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63" r:id="rId5"/>
    <p:sldId id="260" r:id="rId6"/>
    <p:sldId id="261" r:id="rId7"/>
    <p:sldId id="277" r:id="rId8"/>
    <p:sldId id="278" r:id="rId9"/>
    <p:sldId id="276" r:id="rId10"/>
    <p:sldId id="275" r:id="rId11"/>
    <p:sldId id="265" r:id="rId12"/>
    <p:sldId id="274" r:id="rId13"/>
    <p:sldId id="272" r:id="rId14"/>
    <p:sldId id="271" r:id="rId15"/>
    <p:sldId id="266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2124" autoAdjust="0"/>
  </p:normalViewPr>
  <p:slideViewPr>
    <p:cSldViewPr snapToGrid="0" snapToObjects="1">
      <p:cViewPr varScale="1">
        <p:scale>
          <a:sx n="52" d="100"/>
          <a:sy n="52" d="100"/>
        </p:scale>
        <p:origin x="119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8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84767-A8B8-43FF-853D-335C6452A5B1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B514F-7221-4BC5-B314-AB306365D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5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B514F-7221-4BC5-B314-AB306365DB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4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B514F-7221-4BC5-B314-AB306365DB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2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B514F-7221-4BC5-B314-AB306365DB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69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B514F-7221-4BC5-B314-AB306365DB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43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B514F-7221-4BC5-B314-AB306365DB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4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B514F-7221-4BC5-B314-AB306365DB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10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B514F-7221-4BC5-B314-AB306365DB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74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B514F-7221-4BC5-B314-AB306365DB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64970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152971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Sub-topic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23A08E-5580-974A-9F20-13A6DCBBB8B2}"/>
              </a:ext>
            </a:extLst>
          </p:cNvPr>
          <p:cNvGrpSpPr>
            <a:grpSpLocks noChangeAspect="1"/>
          </p:cNvGrpSpPr>
          <p:nvPr/>
        </p:nvGrpSpPr>
        <p:grpSpPr>
          <a:xfrm>
            <a:off x="5183237" y="4557650"/>
            <a:ext cx="1408176" cy="1538935"/>
            <a:chOff x="2751337" y="1414797"/>
            <a:chExt cx="1865562" cy="20363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A4E3E-3863-6443-A774-1878C228FB09}"/>
                </a:ext>
              </a:extLst>
            </p:cNvPr>
            <p:cNvSpPr/>
            <p:nvPr/>
          </p:nvSpPr>
          <p:spPr>
            <a:xfrm>
              <a:off x="2751337" y="1414797"/>
              <a:ext cx="1865562" cy="20363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058983-82B9-E54D-AEC7-441D8B758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9900" y="1676401"/>
              <a:ext cx="1341129" cy="150468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E2E2459-DAC3-8641-AC87-20628A2AE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508" y="6206201"/>
            <a:ext cx="4160520" cy="5943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5B5FA-38C5-9149-9DA4-F4028C966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7" y="3009501"/>
            <a:ext cx="6233583" cy="334963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32339FA-DA32-A74D-BF3D-0857B2EA0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3470502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C4E1DC7-B849-7A47-B34C-CA67D6F460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4" y="3470502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79D0B7-8287-5C4F-BABF-8970B3680353}"/>
              </a:ext>
            </a:extLst>
          </p:cNvPr>
          <p:cNvCxnSpPr/>
          <p:nvPr/>
        </p:nvCxnSpPr>
        <p:spPr>
          <a:xfrm>
            <a:off x="6090139" y="3444125"/>
            <a:ext cx="0" cy="7058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5952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5252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05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62731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5573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60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0333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42E-E29E-8442-94C1-AC54D70DD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0551" y="2107019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2B999D7-A76D-B741-B745-30280A6B1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551" y="2604238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College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CA1FD1C-6FE7-DD48-9178-AFF6A8C555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551" y="3101457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Department or Program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6EF9B5F-920F-8E4F-872D-C4D4C2C60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551" y="3598676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EB2389-F780-2D4A-B2A3-2E10B3549B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551" y="4095895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444114-988B-6D44-B79C-537507DF2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551" y="4593116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D535D-CF14-414F-994D-2D6881DC565E}"/>
              </a:ext>
            </a:extLst>
          </p:cNvPr>
          <p:cNvSpPr txBox="1"/>
          <p:nvPr/>
        </p:nvSpPr>
        <p:spPr>
          <a:xfrm>
            <a:off x="820552" y="978794"/>
            <a:ext cx="810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62279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61766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4976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7434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BC21DA-BB37-9447-AE99-A5671996BE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911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CD90CA-AF2E-8449-8E84-D6C56326C15A}"/>
              </a:ext>
            </a:extLst>
          </p:cNvPr>
          <p:cNvSpPr/>
          <p:nvPr/>
        </p:nvSpPr>
        <p:spPr>
          <a:xfrm>
            <a:off x="4391187" y="0"/>
            <a:ext cx="780081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4240260" y="0"/>
            <a:ext cx="4428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729" y="510442"/>
            <a:ext cx="6700299" cy="1080247"/>
          </a:xfrm>
        </p:spPr>
        <p:txBody>
          <a:bodyPr anchor="t" anchorCtr="0">
            <a:noAutofit/>
          </a:bodyPr>
          <a:lstStyle>
            <a:lvl1pPr algn="ctr">
              <a:defRPr sz="4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4115" y="1598800"/>
            <a:ext cx="5514661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9509" y="2494696"/>
            <a:ext cx="5083876" cy="3349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7409" y="2932977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7406" y="3865608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74E4EE-A9AB-F74A-BA9F-547C75AA6EF1}"/>
              </a:ext>
            </a:extLst>
          </p:cNvPr>
          <p:cNvCxnSpPr>
            <a:cxnSpLocks/>
          </p:cNvCxnSpPr>
          <p:nvPr/>
        </p:nvCxnSpPr>
        <p:spPr>
          <a:xfrm flipH="1">
            <a:off x="6914890" y="3706773"/>
            <a:ext cx="329597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33699-7EF5-C043-B733-918C12342A5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704034" y="4680383"/>
            <a:ext cx="1548994" cy="1692830"/>
            <a:chOff x="2751337" y="1414797"/>
            <a:chExt cx="1865562" cy="203631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16C31E-8813-5B4A-BD8E-EAF384850E45}"/>
                </a:ext>
              </a:extLst>
            </p:cNvPr>
            <p:cNvSpPr/>
            <p:nvPr/>
          </p:nvSpPr>
          <p:spPr>
            <a:xfrm>
              <a:off x="2751337" y="1414797"/>
              <a:ext cx="1865562" cy="20363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 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10816BD-0780-C848-99BE-273BA6FE5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9900" y="1676401"/>
              <a:ext cx="1341129" cy="150468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1F694C3-04A0-3E4D-8A90-3C943B3CD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7714" y="6232884"/>
            <a:ext cx="416052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2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0" y="502920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76996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96499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7" y="2816316"/>
            <a:ext cx="6233583" cy="3349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3277317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4" y="3277317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74E4EE-A9AB-F74A-BA9F-547C75AA6EF1}"/>
              </a:ext>
            </a:extLst>
          </p:cNvPr>
          <p:cNvCxnSpPr/>
          <p:nvPr/>
        </p:nvCxnSpPr>
        <p:spPr>
          <a:xfrm>
            <a:off x="6090139" y="3263890"/>
            <a:ext cx="0" cy="7058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D9E1E6-61DD-7045-9F96-7E44783520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15642" y="4210745"/>
            <a:ext cx="1548994" cy="1692830"/>
            <a:chOff x="2751337" y="1414797"/>
            <a:chExt cx="1865562" cy="20363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72715C-EC8C-0547-AC20-788B7B234099}"/>
                </a:ext>
              </a:extLst>
            </p:cNvPr>
            <p:cNvSpPr/>
            <p:nvPr/>
          </p:nvSpPr>
          <p:spPr>
            <a:xfrm>
              <a:off x="2751337" y="1414797"/>
              <a:ext cx="1865562" cy="20363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264C49D-C18A-A84B-8E9D-721A1F61D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9900" y="1676401"/>
              <a:ext cx="1341129" cy="1504682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C419736-60F6-B842-9479-9C13741D4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1296" y="6062393"/>
            <a:ext cx="4576572" cy="4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5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Divider Slide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73651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Topic</a:t>
            </a:r>
          </a:p>
        </p:txBody>
      </p:sp>
    </p:spTree>
    <p:extLst>
      <p:ext uri="{BB962C8B-B14F-4D97-AF65-F5344CB8AC3E}">
        <p14:creationId xmlns:p14="http://schemas.microsoft.com/office/powerpoint/2010/main" val="1371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6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2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692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692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4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093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093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E47562-0B4E-E143-B002-83649551E0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805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07360FE-8B74-B742-AC27-153E1A1C9C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9794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881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7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431B1E-8998-0146-AF70-B53ABD36F462}"/>
              </a:ext>
            </a:extLst>
          </p:cNvPr>
          <p:cNvSpPr/>
          <p:nvPr userDrawn="1"/>
        </p:nvSpPr>
        <p:spPr>
          <a:xfrm>
            <a:off x="0" y="5758249"/>
            <a:ext cx="12192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75C1D0-9CBE-A14B-AD80-9C3A28792A6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77562" y="5919726"/>
            <a:ext cx="692363" cy="776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AC54CE-DA90-FF4C-9A76-E1C6BE47F12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592348" y="6083349"/>
            <a:ext cx="3146856" cy="4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6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F7E27E-9874-7F4B-A774-3A0D6C53ED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Evolution of neutral oxygen during the Epoch of Reionization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6E00AC-45CE-0C4F-91E7-60A972FA1A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9208" y="2659073"/>
            <a:ext cx="6233583" cy="652749"/>
          </a:xfrm>
        </p:spPr>
        <p:txBody>
          <a:bodyPr/>
          <a:lstStyle/>
          <a:p>
            <a:r>
              <a:rPr lang="en-US" sz="2400" dirty="0"/>
              <a:t>Caitlin Doughty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48D71A-4D24-D046-A39A-6CE90B81E2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Arts &amp; Sciences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AECF6C-426B-4B48-996A-4CDCE7B775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5785" y="3470502"/>
            <a:ext cx="1644959" cy="652749"/>
          </a:xfrm>
        </p:spPr>
        <p:txBody>
          <a:bodyPr/>
          <a:lstStyle/>
          <a:p>
            <a:pPr algn="r"/>
            <a:r>
              <a:rPr lang="en-US" dirty="0"/>
              <a:t>Astronomy</a:t>
            </a:r>
          </a:p>
        </p:txBody>
      </p:sp>
      <p:pic>
        <p:nvPicPr>
          <p:cNvPr id="1028" name="Picture 4" descr="Image result for nm space grant logo">
            <a:extLst>
              <a:ext uri="{FF2B5EF4-FFF2-40B4-BE49-F238E27FC236}">
                <a16:creationId xmlns:a16="http://schemas.microsoft.com/office/drawing/2014/main" id="{8D8CE1E2-5987-4563-B24E-19674F95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5" y="428193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5F79FC-3B0C-4957-AAFF-DD4AD548A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037" y="4049905"/>
            <a:ext cx="354321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E67CF-94C7-4156-B9AE-0F690DE0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175"/>
            <a:ext cx="10515600" cy="1325563"/>
          </a:xfrm>
        </p:spPr>
        <p:txBody>
          <a:bodyPr/>
          <a:lstStyle/>
          <a:p>
            <a:r>
              <a:rPr lang="en-US" dirty="0"/>
              <a:t>Simulated + Observed EW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63D87-AD96-472E-BB81-64A544524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63" y="1004508"/>
            <a:ext cx="4032922" cy="3516396"/>
          </a:xfrm>
        </p:spPr>
        <p:txBody>
          <a:bodyPr/>
          <a:lstStyle/>
          <a:p>
            <a:r>
              <a:rPr lang="en-US" dirty="0"/>
              <a:t>Observed distribution is much flatter</a:t>
            </a:r>
          </a:p>
          <a:p>
            <a:r>
              <a:rPr lang="en-US" dirty="0"/>
              <a:t>Similar discrepancy to other works (e.g. Keating et al. 2016 below)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76E00-6239-4812-9B52-EABD6A8188A2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10B8D-F31F-4A73-83A9-5C4A12C13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0" y="1151246"/>
            <a:ext cx="6934200" cy="5495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01480-C612-4FE6-9F71-C68E84A6E858}"/>
              </a:ext>
            </a:extLst>
          </p:cNvPr>
          <p:cNvSpPr txBox="1"/>
          <p:nvPr/>
        </p:nvSpPr>
        <p:spPr>
          <a:xfrm>
            <a:off x="9534548" y="6156043"/>
            <a:ext cx="3638503" cy="39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Doughty &amp; </a:t>
            </a:r>
            <a:r>
              <a:rPr lang="en-US" dirty="0" err="1"/>
              <a:t>Finlator</a:t>
            </a:r>
            <a:r>
              <a:rPr lang="en-US" dirty="0"/>
              <a:t>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1399C-76D0-461A-B2E9-C36E73B7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78" y="3170237"/>
            <a:ext cx="4032923" cy="36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8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2EC7-BE4A-4380-AEC6-E1273BA7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515600" cy="1325563"/>
          </a:xfrm>
        </p:spPr>
        <p:txBody>
          <a:bodyPr/>
          <a:lstStyle/>
          <a:p>
            <a:r>
              <a:rPr lang="en-US" dirty="0"/>
              <a:t>Simulated + Observed incidence rates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A93C5B-DAD4-4B3A-BA7A-4F3B51E53634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5D3E20-1100-4A2A-8FA3-C9AC83CAC1C9}"/>
              </a:ext>
            </a:extLst>
          </p:cNvPr>
          <p:cNvGrpSpPr>
            <a:grpSpLocks noChangeAspect="1"/>
          </p:cNvGrpSpPr>
          <p:nvPr/>
        </p:nvGrpSpPr>
        <p:grpSpPr>
          <a:xfrm>
            <a:off x="4280565" y="1068888"/>
            <a:ext cx="8963196" cy="5620669"/>
            <a:chOff x="4259849" y="1053798"/>
            <a:chExt cx="8246495" cy="51712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F1EBA7-5F02-44B0-A5C3-E095477BF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9849" y="1053798"/>
              <a:ext cx="7283280" cy="51712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168764-6381-4EDD-A296-4A331F516752}"/>
                </a:ext>
              </a:extLst>
            </p:cNvPr>
            <p:cNvSpPr txBox="1"/>
            <p:nvPr/>
          </p:nvSpPr>
          <p:spPr>
            <a:xfrm>
              <a:off x="8820908" y="5804202"/>
              <a:ext cx="3685436" cy="39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Doughty &amp; </a:t>
              </a:r>
              <a:r>
                <a:rPr lang="en-US" dirty="0" err="1"/>
                <a:t>Finlator</a:t>
              </a:r>
              <a:r>
                <a:rPr lang="en-US" dirty="0"/>
                <a:t> (2019)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FEA0D3-18FF-4659-81DA-179FA421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997033"/>
            <a:ext cx="3442365" cy="5692524"/>
          </a:xfrm>
        </p:spPr>
        <p:txBody>
          <a:bodyPr/>
          <a:lstStyle/>
          <a:p>
            <a:r>
              <a:rPr lang="en-US" dirty="0"/>
              <a:t>Simulated O I systems show evolution at z~6.3</a:t>
            </a:r>
          </a:p>
          <a:p>
            <a:pPr lvl="1"/>
            <a:r>
              <a:rPr lang="en-US" dirty="0"/>
              <a:t>Very weak systems show stronger evolution</a:t>
            </a:r>
          </a:p>
          <a:p>
            <a:r>
              <a:rPr lang="en-US" dirty="0"/>
              <a:t> Observed systems evolve across z~5.7 (large z bins) or z~6.1 (small z bins)</a:t>
            </a:r>
          </a:p>
          <a:p>
            <a:r>
              <a:rPr lang="en-US" dirty="0"/>
              <a:t>Simulation doesn’t match the magnitude of the change </a:t>
            </a:r>
          </a:p>
        </p:txBody>
      </p:sp>
    </p:spTree>
    <p:extLst>
      <p:ext uri="{BB962C8B-B14F-4D97-AF65-F5344CB8AC3E}">
        <p14:creationId xmlns:p14="http://schemas.microsoft.com/office/powerpoint/2010/main" val="390061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3110-1A57-4F0C-8AFD-DD4FC8E4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219"/>
            <a:ext cx="10515600" cy="1325563"/>
          </a:xfrm>
        </p:spPr>
        <p:txBody>
          <a:bodyPr/>
          <a:lstStyle/>
          <a:p>
            <a:r>
              <a:rPr lang="en-US" dirty="0"/>
              <a:t>Incidence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D1370-B300-4525-B8EB-A6540843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5" y="978450"/>
            <a:ext cx="4166937" cy="4572118"/>
          </a:xfrm>
        </p:spPr>
        <p:txBody>
          <a:bodyPr>
            <a:normAutofit/>
          </a:bodyPr>
          <a:lstStyle/>
          <a:p>
            <a:r>
              <a:rPr lang="en-US" dirty="0"/>
              <a:t>Evolution in simulation occurs when HI photoionization rate increases, and </a:t>
            </a:r>
            <a:r>
              <a:rPr lang="en-US" dirty="0" err="1"/>
              <a:t>x</a:t>
            </a:r>
            <a:r>
              <a:rPr lang="en-US" baseline="-25000" dirty="0" err="1"/>
              <a:t>HI,v</a:t>
            </a:r>
            <a:r>
              <a:rPr lang="en-US" baseline="-25000" dirty="0"/>
              <a:t> </a:t>
            </a:r>
            <a:r>
              <a:rPr lang="en-US" dirty="0"/>
              <a:t>reaches 1%</a:t>
            </a:r>
          </a:p>
          <a:p>
            <a:r>
              <a:rPr lang="en-US" dirty="0"/>
              <a:t>Corresponds to the “epoch of overlap” of </a:t>
            </a:r>
            <a:r>
              <a:rPr lang="en-US" dirty="0" err="1"/>
              <a:t>reionized</a:t>
            </a:r>
            <a:r>
              <a:rPr lang="en-US" dirty="0"/>
              <a:t> HII regions (e.g. </a:t>
            </a:r>
            <a:r>
              <a:rPr lang="en-US" dirty="0" err="1"/>
              <a:t>Gnedin</a:t>
            </a:r>
            <a:r>
              <a:rPr lang="en-US" dirty="0"/>
              <a:t> (2004))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F75656-2DC0-4100-9153-85624DAEC5ED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792D5B-3687-4747-91A6-16248E7EA066}"/>
              </a:ext>
            </a:extLst>
          </p:cNvPr>
          <p:cNvGrpSpPr/>
          <p:nvPr/>
        </p:nvGrpSpPr>
        <p:grpSpPr>
          <a:xfrm>
            <a:off x="4671469" y="269498"/>
            <a:ext cx="8053570" cy="6490427"/>
            <a:chOff x="4444261" y="-259996"/>
            <a:chExt cx="8053570" cy="64904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D35252-0775-4472-B5FA-E4C02B57E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4261" y="-259996"/>
              <a:ext cx="7494325" cy="64252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74E802-EDEC-4A5C-A9BB-BF0173527FD2}"/>
                </a:ext>
              </a:extLst>
            </p:cNvPr>
            <p:cNvSpPr txBox="1"/>
            <p:nvPr/>
          </p:nvSpPr>
          <p:spPr>
            <a:xfrm>
              <a:off x="8812395" y="5831367"/>
              <a:ext cx="3685436" cy="39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Doughty &amp; </a:t>
              </a:r>
              <a:r>
                <a:rPr lang="en-US" dirty="0" err="1"/>
                <a:t>Finlator</a:t>
              </a:r>
              <a:r>
                <a:rPr lang="en-US" dirty="0"/>
                <a:t> 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9902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2EC7-BE4A-4380-AEC6-E1273BA7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272"/>
            <a:ext cx="10515600" cy="1325563"/>
          </a:xfrm>
        </p:spPr>
        <p:txBody>
          <a:bodyPr/>
          <a:lstStyle/>
          <a:p>
            <a:r>
              <a:rPr lang="en-US" dirty="0" err="1"/>
              <a:t>x</a:t>
            </a:r>
            <a:r>
              <a:rPr lang="en-US" baseline="-25000" dirty="0" err="1"/>
              <a:t>OI</a:t>
            </a:r>
            <a:r>
              <a:rPr lang="en-US" dirty="0"/>
              <a:t> versus </a:t>
            </a:r>
            <a:r>
              <a:rPr lang="en-US" dirty="0" err="1"/>
              <a:t>x</a:t>
            </a:r>
            <a:r>
              <a:rPr lang="en-US" baseline="-25000" dirty="0" err="1"/>
              <a:t>HI</a:t>
            </a:r>
            <a:r>
              <a:rPr lang="en-US" dirty="0"/>
              <a:t>: large scatter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84213-EB53-4BA7-BBBC-3D9674034E18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B3126-B257-4C91-95DD-2357DDCC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38185"/>
            <a:ext cx="11857022" cy="4204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1C158-7279-4E09-AB8E-43A564FA6F56}"/>
              </a:ext>
            </a:extLst>
          </p:cNvPr>
          <p:cNvSpPr txBox="1"/>
          <p:nvPr/>
        </p:nvSpPr>
        <p:spPr>
          <a:xfrm>
            <a:off x="9238341" y="6307360"/>
            <a:ext cx="341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Doughty &amp; </a:t>
            </a:r>
            <a:r>
              <a:rPr lang="en-US" dirty="0" err="1"/>
              <a:t>Finlator</a:t>
            </a:r>
            <a:r>
              <a:rPr lang="en-US" dirty="0"/>
              <a:t> (2019)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B1FFDC-BD9F-47E3-9E6F-2714D286221A}"/>
              </a:ext>
            </a:extLst>
          </p:cNvPr>
          <p:cNvSpPr/>
          <p:nvPr/>
        </p:nvSpPr>
        <p:spPr>
          <a:xfrm>
            <a:off x="4090736" y="2138185"/>
            <a:ext cx="6833937" cy="41691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205356-F3F4-420B-BEFD-484CD6855843}"/>
              </a:ext>
            </a:extLst>
          </p:cNvPr>
          <p:cNvSpPr/>
          <p:nvPr/>
        </p:nvSpPr>
        <p:spPr>
          <a:xfrm>
            <a:off x="3755758" y="5772928"/>
            <a:ext cx="1374273" cy="70666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CB14E-9249-4A05-94FA-B46721A327C9}"/>
              </a:ext>
            </a:extLst>
          </p:cNvPr>
          <p:cNvSpPr txBox="1"/>
          <p:nvPr/>
        </p:nvSpPr>
        <p:spPr>
          <a:xfrm>
            <a:off x="459717" y="1716299"/>
            <a:ext cx="1121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Doesn’t seem tremendously useful for inferring the H I neutral fraction.</a:t>
            </a:r>
          </a:p>
        </p:txBody>
      </p:sp>
    </p:spTree>
    <p:extLst>
      <p:ext uri="{BB962C8B-B14F-4D97-AF65-F5344CB8AC3E}">
        <p14:creationId xmlns:p14="http://schemas.microsoft.com/office/powerpoint/2010/main" val="39847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2EC7-BE4A-4380-AEC6-E1273BA7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515600" cy="1325563"/>
          </a:xfrm>
        </p:spPr>
        <p:txBody>
          <a:bodyPr/>
          <a:lstStyle/>
          <a:p>
            <a:r>
              <a:rPr lang="en-US" dirty="0">
                <a:sym typeface="Symbol" panose="05050102010706020507" pitchFamily="18" charset="2"/>
              </a:rPr>
              <a:t></a:t>
            </a:r>
            <a:r>
              <a:rPr lang="en-US" baseline="-25000" dirty="0">
                <a:sym typeface="Symbol" panose="05050102010706020507" pitchFamily="18" charset="2"/>
              </a:rPr>
              <a:t>OI</a:t>
            </a:r>
            <a:r>
              <a:rPr lang="en-US" dirty="0">
                <a:sym typeface="Symbol" panose="05050102010706020507" pitchFamily="18" charset="2"/>
              </a:rPr>
              <a:t>/</a:t>
            </a:r>
            <a:r>
              <a:rPr lang="en-US" baseline="-25000" dirty="0">
                <a:sym typeface="Symbol" panose="05050102010706020507" pitchFamily="18" charset="2"/>
              </a:rPr>
              <a:t>Si</a:t>
            </a:r>
            <a:r>
              <a:rPr lang="en-US" dirty="0">
                <a:sym typeface="Symbol" panose="05050102010706020507" pitchFamily="18" charset="2"/>
              </a:rPr>
              <a:t> from absorbers traces </a:t>
            </a:r>
            <a:r>
              <a:rPr lang="en-US" dirty="0" err="1">
                <a:sym typeface="Symbol" panose="05050102010706020507" pitchFamily="18" charset="2"/>
              </a:rPr>
              <a:t>x</a:t>
            </a:r>
            <a:r>
              <a:rPr lang="en-US" baseline="-25000" dirty="0" err="1">
                <a:sym typeface="Symbol" panose="05050102010706020507" pitchFamily="18" charset="2"/>
              </a:rPr>
              <a:t>HI,m</a:t>
            </a:r>
            <a:endParaRPr lang="en-US" baseline="-2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84213-EB53-4BA7-BBBC-3D9674034E18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B3126-B257-4C91-95DD-2357DDCC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38185"/>
            <a:ext cx="11857022" cy="4204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1C158-7279-4E09-AB8E-43A564FA6F56}"/>
              </a:ext>
            </a:extLst>
          </p:cNvPr>
          <p:cNvSpPr txBox="1"/>
          <p:nvPr/>
        </p:nvSpPr>
        <p:spPr>
          <a:xfrm>
            <a:off x="9238341" y="6307360"/>
            <a:ext cx="341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Doughty &amp; </a:t>
            </a:r>
            <a:r>
              <a:rPr lang="en-US" dirty="0" err="1"/>
              <a:t>Finlator</a:t>
            </a:r>
            <a:r>
              <a:rPr lang="en-US" dirty="0"/>
              <a:t> (2019)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567E5-5167-46D6-A6BE-1CB41B9DCAA4}"/>
              </a:ext>
            </a:extLst>
          </p:cNvPr>
          <p:cNvSpPr/>
          <p:nvPr/>
        </p:nvSpPr>
        <p:spPr>
          <a:xfrm>
            <a:off x="7429500" y="2138185"/>
            <a:ext cx="3495173" cy="41691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BC7097-5F9A-46D9-B414-8C121307E033}"/>
              </a:ext>
            </a:extLst>
          </p:cNvPr>
          <p:cNvSpPr/>
          <p:nvPr/>
        </p:nvSpPr>
        <p:spPr>
          <a:xfrm>
            <a:off x="6972303" y="5728656"/>
            <a:ext cx="1700464" cy="871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0EF17-7C96-45B9-8789-20F22CF44FED}"/>
              </a:ext>
            </a:extLst>
          </p:cNvPr>
          <p:cNvSpPr txBox="1"/>
          <p:nvPr/>
        </p:nvSpPr>
        <p:spPr>
          <a:xfrm>
            <a:off x="459717" y="1716299"/>
            <a:ext cx="1121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Much more useful!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31BB73-084E-4A4A-98CF-7F535F76EC73}"/>
              </a:ext>
            </a:extLst>
          </p:cNvPr>
          <p:cNvGrpSpPr/>
          <p:nvPr/>
        </p:nvGrpSpPr>
        <p:grpSpPr>
          <a:xfrm>
            <a:off x="4146698" y="6280732"/>
            <a:ext cx="3612874" cy="514902"/>
            <a:chOff x="4146698" y="6280732"/>
            <a:chExt cx="3612874" cy="5149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369126-7C6E-469C-A127-7AB1E05A7549}"/>
                </a:ext>
              </a:extLst>
            </p:cNvPr>
            <p:cNvSpPr/>
            <p:nvPr/>
          </p:nvSpPr>
          <p:spPr>
            <a:xfrm>
              <a:off x="4146698" y="6280732"/>
              <a:ext cx="3612874" cy="514902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1CCAB7-32D9-45AC-A55B-614D818BA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462" y="6374103"/>
              <a:ext cx="3086100" cy="390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941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2EC7-BE4A-4380-AEC6-E1273BA7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515600" cy="1325563"/>
          </a:xfrm>
        </p:spPr>
        <p:txBody>
          <a:bodyPr/>
          <a:lstStyle/>
          <a:p>
            <a:r>
              <a:rPr lang="en-US" dirty="0">
                <a:sym typeface="Symbol" panose="05050102010706020507" pitchFamily="18" charset="2"/>
              </a:rPr>
              <a:t>Gas in absorbers deviates from all gas</a:t>
            </a:r>
            <a:endParaRPr lang="en-US" baseline="-2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84213-EB53-4BA7-BBBC-3D9674034E18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B3126-B257-4C91-95DD-2357DDCCD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38185"/>
            <a:ext cx="11857022" cy="4204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1C158-7279-4E09-AB8E-43A564FA6F56}"/>
              </a:ext>
            </a:extLst>
          </p:cNvPr>
          <p:cNvSpPr txBox="1"/>
          <p:nvPr/>
        </p:nvSpPr>
        <p:spPr>
          <a:xfrm>
            <a:off x="9238341" y="6307360"/>
            <a:ext cx="341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Doughty &amp; </a:t>
            </a:r>
            <a:r>
              <a:rPr lang="en-US" dirty="0" err="1"/>
              <a:t>Finlator</a:t>
            </a:r>
            <a:r>
              <a:rPr lang="en-US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2136248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2FA3C7-A970-4470-AF66-F12483178AF3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9C1CB-53FF-4FF6-A64C-12038ECAA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7B3E-6B7F-4E1D-BAD5-B175F47C3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5" y="1133391"/>
            <a:ext cx="10515600" cy="5604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Fun stuff:</a:t>
            </a:r>
          </a:p>
          <a:p>
            <a:r>
              <a:rPr lang="en-US" dirty="0"/>
              <a:t>O I gas ionizes outside-in and weak O I systems are ionized first</a:t>
            </a:r>
          </a:p>
          <a:p>
            <a:r>
              <a:rPr lang="en-US" dirty="0"/>
              <a:t>Significant evolution in the number of OI systems occurs when </a:t>
            </a:r>
            <a:r>
              <a:rPr lang="en-US" dirty="0" err="1"/>
              <a:t>x</a:t>
            </a:r>
            <a:r>
              <a:rPr lang="en-US" baseline="-25000" dirty="0" err="1"/>
              <a:t>HI,v</a:t>
            </a:r>
            <a:r>
              <a:rPr lang="en-US" baseline="-25000" dirty="0"/>
              <a:t> </a:t>
            </a:r>
            <a:r>
              <a:rPr lang="en-US" dirty="0"/>
              <a:t>reaches 1% in the simulation</a:t>
            </a:r>
          </a:p>
          <a:p>
            <a:r>
              <a:rPr lang="en-US" dirty="0"/>
              <a:t>Since the observed incidence rate of O I systems drops at z~5.7, this may represent the “epoch of overlap” phase of hydrogen reionization</a:t>
            </a:r>
          </a:p>
          <a:p>
            <a:r>
              <a:rPr lang="en-US" dirty="0"/>
              <a:t>Appropriate ratios of metal comoving densities (like </a:t>
            </a:r>
            <a:r>
              <a:rPr lang="en-US" dirty="0">
                <a:sym typeface="Symbol" panose="05050102010706020507" pitchFamily="18" charset="2"/>
              </a:rPr>
              <a:t></a:t>
            </a:r>
            <a:r>
              <a:rPr lang="en-US" baseline="-25000" dirty="0">
                <a:sym typeface="Symbol" panose="05050102010706020507" pitchFamily="18" charset="2"/>
              </a:rPr>
              <a:t>OI</a:t>
            </a:r>
            <a:r>
              <a:rPr lang="en-US" dirty="0">
                <a:sym typeface="Symbol" panose="05050102010706020507" pitchFamily="18" charset="2"/>
              </a:rPr>
              <a:t>/</a:t>
            </a:r>
            <a:r>
              <a:rPr lang="en-US" baseline="-25000" dirty="0">
                <a:sym typeface="Symbol" panose="05050102010706020507" pitchFamily="18" charset="2"/>
              </a:rPr>
              <a:t>Si</a:t>
            </a:r>
            <a:r>
              <a:rPr lang="en-US" dirty="0"/>
              <a:t>) obtained from observations of absorption systems may trace the HI neutral fraction</a:t>
            </a:r>
          </a:p>
          <a:p>
            <a:pPr marL="0" indent="0">
              <a:buNone/>
            </a:pPr>
            <a:r>
              <a:rPr lang="en-US" dirty="0"/>
              <a:t>Less fun stuff:</a:t>
            </a:r>
          </a:p>
          <a:p>
            <a:r>
              <a:rPr lang="en-US" dirty="0"/>
              <a:t>Cosmological simulations are still not great at reproducing observations of metal line absorption systems in the CGM. Why?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1F05FB-68E1-2C4E-A627-67E8635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59"/>
            <a:ext cx="10515600" cy="1325563"/>
          </a:xfrm>
        </p:spPr>
        <p:txBody>
          <a:bodyPr/>
          <a:lstStyle/>
          <a:p>
            <a:r>
              <a:rPr lang="en-US" dirty="0"/>
              <a:t>Ionization of hydrogen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40B271-0813-4CB5-98BB-9C04000A43FB}"/>
              </a:ext>
            </a:extLst>
          </p:cNvPr>
          <p:cNvSpPr/>
          <p:nvPr/>
        </p:nvSpPr>
        <p:spPr>
          <a:xfrm>
            <a:off x="1" y="5195339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FDEE920-BFCB-42E9-B70D-D1ED2143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5" y="1492224"/>
            <a:ext cx="6289327" cy="447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8F0EAA-05C7-406C-92C0-6BBCFBECD86B}"/>
              </a:ext>
            </a:extLst>
          </p:cNvPr>
          <p:cNvGrpSpPr>
            <a:grpSpLocks noChangeAspect="1"/>
          </p:cNvGrpSpPr>
          <p:nvPr/>
        </p:nvGrpSpPr>
        <p:grpSpPr>
          <a:xfrm>
            <a:off x="6532442" y="1525960"/>
            <a:ext cx="6071662" cy="4976440"/>
            <a:chOff x="6945678" y="124348"/>
            <a:chExt cx="4796379" cy="34774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107638-9101-4FEB-B6DA-8F826DB4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5678" y="124348"/>
              <a:ext cx="4190126" cy="33920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5C495F-84A3-4ABD-B9AE-325531746D35}"/>
                </a:ext>
              </a:extLst>
            </p:cNvPr>
            <p:cNvSpPr txBox="1"/>
            <p:nvPr/>
          </p:nvSpPr>
          <p:spPr>
            <a:xfrm>
              <a:off x="10130971" y="3232457"/>
              <a:ext cx="1611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Fan et al. 2005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AF5A7D0-DD37-4654-A98A-BFBFDBCD5A76}"/>
              </a:ext>
            </a:extLst>
          </p:cNvPr>
          <p:cNvSpPr txBox="1"/>
          <p:nvPr/>
        </p:nvSpPr>
        <p:spPr>
          <a:xfrm>
            <a:off x="948268" y="6250405"/>
            <a:ext cx="83019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Previously, observations have suggested it ended at z~6</a:t>
            </a:r>
          </a:p>
        </p:txBody>
      </p:sp>
    </p:spTree>
    <p:extLst>
      <p:ext uri="{BB962C8B-B14F-4D97-AF65-F5344CB8AC3E}">
        <p14:creationId xmlns:p14="http://schemas.microsoft.com/office/powerpoint/2010/main" val="94661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2259-DDB4-459C-8EFB-1952E0FCF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231"/>
            <a:ext cx="10515600" cy="1325563"/>
          </a:xfrm>
        </p:spPr>
        <p:txBody>
          <a:bodyPr/>
          <a:lstStyle/>
          <a:p>
            <a:r>
              <a:rPr lang="en-US" dirty="0"/>
              <a:t>Uncertainty in </a:t>
            </a:r>
            <a:r>
              <a:rPr lang="en-US" dirty="0" err="1"/>
              <a:t>EoR</a:t>
            </a:r>
            <a:r>
              <a:rPr lang="en-US" dirty="0"/>
              <a:t> timeline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0CC422-C7DD-4FD2-886A-5C8D38E0ED5B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03D662-F177-438A-AA0B-EEBFB3E3B260}"/>
              </a:ext>
            </a:extLst>
          </p:cNvPr>
          <p:cNvGrpSpPr/>
          <p:nvPr/>
        </p:nvGrpSpPr>
        <p:grpSpPr>
          <a:xfrm>
            <a:off x="7450317" y="265719"/>
            <a:ext cx="4174681" cy="4060629"/>
            <a:chOff x="7450317" y="265719"/>
            <a:chExt cx="4174681" cy="40606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A7CD15-B22C-4448-B0B7-9A17649A9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0317" y="635051"/>
              <a:ext cx="4174681" cy="36912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D3A4B6-22E0-47CA-9AC4-06F662AAACC2}"/>
                </a:ext>
              </a:extLst>
            </p:cNvPr>
            <p:cNvSpPr txBox="1"/>
            <p:nvPr/>
          </p:nvSpPr>
          <p:spPr>
            <a:xfrm>
              <a:off x="7819420" y="265719"/>
              <a:ext cx="3217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Eilers</a:t>
              </a:r>
              <a:r>
                <a:rPr lang="en-US" dirty="0"/>
                <a:t>, Davies, &amp; </a:t>
              </a:r>
              <a:r>
                <a:rPr lang="en-US" dirty="0" err="1"/>
                <a:t>Hennawi</a:t>
              </a:r>
              <a:r>
                <a:rPr lang="en-US" dirty="0"/>
                <a:t> (2018)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D1C042-D241-48B4-975B-F40E264B1486}"/>
              </a:ext>
            </a:extLst>
          </p:cNvPr>
          <p:cNvGrpSpPr/>
          <p:nvPr/>
        </p:nvGrpSpPr>
        <p:grpSpPr>
          <a:xfrm>
            <a:off x="10650" y="1101858"/>
            <a:ext cx="6681352" cy="2601480"/>
            <a:chOff x="10650" y="1101858"/>
            <a:chExt cx="6681352" cy="26014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6E3E737-525A-4161-BDB7-F54D7AE9C38F}"/>
                </a:ext>
              </a:extLst>
            </p:cNvPr>
            <p:cNvGrpSpPr/>
            <p:nvPr/>
          </p:nvGrpSpPr>
          <p:grpSpPr>
            <a:xfrm>
              <a:off x="10650" y="1101858"/>
              <a:ext cx="6681352" cy="2601480"/>
              <a:chOff x="10650" y="1101858"/>
              <a:chExt cx="6681352" cy="260148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FDA9246-72C2-49FE-A700-4D5B879B8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50" y="1496285"/>
                <a:ext cx="6681352" cy="2207053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9FA7A1-5E33-4F95-AABF-B582B3B3B11B}"/>
                  </a:ext>
                </a:extLst>
              </p:cNvPr>
              <p:cNvSpPr txBox="1"/>
              <p:nvPr/>
            </p:nvSpPr>
            <p:spPr>
              <a:xfrm>
                <a:off x="639044" y="1101858"/>
                <a:ext cx="2104156" cy="368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Becker et al. 2015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194297-86CA-44EA-90FA-0DB4C94CA0A8}"/>
                </a:ext>
              </a:extLst>
            </p:cNvPr>
            <p:cNvSpPr txBox="1"/>
            <p:nvPr/>
          </p:nvSpPr>
          <p:spPr>
            <a:xfrm>
              <a:off x="1436991" y="1871108"/>
              <a:ext cx="2951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“islands” of HI down to z~5.5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790E731-9C5F-4E4D-8654-B6F990737FED}"/>
              </a:ext>
            </a:extLst>
          </p:cNvPr>
          <p:cNvGrpSpPr/>
          <p:nvPr/>
        </p:nvGrpSpPr>
        <p:grpSpPr>
          <a:xfrm>
            <a:off x="1" y="3772731"/>
            <a:ext cx="12384313" cy="3111535"/>
            <a:chOff x="1" y="3772731"/>
            <a:chExt cx="12384313" cy="31115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0A2E92-C8D1-4C18-AB78-A8780F835444}"/>
                </a:ext>
              </a:extLst>
            </p:cNvPr>
            <p:cNvGrpSpPr/>
            <p:nvPr/>
          </p:nvGrpSpPr>
          <p:grpSpPr>
            <a:xfrm>
              <a:off x="1" y="3772731"/>
              <a:ext cx="10985954" cy="3062576"/>
              <a:chOff x="1" y="3772731"/>
              <a:chExt cx="10985954" cy="306257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FB825A9-53FB-4473-95A5-14392F7326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" y="4137783"/>
                <a:ext cx="10985954" cy="269752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34AA54-240B-4E38-B353-96F794CC0C43}"/>
                  </a:ext>
                </a:extLst>
              </p:cNvPr>
              <p:cNvSpPr txBox="1"/>
              <p:nvPr/>
            </p:nvSpPr>
            <p:spPr>
              <a:xfrm>
                <a:off x="10650" y="3772731"/>
                <a:ext cx="7839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Reproduce observations with </a:t>
                </a:r>
                <a:r>
                  <a:rPr lang="en-US" dirty="0" err="1"/>
                  <a:t>EoR</a:t>
                </a:r>
                <a:r>
                  <a:rPr lang="en-US" dirty="0"/>
                  <a:t> ending at z=5.3 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8A5F14-E7F2-481F-82A9-1DD3A4491F0E}"/>
                </a:ext>
              </a:extLst>
            </p:cNvPr>
            <p:cNvSpPr txBox="1"/>
            <p:nvPr/>
          </p:nvSpPr>
          <p:spPr>
            <a:xfrm>
              <a:off x="10323285" y="6514934"/>
              <a:ext cx="2061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Kulkarni et al. 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56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2259-DDB4-459C-8EFB-1952E0FCF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231"/>
            <a:ext cx="12191999" cy="1325563"/>
          </a:xfrm>
        </p:spPr>
        <p:txBody>
          <a:bodyPr/>
          <a:lstStyle/>
          <a:p>
            <a:r>
              <a:rPr lang="en-US" dirty="0"/>
              <a:t>Measurements of </a:t>
            </a:r>
            <a:r>
              <a:rPr lang="en-US" dirty="0" err="1"/>
              <a:t>x</a:t>
            </a:r>
            <a:r>
              <a:rPr lang="en-US" baseline="-25000" dirty="0" err="1"/>
              <a:t>HI</a:t>
            </a:r>
            <a:r>
              <a:rPr lang="en-US" baseline="-25000" dirty="0"/>
              <a:t> </a:t>
            </a:r>
            <a:r>
              <a:rPr lang="en-US" dirty="0"/>
              <a:t>constrain </a:t>
            </a:r>
            <a:r>
              <a:rPr lang="en-US" dirty="0" err="1"/>
              <a:t>EoR</a:t>
            </a:r>
            <a:r>
              <a:rPr lang="en-US" dirty="0"/>
              <a:t> directly</a:t>
            </a:r>
            <a:endParaRPr lang="en-US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0CC422-C7DD-4FD2-886A-5C8D38E0ED5B}"/>
              </a:ext>
            </a:extLst>
          </p:cNvPr>
          <p:cNvSpPr/>
          <p:nvPr/>
        </p:nvSpPr>
        <p:spPr>
          <a:xfrm>
            <a:off x="-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F6AA0A-A0C8-488F-8676-FE9EAE832ED6}"/>
              </a:ext>
            </a:extLst>
          </p:cNvPr>
          <p:cNvGrpSpPr>
            <a:grpSpLocks noChangeAspect="1"/>
          </p:cNvGrpSpPr>
          <p:nvPr/>
        </p:nvGrpSpPr>
        <p:grpSpPr>
          <a:xfrm>
            <a:off x="5386543" y="1317575"/>
            <a:ext cx="6717196" cy="5130902"/>
            <a:chOff x="1" y="1884701"/>
            <a:chExt cx="8087268" cy="59907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7D26ED-A745-4923-B31D-616E80758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884701"/>
              <a:ext cx="7856046" cy="58619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462934-A069-47FD-A399-F9238E4C4C4C}"/>
                </a:ext>
              </a:extLst>
            </p:cNvPr>
            <p:cNvSpPr txBox="1"/>
            <p:nvPr/>
          </p:nvSpPr>
          <p:spPr>
            <a:xfrm>
              <a:off x="5648868" y="7444188"/>
              <a:ext cx="2438401" cy="431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Hoag et al. 2019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E8FDDC-2058-497D-9A26-DD57E19E6F25}"/>
              </a:ext>
            </a:extLst>
          </p:cNvPr>
          <p:cNvGrpSpPr>
            <a:grpSpLocks noChangeAspect="1"/>
          </p:cNvGrpSpPr>
          <p:nvPr/>
        </p:nvGrpSpPr>
        <p:grpSpPr>
          <a:xfrm>
            <a:off x="145580" y="1001623"/>
            <a:ext cx="5404615" cy="3210613"/>
            <a:chOff x="145580" y="1001623"/>
            <a:chExt cx="6624690" cy="39353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A90DFF-7A5A-43B3-8D5A-331832A4EB98}"/>
                </a:ext>
              </a:extLst>
            </p:cNvPr>
            <p:cNvSpPr txBox="1"/>
            <p:nvPr/>
          </p:nvSpPr>
          <p:spPr>
            <a:xfrm>
              <a:off x="4227226" y="1136285"/>
              <a:ext cx="2543044" cy="452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Mason et al. 2018a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9C6A14-84EA-43BD-AF8D-4C86622C1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580" y="1001623"/>
              <a:ext cx="4081647" cy="393539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BD75E4-887B-430B-BD73-FF22DCCAC9B4}"/>
              </a:ext>
            </a:extLst>
          </p:cNvPr>
          <p:cNvGrpSpPr/>
          <p:nvPr/>
        </p:nvGrpSpPr>
        <p:grpSpPr>
          <a:xfrm>
            <a:off x="430393" y="4190776"/>
            <a:ext cx="6701975" cy="2667224"/>
            <a:chOff x="430393" y="4190776"/>
            <a:chExt cx="6701975" cy="26672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B7D5F5-6614-4552-A566-B5D8B20D374C}"/>
                </a:ext>
              </a:extLst>
            </p:cNvPr>
            <p:cNvGrpSpPr/>
            <p:nvPr/>
          </p:nvGrpSpPr>
          <p:grpSpPr>
            <a:xfrm>
              <a:off x="430393" y="4190776"/>
              <a:ext cx="6701975" cy="2667224"/>
              <a:chOff x="430393" y="4190776"/>
              <a:chExt cx="6701975" cy="266722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4F8CEB4-196C-4EE1-8FC6-07AC05786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393" y="4190776"/>
                <a:ext cx="5026028" cy="264844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1342B5-052C-40DE-B41A-5627C30F9087}"/>
                  </a:ext>
                </a:extLst>
              </p:cNvPr>
              <p:cNvSpPr txBox="1"/>
              <p:nvPr/>
            </p:nvSpPr>
            <p:spPr>
              <a:xfrm>
                <a:off x="4028995" y="6488668"/>
                <a:ext cx="31033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Bañados</a:t>
                </a:r>
                <a:r>
                  <a:rPr lang="en-US" dirty="0"/>
                  <a:t> et al. 2018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1B8D29-F3B2-4973-95C6-61ECEB089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1406" y="4582464"/>
              <a:ext cx="1076325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9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8AE8F-1E68-4319-8278-8B784E65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Production of metals in galaxies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A70DAF-8310-4636-95BF-BE1D6ECD39CA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863377-854F-4046-ACF9-5B8C281656E5}"/>
              </a:ext>
            </a:extLst>
          </p:cNvPr>
          <p:cNvGrpSpPr>
            <a:grpSpLocks noChangeAspect="1"/>
          </p:cNvGrpSpPr>
          <p:nvPr/>
        </p:nvGrpSpPr>
        <p:grpSpPr>
          <a:xfrm>
            <a:off x="239309" y="1069548"/>
            <a:ext cx="9716969" cy="5378274"/>
            <a:chOff x="239309" y="884882"/>
            <a:chExt cx="10486747" cy="58043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984843F-7358-43F9-931F-DD84D9877169}"/>
                </a:ext>
              </a:extLst>
            </p:cNvPr>
            <p:cNvGrpSpPr/>
            <p:nvPr/>
          </p:nvGrpSpPr>
          <p:grpSpPr>
            <a:xfrm>
              <a:off x="239309" y="1001485"/>
              <a:ext cx="10486747" cy="5687738"/>
              <a:chOff x="239309" y="1001485"/>
              <a:chExt cx="10486747" cy="568773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8F8D2E4-A104-4CBB-8CC0-E62FB2AFB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9309" y="1001485"/>
                <a:ext cx="7090405" cy="568773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E34703-B512-410B-B4EF-AD52423190E2}"/>
                  </a:ext>
                </a:extLst>
              </p:cNvPr>
              <p:cNvSpPr txBox="1"/>
              <p:nvPr/>
            </p:nvSpPr>
            <p:spPr>
              <a:xfrm>
                <a:off x="7329713" y="6263156"/>
                <a:ext cx="3396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Tumlinson</a:t>
                </a:r>
                <a:r>
                  <a:rPr lang="en-US" dirty="0"/>
                  <a:t>, </a:t>
                </a:r>
                <a:r>
                  <a:rPr lang="en-US" dirty="0" err="1"/>
                  <a:t>Peeples</a:t>
                </a:r>
                <a:r>
                  <a:rPr lang="en-US" dirty="0"/>
                  <a:t>, &amp; </a:t>
                </a:r>
                <a:r>
                  <a:rPr lang="en-US" dirty="0" err="1"/>
                  <a:t>Werk</a:t>
                </a:r>
                <a:r>
                  <a:rPr lang="en-US" dirty="0"/>
                  <a:t> 2017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7FF264-DD7F-4C3B-882A-478752B793E0}"/>
                </a:ext>
              </a:extLst>
            </p:cNvPr>
            <p:cNvSpPr txBox="1"/>
            <p:nvPr/>
          </p:nvSpPr>
          <p:spPr>
            <a:xfrm rot="19756875">
              <a:off x="2002972" y="884882"/>
              <a:ext cx="71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FBCFF4-558A-44EA-A186-FF5766795481}"/>
                </a:ext>
              </a:extLst>
            </p:cNvPr>
            <p:cNvSpPr txBox="1"/>
            <p:nvPr/>
          </p:nvSpPr>
          <p:spPr>
            <a:xfrm rot="948834">
              <a:off x="3211020" y="1091401"/>
              <a:ext cx="71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F82BFB-8754-4D11-83BC-44E77E749F9C}"/>
                </a:ext>
              </a:extLst>
            </p:cNvPr>
            <p:cNvSpPr txBox="1"/>
            <p:nvPr/>
          </p:nvSpPr>
          <p:spPr>
            <a:xfrm rot="17582457">
              <a:off x="1569348" y="1651856"/>
              <a:ext cx="478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96DF1C-C4EC-442B-A93F-F34CA4F2E20B}"/>
              </a:ext>
            </a:extLst>
          </p:cNvPr>
          <p:cNvGrpSpPr>
            <a:grpSpLocks noChangeAspect="1"/>
          </p:cNvGrpSpPr>
          <p:nvPr/>
        </p:nvGrpSpPr>
        <p:grpSpPr>
          <a:xfrm>
            <a:off x="6781904" y="1347019"/>
            <a:ext cx="5493506" cy="3917674"/>
            <a:chOff x="7048552" y="1874652"/>
            <a:chExt cx="4810426" cy="34305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33ADBA-A1C3-4125-8E35-52911258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8552" y="2337401"/>
              <a:ext cx="4710502" cy="29677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2A11FB-4027-41A1-BE12-7215F0CD7A22}"/>
                </a:ext>
              </a:extLst>
            </p:cNvPr>
            <p:cNvSpPr txBox="1"/>
            <p:nvPr/>
          </p:nvSpPr>
          <p:spPr>
            <a:xfrm>
              <a:off x="9210708" y="1874652"/>
              <a:ext cx="2648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(Courtesy Jochen </a:t>
              </a:r>
              <a:r>
                <a:rPr lang="en-US" dirty="0" err="1"/>
                <a:t>Liske</a:t>
              </a:r>
              <a:r>
                <a:rPr lang="en-US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57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F502-2248-4995-A56E-606C19921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416"/>
            <a:ext cx="10515600" cy="1325563"/>
          </a:xfrm>
        </p:spPr>
        <p:txBody>
          <a:bodyPr/>
          <a:lstStyle/>
          <a:p>
            <a:r>
              <a:rPr lang="en-US" dirty="0"/>
              <a:t>Constraining timeline of </a:t>
            </a:r>
            <a:r>
              <a:rPr lang="en-US" dirty="0" err="1"/>
              <a:t>EoR</a:t>
            </a:r>
            <a:r>
              <a:rPr lang="en-US" dirty="0"/>
              <a:t> using metals?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C3331D-C0BE-4AED-9047-C324F8962457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D19C04-F284-435F-8D3E-EE5EE692FB5A}"/>
              </a:ext>
            </a:extLst>
          </p:cNvPr>
          <p:cNvGrpSpPr>
            <a:grpSpLocks noChangeAspect="1"/>
          </p:cNvGrpSpPr>
          <p:nvPr/>
        </p:nvGrpSpPr>
        <p:grpSpPr>
          <a:xfrm>
            <a:off x="265815" y="1814920"/>
            <a:ext cx="4780502" cy="4387806"/>
            <a:chOff x="598699" y="1396306"/>
            <a:chExt cx="4958450" cy="45511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326475-DFE0-4437-A97B-282B4C619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699" y="1396306"/>
              <a:ext cx="4659101" cy="45511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4CA1DF-71B0-4A87-936A-11CB98070D8A}"/>
                </a:ext>
              </a:extLst>
            </p:cNvPr>
            <p:cNvSpPr txBox="1"/>
            <p:nvPr/>
          </p:nvSpPr>
          <p:spPr>
            <a:xfrm>
              <a:off x="4352464" y="5562517"/>
              <a:ext cx="1204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Oh (2002)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384823-8D24-4A77-9DDE-A868BB242C2B}"/>
              </a:ext>
            </a:extLst>
          </p:cNvPr>
          <p:cNvGrpSpPr>
            <a:grpSpLocks noChangeAspect="1"/>
          </p:cNvGrpSpPr>
          <p:nvPr/>
        </p:nvGrpSpPr>
        <p:grpSpPr>
          <a:xfrm>
            <a:off x="6911791" y="842493"/>
            <a:ext cx="5014394" cy="3555129"/>
            <a:chOff x="5856498" y="1052232"/>
            <a:chExt cx="7539671" cy="53455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D663D3-AFE0-4430-89BD-010A0D991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6498" y="1052232"/>
              <a:ext cx="6080801" cy="47901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BE312F-BC74-42FA-8F5C-A9BEE5CB2361}"/>
                </a:ext>
              </a:extLst>
            </p:cNvPr>
            <p:cNvSpPr txBox="1"/>
            <p:nvPr/>
          </p:nvSpPr>
          <p:spPr>
            <a:xfrm>
              <a:off x="9401979" y="5842414"/>
              <a:ext cx="3994190" cy="555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Becker et al. 2011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2FA887-8B33-4B13-9468-5CF08A1431CB}"/>
              </a:ext>
            </a:extLst>
          </p:cNvPr>
          <p:cNvGrpSpPr>
            <a:grpSpLocks noChangeAspect="1"/>
          </p:cNvGrpSpPr>
          <p:nvPr/>
        </p:nvGrpSpPr>
        <p:grpSpPr>
          <a:xfrm>
            <a:off x="5652837" y="4008823"/>
            <a:ext cx="6173033" cy="2929682"/>
            <a:chOff x="1227701" y="1898624"/>
            <a:chExt cx="8718383" cy="413768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C0F4689-09B8-46EA-BE3A-C3DC801608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27701" y="2447738"/>
              <a:ext cx="8718383" cy="3588575"/>
              <a:chOff x="1051238" y="1482455"/>
              <a:chExt cx="8718383" cy="358857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16A66A8-9466-4A7D-AD42-C5EAAB83F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1238" y="1482455"/>
                <a:ext cx="8718383" cy="3285823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EB9497-D175-496E-B729-098F29EB83D8}"/>
                  </a:ext>
                </a:extLst>
              </p:cNvPr>
              <p:cNvSpPr txBox="1"/>
              <p:nvPr/>
            </p:nvSpPr>
            <p:spPr>
              <a:xfrm>
                <a:off x="6172910" y="4549410"/>
                <a:ext cx="3000626" cy="521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Doughty et al. 2018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1D74DD-B2F5-4823-A15B-3735407F5EBE}"/>
                </a:ext>
              </a:extLst>
            </p:cNvPr>
            <p:cNvSpPr txBox="1"/>
            <p:nvPr/>
          </p:nvSpPr>
          <p:spPr>
            <a:xfrm>
              <a:off x="1627726" y="1898624"/>
              <a:ext cx="1432911" cy="65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(z~6)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3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36B403-EE56-453F-BF1C-A032E8F99B06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A6354-DCCD-48BB-9DA8-C34A5FAE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515600" cy="1325563"/>
          </a:xfrm>
        </p:spPr>
        <p:txBody>
          <a:bodyPr/>
          <a:lstStyle/>
          <a:p>
            <a:r>
              <a:rPr lang="en-US" dirty="0"/>
              <a:t>Simulation and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9D60B-D304-4764-B3D2-920000BED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75" y="1039488"/>
            <a:ext cx="5257800" cy="5818512"/>
          </a:xfrm>
        </p:spPr>
        <p:txBody>
          <a:bodyPr>
            <a:noAutofit/>
          </a:bodyPr>
          <a:lstStyle/>
          <a:p>
            <a:r>
              <a:rPr lang="en-US" dirty="0"/>
              <a:t>Include on-the-fly radiative transfer to account for an </a:t>
            </a:r>
            <a:r>
              <a:rPr lang="en-US" dirty="0" err="1"/>
              <a:t>inhomogenous</a:t>
            </a:r>
            <a:r>
              <a:rPr lang="en-US" dirty="0"/>
              <a:t> UVB during </a:t>
            </a:r>
            <a:r>
              <a:rPr lang="en-US" dirty="0" err="1"/>
              <a:t>EoR</a:t>
            </a:r>
            <a:endParaRPr lang="en-US" dirty="0"/>
          </a:p>
          <a:p>
            <a:r>
              <a:rPr lang="en-US" dirty="0"/>
              <a:t>Examine trends in OI evolution throughout </a:t>
            </a:r>
            <a:r>
              <a:rPr lang="en-US" dirty="0" err="1"/>
              <a:t>EoR</a:t>
            </a:r>
            <a:r>
              <a:rPr lang="en-US" dirty="0"/>
              <a:t>, focusing primarily on z=8</a:t>
            </a:r>
            <a:r>
              <a:rPr lang="en-US" dirty="0">
                <a:sym typeface="Symbol" panose="05050102010706020507" pitchFamily="18" charset="2"/>
              </a:rPr>
              <a:t>5</a:t>
            </a:r>
          </a:p>
          <a:p>
            <a:r>
              <a:rPr lang="en-US" dirty="0"/>
              <a:t>Cast sightlines to mimic observations of metal absorption in QSO spectra</a:t>
            </a:r>
          </a:p>
          <a:p>
            <a:r>
              <a:rPr lang="en-US" dirty="0"/>
              <a:t>Artificial noise is added (S/N=50), and systems detected at &gt;5</a:t>
            </a:r>
            <a:r>
              <a:rPr lang="en-US" dirty="0">
                <a:sym typeface="Symbol" panose="05050102010706020507" pitchFamily="18" charset="2"/>
              </a:rPr>
              <a:t> are retained</a:t>
            </a:r>
            <a:endParaRPr lang="en-US" dirty="0"/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70CD63-EEEA-4A57-B177-9ECCAB03D4E5}"/>
              </a:ext>
            </a:extLst>
          </p:cNvPr>
          <p:cNvGrpSpPr/>
          <p:nvPr/>
        </p:nvGrpSpPr>
        <p:grpSpPr>
          <a:xfrm>
            <a:off x="6234525" y="116159"/>
            <a:ext cx="6862010" cy="6646151"/>
            <a:chOff x="6234525" y="116159"/>
            <a:chExt cx="6862010" cy="66461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5E756B6-6FC4-43EC-AE6B-283F9B80B20C}"/>
                </a:ext>
              </a:extLst>
            </p:cNvPr>
            <p:cNvGrpSpPr/>
            <p:nvPr/>
          </p:nvGrpSpPr>
          <p:grpSpPr>
            <a:xfrm>
              <a:off x="6234525" y="1039489"/>
              <a:ext cx="6862010" cy="5722821"/>
              <a:chOff x="6234525" y="1039489"/>
              <a:chExt cx="6862010" cy="572282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790BAA9-33FD-4C6E-A220-D5FE4F2BF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525" y="1039489"/>
                <a:ext cx="5257800" cy="52578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2E7248-6C78-4C36-8896-59E8DBF70D38}"/>
                  </a:ext>
                </a:extLst>
              </p:cNvPr>
              <p:cNvSpPr txBox="1"/>
              <p:nvPr/>
            </p:nvSpPr>
            <p:spPr>
              <a:xfrm>
                <a:off x="9063789" y="6392978"/>
                <a:ext cx="40327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(Courtesy Kristian </a:t>
                </a:r>
                <a:r>
                  <a:rPr lang="en-US" dirty="0" err="1"/>
                  <a:t>Finlator</a:t>
                </a:r>
                <a:r>
                  <a:rPr lang="en-US" dirty="0"/>
                  <a:t>)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C1951-D6A6-4775-887A-3674E4DA8E83}"/>
                </a:ext>
              </a:extLst>
            </p:cNvPr>
            <p:cNvSpPr txBox="1"/>
            <p:nvPr/>
          </p:nvSpPr>
          <p:spPr>
            <a:xfrm>
              <a:off x="7433024" y="116159"/>
              <a:ext cx="47589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Map of metal column densities in newest iteration of Technicolor Dawn (see </a:t>
              </a:r>
              <a:r>
                <a:rPr lang="en-US" dirty="0" err="1"/>
                <a:t>Finlator</a:t>
              </a:r>
              <a:r>
                <a:rPr lang="en-US" dirty="0"/>
                <a:t> et al. 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797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9D5D-9198-4846-981E-A0212212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69"/>
            <a:ext cx="10515600" cy="1325563"/>
          </a:xfrm>
        </p:spPr>
        <p:txBody>
          <a:bodyPr/>
          <a:lstStyle/>
          <a:p>
            <a:r>
              <a:rPr lang="en-US" dirty="0"/>
              <a:t>Simulation and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AC283-3EF8-4C91-BD54-35C4EF348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9276" cy="35163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Left with information about (1) the intrinsic gas properties in the simulation and (2) catalogues of OI systems representing what observers could see.  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5304B7-54E1-45FF-A049-A074C8A7FAA5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EC540-5800-46B9-8F8C-C8E75B0B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25" y="1039489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2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A4AC-1BBD-42C9-BD52-1BC062A5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27"/>
            <a:ext cx="10515600" cy="1325563"/>
          </a:xfrm>
        </p:spPr>
        <p:txBody>
          <a:bodyPr/>
          <a:lstStyle/>
          <a:p>
            <a:r>
              <a:rPr lang="en-US" dirty="0"/>
              <a:t>Simulated EW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339CD-E79C-411E-98FC-181D49DC8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17595" cy="4218336"/>
          </a:xfrm>
        </p:spPr>
        <p:txBody>
          <a:bodyPr>
            <a:normAutofit/>
          </a:bodyPr>
          <a:lstStyle/>
          <a:p>
            <a:r>
              <a:rPr lang="en-US" dirty="0"/>
              <a:t>Steep distribution</a:t>
            </a:r>
          </a:p>
          <a:p>
            <a:r>
              <a:rPr lang="en-US" dirty="0"/>
              <a:t>Little evolution above z=7, then rapid changes between z=7 and 6</a:t>
            </a:r>
          </a:p>
          <a:p>
            <a:r>
              <a:rPr lang="en-US" dirty="0"/>
              <a:t>Most significant changes are for EW&lt;0.04 Angstroms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9897ED-B27B-40E9-A5CC-254115782BC4}"/>
              </a:ext>
            </a:extLst>
          </p:cNvPr>
          <p:cNvSpPr/>
          <p:nvPr/>
        </p:nvSpPr>
        <p:spPr>
          <a:xfrm>
            <a:off x="1" y="5203798"/>
            <a:ext cx="12192000" cy="16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444331-BE45-41CE-BE0C-EC7F25354644}"/>
              </a:ext>
            </a:extLst>
          </p:cNvPr>
          <p:cNvGrpSpPr>
            <a:grpSpLocks noChangeAspect="1"/>
          </p:cNvGrpSpPr>
          <p:nvPr/>
        </p:nvGrpSpPr>
        <p:grpSpPr>
          <a:xfrm>
            <a:off x="5603775" y="850606"/>
            <a:ext cx="7137317" cy="5527442"/>
            <a:chOff x="4755796" y="661987"/>
            <a:chExt cx="7635404" cy="59131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D70260-2924-46C0-B15E-EF66C171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5796" y="661987"/>
              <a:ext cx="6972300" cy="55340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E8E885-1144-4CE4-8138-F8652C688479}"/>
                </a:ext>
              </a:extLst>
            </p:cNvPr>
            <p:cNvSpPr txBox="1"/>
            <p:nvPr/>
          </p:nvSpPr>
          <p:spPr>
            <a:xfrm>
              <a:off x="8752697" y="6181188"/>
              <a:ext cx="3638503" cy="39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Doughty &amp; </a:t>
              </a:r>
              <a:r>
                <a:rPr lang="en-US" dirty="0" err="1"/>
                <a:t>Finlator</a:t>
              </a:r>
              <a:r>
                <a:rPr lang="en-US" dirty="0"/>
                <a:t> (2019)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BCCA29-533D-4250-9078-24F6A9E17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40" y="4958695"/>
            <a:ext cx="6270279" cy="165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0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U_2019" id="{F3039E45-AD72-2745-91F4-8F90602B2064}" vid="{36F2A75D-F91E-5C47-8EE5-76E117038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NMSU_2019</Template>
  <TotalTime>1130</TotalTime>
  <Words>613</Words>
  <Application>Microsoft Office PowerPoint</Application>
  <PresentationFormat>Widescreen</PresentationFormat>
  <Paragraphs>84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Tahoma</vt:lpstr>
      <vt:lpstr>NMSU_2019</vt:lpstr>
      <vt:lpstr>Evolution of neutral oxygen during the Epoch of Reionization</vt:lpstr>
      <vt:lpstr>Ionization of hydrogen</vt:lpstr>
      <vt:lpstr>Uncertainty in EoR timeline</vt:lpstr>
      <vt:lpstr>Measurements of xHI constrain EoR directly</vt:lpstr>
      <vt:lpstr>Production of metals in galaxies</vt:lpstr>
      <vt:lpstr>Constraining timeline of EoR using metals?</vt:lpstr>
      <vt:lpstr>Simulation and procedure</vt:lpstr>
      <vt:lpstr>Simulation and procedure</vt:lpstr>
      <vt:lpstr>Simulated EW distribution</vt:lpstr>
      <vt:lpstr>Simulated + Observed EW distribution</vt:lpstr>
      <vt:lpstr>Simulated + Observed incidence rates</vt:lpstr>
      <vt:lpstr>Incidence rates</vt:lpstr>
      <vt:lpstr>xOI versus xHI: large scatter</vt:lpstr>
      <vt:lpstr>OI/Si from absorbers traces xHI,m</vt:lpstr>
      <vt:lpstr>Gas in absorbers deviates from all gas</vt:lpstr>
      <vt:lpstr>Take-aways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Caitlin Doughty</cp:lastModifiedBy>
  <cp:revision>91</cp:revision>
  <dcterms:created xsi:type="dcterms:W3CDTF">2018-09-13T15:10:43Z</dcterms:created>
  <dcterms:modified xsi:type="dcterms:W3CDTF">2020-02-20T18:47:21Z</dcterms:modified>
</cp:coreProperties>
</file>