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emf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Her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RAO PPT Images_Herc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8602"/>
            <a:ext cx="12192000" cy="6858000"/>
          </a:xfrm>
          <a:prstGeom prst="rect">
            <a:avLst/>
          </a:prstGeom>
        </p:spPr>
      </p:pic>
      <p:sp>
        <p:nvSpPr>
          <p:cNvPr id="11" name="Freeform 10"/>
          <p:cNvSpPr/>
          <p:nvPr userDrawn="1"/>
        </p:nvSpPr>
        <p:spPr>
          <a:xfrm>
            <a:off x="-166006" y="4230441"/>
            <a:ext cx="12524011" cy="2873033"/>
          </a:xfrm>
          <a:custGeom>
            <a:avLst/>
            <a:gdLst>
              <a:gd name="connsiteX0" fmla="*/ 0 w 9393008"/>
              <a:gd name="connsiteY0" fmla="*/ 58023 h 734959"/>
              <a:gd name="connsiteX1" fmla="*/ 1921150 w 9393008"/>
              <a:gd name="connsiteY1" fmla="*/ 193410 h 734959"/>
              <a:gd name="connsiteX2" fmla="*/ 2965534 w 9393008"/>
              <a:gd name="connsiteY2" fmla="*/ 238540 h 734959"/>
              <a:gd name="connsiteX3" fmla="*/ 3829407 w 9393008"/>
              <a:gd name="connsiteY3" fmla="*/ 199857 h 734959"/>
              <a:gd name="connsiteX4" fmla="*/ 4583684 w 9393008"/>
              <a:gd name="connsiteY4" fmla="*/ 148281 h 734959"/>
              <a:gd name="connsiteX5" fmla="*/ 6124473 w 9393008"/>
              <a:gd name="connsiteY5" fmla="*/ 38682 h 734959"/>
              <a:gd name="connsiteX6" fmla="*/ 7723283 w 9393008"/>
              <a:gd name="connsiteY6" fmla="*/ 0 h 734959"/>
              <a:gd name="connsiteX7" fmla="*/ 9077114 w 9393008"/>
              <a:gd name="connsiteY7" fmla="*/ 58023 h 734959"/>
              <a:gd name="connsiteX8" fmla="*/ 9393008 w 9393008"/>
              <a:gd name="connsiteY8" fmla="*/ 90258 h 734959"/>
              <a:gd name="connsiteX9" fmla="*/ 9386561 w 9393008"/>
              <a:gd name="connsiteY9" fmla="*/ 728512 h 734959"/>
              <a:gd name="connsiteX10" fmla="*/ 51574 w 9393008"/>
              <a:gd name="connsiteY10" fmla="*/ 734959 h 734959"/>
              <a:gd name="connsiteX11" fmla="*/ 0 w 9393008"/>
              <a:gd name="connsiteY11" fmla="*/ 58023 h 734959"/>
              <a:gd name="connsiteX0" fmla="*/ 0 w 9393008"/>
              <a:gd name="connsiteY0" fmla="*/ 58023 h 818770"/>
              <a:gd name="connsiteX1" fmla="*/ 1921150 w 9393008"/>
              <a:gd name="connsiteY1" fmla="*/ 193410 h 818770"/>
              <a:gd name="connsiteX2" fmla="*/ 2965534 w 9393008"/>
              <a:gd name="connsiteY2" fmla="*/ 238540 h 818770"/>
              <a:gd name="connsiteX3" fmla="*/ 3829407 w 9393008"/>
              <a:gd name="connsiteY3" fmla="*/ 199857 h 818770"/>
              <a:gd name="connsiteX4" fmla="*/ 4583684 w 9393008"/>
              <a:gd name="connsiteY4" fmla="*/ 148281 h 818770"/>
              <a:gd name="connsiteX5" fmla="*/ 6124473 w 9393008"/>
              <a:gd name="connsiteY5" fmla="*/ 38682 h 818770"/>
              <a:gd name="connsiteX6" fmla="*/ 7723283 w 9393008"/>
              <a:gd name="connsiteY6" fmla="*/ 0 h 818770"/>
              <a:gd name="connsiteX7" fmla="*/ 9077114 w 9393008"/>
              <a:gd name="connsiteY7" fmla="*/ 58023 h 818770"/>
              <a:gd name="connsiteX8" fmla="*/ 9393008 w 9393008"/>
              <a:gd name="connsiteY8" fmla="*/ 90258 h 818770"/>
              <a:gd name="connsiteX9" fmla="*/ 9386561 w 9393008"/>
              <a:gd name="connsiteY9" fmla="*/ 728512 h 818770"/>
              <a:gd name="connsiteX10" fmla="*/ 19340 w 9393008"/>
              <a:gd name="connsiteY10" fmla="*/ 818770 h 818770"/>
              <a:gd name="connsiteX11" fmla="*/ 0 w 9393008"/>
              <a:gd name="connsiteY11" fmla="*/ 58023 h 818770"/>
              <a:gd name="connsiteX0" fmla="*/ 0 w 9393008"/>
              <a:gd name="connsiteY0" fmla="*/ 58023 h 818770"/>
              <a:gd name="connsiteX1" fmla="*/ 1921150 w 9393008"/>
              <a:gd name="connsiteY1" fmla="*/ 193410 h 818770"/>
              <a:gd name="connsiteX2" fmla="*/ 2965534 w 9393008"/>
              <a:gd name="connsiteY2" fmla="*/ 238540 h 818770"/>
              <a:gd name="connsiteX3" fmla="*/ 3829407 w 9393008"/>
              <a:gd name="connsiteY3" fmla="*/ 199857 h 818770"/>
              <a:gd name="connsiteX4" fmla="*/ 4583684 w 9393008"/>
              <a:gd name="connsiteY4" fmla="*/ 148281 h 818770"/>
              <a:gd name="connsiteX5" fmla="*/ 6124473 w 9393008"/>
              <a:gd name="connsiteY5" fmla="*/ 38682 h 818770"/>
              <a:gd name="connsiteX6" fmla="*/ 7723283 w 9393008"/>
              <a:gd name="connsiteY6" fmla="*/ 0 h 818770"/>
              <a:gd name="connsiteX7" fmla="*/ 9077114 w 9393008"/>
              <a:gd name="connsiteY7" fmla="*/ 58023 h 818770"/>
              <a:gd name="connsiteX8" fmla="*/ 9393008 w 9393008"/>
              <a:gd name="connsiteY8" fmla="*/ 90258 h 818770"/>
              <a:gd name="connsiteX9" fmla="*/ 9386561 w 9393008"/>
              <a:gd name="connsiteY9" fmla="*/ 728512 h 818770"/>
              <a:gd name="connsiteX10" fmla="*/ 19340 w 9393008"/>
              <a:gd name="connsiteY10" fmla="*/ 818770 h 818770"/>
              <a:gd name="connsiteX11" fmla="*/ 0 w 9393008"/>
              <a:gd name="connsiteY11" fmla="*/ 58023 h 818770"/>
              <a:gd name="connsiteX0" fmla="*/ 0 w 9393008"/>
              <a:gd name="connsiteY0" fmla="*/ 58023 h 838111"/>
              <a:gd name="connsiteX1" fmla="*/ 1921150 w 9393008"/>
              <a:gd name="connsiteY1" fmla="*/ 193410 h 838111"/>
              <a:gd name="connsiteX2" fmla="*/ 2965534 w 9393008"/>
              <a:gd name="connsiteY2" fmla="*/ 238540 h 838111"/>
              <a:gd name="connsiteX3" fmla="*/ 3829407 w 9393008"/>
              <a:gd name="connsiteY3" fmla="*/ 199857 h 838111"/>
              <a:gd name="connsiteX4" fmla="*/ 4583684 w 9393008"/>
              <a:gd name="connsiteY4" fmla="*/ 148281 h 838111"/>
              <a:gd name="connsiteX5" fmla="*/ 6124473 w 9393008"/>
              <a:gd name="connsiteY5" fmla="*/ 38682 h 838111"/>
              <a:gd name="connsiteX6" fmla="*/ 7723283 w 9393008"/>
              <a:gd name="connsiteY6" fmla="*/ 0 h 838111"/>
              <a:gd name="connsiteX7" fmla="*/ 9077114 w 9393008"/>
              <a:gd name="connsiteY7" fmla="*/ 58023 h 838111"/>
              <a:gd name="connsiteX8" fmla="*/ 9393008 w 9393008"/>
              <a:gd name="connsiteY8" fmla="*/ 90258 h 838111"/>
              <a:gd name="connsiteX9" fmla="*/ 9386561 w 9393008"/>
              <a:gd name="connsiteY9" fmla="*/ 838111 h 838111"/>
              <a:gd name="connsiteX10" fmla="*/ 19340 w 9393008"/>
              <a:gd name="connsiteY10" fmla="*/ 818770 h 838111"/>
              <a:gd name="connsiteX11" fmla="*/ 0 w 9393008"/>
              <a:gd name="connsiteY11" fmla="*/ 58023 h 838111"/>
              <a:gd name="connsiteX0" fmla="*/ 0 w 9393008"/>
              <a:gd name="connsiteY0" fmla="*/ 58023 h 3844811"/>
              <a:gd name="connsiteX1" fmla="*/ 1921150 w 9393008"/>
              <a:gd name="connsiteY1" fmla="*/ 193410 h 3844811"/>
              <a:gd name="connsiteX2" fmla="*/ 2965534 w 9393008"/>
              <a:gd name="connsiteY2" fmla="*/ 238540 h 3844811"/>
              <a:gd name="connsiteX3" fmla="*/ 3829407 w 9393008"/>
              <a:gd name="connsiteY3" fmla="*/ 199857 h 3844811"/>
              <a:gd name="connsiteX4" fmla="*/ 4583684 w 9393008"/>
              <a:gd name="connsiteY4" fmla="*/ 148281 h 3844811"/>
              <a:gd name="connsiteX5" fmla="*/ 6124473 w 9393008"/>
              <a:gd name="connsiteY5" fmla="*/ 38682 h 3844811"/>
              <a:gd name="connsiteX6" fmla="*/ 7723283 w 9393008"/>
              <a:gd name="connsiteY6" fmla="*/ 0 h 3844811"/>
              <a:gd name="connsiteX7" fmla="*/ 9077114 w 9393008"/>
              <a:gd name="connsiteY7" fmla="*/ 58023 h 3844811"/>
              <a:gd name="connsiteX8" fmla="*/ 9393008 w 9393008"/>
              <a:gd name="connsiteY8" fmla="*/ 90258 h 3844811"/>
              <a:gd name="connsiteX9" fmla="*/ 9386561 w 9393008"/>
              <a:gd name="connsiteY9" fmla="*/ 838111 h 3844811"/>
              <a:gd name="connsiteX10" fmla="*/ 19340 w 9393008"/>
              <a:gd name="connsiteY10" fmla="*/ 3844811 h 3844811"/>
              <a:gd name="connsiteX11" fmla="*/ 0 w 9393008"/>
              <a:gd name="connsiteY11" fmla="*/ 58023 h 3844811"/>
              <a:gd name="connsiteX0" fmla="*/ 0 w 9393008"/>
              <a:gd name="connsiteY0" fmla="*/ 58023 h 3844811"/>
              <a:gd name="connsiteX1" fmla="*/ 1921150 w 9393008"/>
              <a:gd name="connsiteY1" fmla="*/ 193410 h 3844811"/>
              <a:gd name="connsiteX2" fmla="*/ 2965534 w 9393008"/>
              <a:gd name="connsiteY2" fmla="*/ 238540 h 3844811"/>
              <a:gd name="connsiteX3" fmla="*/ 3829407 w 9393008"/>
              <a:gd name="connsiteY3" fmla="*/ 199857 h 3844811"/>
              <a:gd name="connsiteX4" fmla="*/ 4583684 w 9393008"/>
              <a:gd name="connsiteY4" fmla="*/ 148281 h 3844811"/>
              <a:gd name="connsiteX5" fmla="*/ 6124473 w 9393008"/>
              <a:gd name="connsiteY5" fmla="*/ 38682 h 3844811"/>
              <a:gd name="connsiteX6" fmla="*/ 7723283 w 9393008"/>
              <a:gd name="connsiteY6" fmla="*/ 0 h 3844811"/>
              <a:gd name="connsiteX7" fmla="*/ 9077114 w 9393008"/>
              <a:gd name="connsiteY7" fmla="*/ 58023 h 3844811"/>
              <a:gd name="connsiteX8" fmla="*/ 9393008 w 9393008"/>
              <a:gd name="connsiteY8" fmla="*/ 90258 h 3844811"/>
              <a:gd name="connsiteX9" fmla="*/ 9354164 w 9393008"/>
              <a:gd name="connsiteY9" fmla="*/ 3741037 h 3844811"/>
              <a:gd name="connsiteX10" fmla="*/ 19340 w 9393008"/>
              <a:gd name="connsiteY10" fmla="*/ 3844811 h 3844811"/>
              <a:gd name="connsiteX11" fmla="*/ 0 w 9393008"/>
              <a:gd name="connsiteY11" fmla="*/ 58023 h 3844811"/>
              <a:gd name="connsiteX0" fmla="*/ 0 w 9393008"/>
              <a:gd name="connsiteY0" fmla="*/ 58023 h 3844811"/>
              <a:gd name="connsiteX1" fmla="*/ 1921150 w 9393008"/>
              <a:gd name="connsiteY1" fmla="*/ 193410 h 3844811"/>
              <a:gd name="connsiteX2" fmla="*/ 2965534 w 9393008"/>
              <a:gd name="connsiteY2" fmla="*/ 238540 h 3844811"/>
              <a:gd name="connsiteX3" fmla="*/ 3829407 w 9393008"/>
              <a:gd name="connsiteY3" fmla="*/ 199857 h 3844811"/>
              <a:gd name="connsiteX4" fmla="*/ 4583684 w 9393008"/>
              <a:gd name="connsiteY4" fmla="*/ 148281 h 3844811"/>
              <a:gd name="connsiteX5" fmla="*/ 6124473 w 9393008"/>
              <a:gd name="connsiteY5" fmla="*/ 38682 h 3844811"/>
              <a:gd name="connsiteX6" fmla="*/ 7723283 w 9393008"/>
              <a:gd name="connsiteY6" fmla="*/ 0 h 3844811"/>
              <a:gd name="connsiteX7" fmla="*/ 9077114 w 9393008"/>
              <a:gd name="connsiteY7" fmla="*/ 58023 h 3844811"/>
              <a:gd name="connsiteX8" fmla="*/ 9393008 w 9393008"/>
              <a:gd name="connsiteY8" fmla="*/ 90258 h 3844811"/>
              <a:gd name="connsiteX9" fmla="*/ 9354164 w 9393008"/>
              <a:gd name="connsiteY9" fmla="*/ 3838233 h 3844811"/>
              <a:gd name="connsiteX10" fmla="*/ 19340 w 9393008"/>
              <a:gd name="connsiteY10" fmla="*/ 3844811 h 3844811"/>
              <a:gd name="connsiteX11" fmla="*/ 0 w 9393008"/>
              <a:gd name="connsiteY11" fmla="*/ 58023 h 3844811"/>
              <a:gd name="connsiteX0" fmla="*/ 0 w 9393008"/>
              <a:gd name="connsiteY0" fmla="*/ 58023 h 3838236"/>
              <a:gd name="connsiteX1" fmla="*/ 1921150 w 9393008"/>
              <a:gd name="connsiteY1" fmla="*/ 193410 h 3838236"/>
              <a:gd name="connsiteX2" fmla="*/ 2965534 w 9393008"/>
              <a:gd name="connsiteY2" fmla="*/ 238540 h 3838236"/>
              <a:gd name="connsiteX3" fmla="*/ 3829407 w 9393008"/>
              <a:gd name="connsiteY3" fmla="*/ 199857 h 3838236"/>
              <a:gd name="connsiteX4" fmla="*/ 4583684 w 9393008"/>
              <a:gd name="connsiteY4" fmla="*/ 148281 h 3838236"/>
              <a:gd name="connsiteX5" fmla="*/ 6124473 w 9393008"/>
              <a:gd name="connsiteY5" fmla="*/ 38682 h 3838236"/>
              <a:gd name="connsiteX6" fmla="*/ 7723283 w 9393008"/>
              <a:gd name="connsiteY6" fmla="*/ 0 h 3838236"/>
              <a:gd name="connsiteX7" fmla="*/ 9077114 w 9393008"/>
              <a:gd name="connsiteY7" fmla="*/ 58023 h 3838236"/>
              <a:gd name="connsiteX8" fmla="*/ 9393008 w 9393008"/>
              <a:gd name="connsiteY8" fmla="*/ 90258 h 3838236"/>
              <a:gd name="connsiteX9" fmla="*/ 9354164 w 9393008"/>
              <a:gd name="connsiteY9" fmla="*/ 3838233 h 3838236"/>
              <a:gd name="connsiteX10" fmla="*/ 6640 w 9393008"/>
              <a:gd name="connsiteY10" fmla="*/ 2841511 h 3838236"/>
              <a:gd name="connsiteX11" fmla="*/ 0 w 9393008"/>
              <a:gd name="connsiteY11" fmla="*/ 58023 h 3838236"/>
              <a:gd name="connsiteX0" fmla="*/ 0 w 9393008"/>
              <a:gd name="connsiteY0" fmla="*/ 58023 h 2873033"/>
              <a:gd name="connsiteX1" fmla="*/ 1921150 w 9393008"/>
              <a:gd name="connsiteY1" fmla="*/ 193410 h 2873033"/>
              <a:gd name="connsiteX2" fmla="*/ 2965534 w 9393008"/>
              <a:gd name="connsiteY2" fmla="*/ 238540 h 2873033"/>
              <a:gd name="connsiteX3" fmla="*/ 3829407 w 9393008"/>
              <a:gd name="connsiteY3" fmla="*/ 199857 h 2873033"/>
              <a:gd name="connsiteX4" fmla="*/ 4583684 w 9393008"/>
              <a:gd name="connsiteY4" fmla="*/ 148281 h 2873033"/>
              <a:gd name="connsiteX5" fmla="*/ 6124473 w 9393008"/>
              <a:gd name="connsiteY5" fmla="*/ 38682 h 2873033"/>
              <a:gd name="connsiteX6" fmla="*/ 7723283 w 9393008"/>
              <a:gd name="connsiteY6" fmla="*/ 0 h 2873033"/>
              <a:gd name="connsiteX7" fmla="*/ 9077114 w 9393008"/>
              <a:gd name="connsiteY7" fmla="*/ 58023 h 2873033"/>
              <a:gd name="connsiteX8" fmla="*/ 9393008 w 9393008"/>
              <a:gd name="connsiteY8" fmla="*/ 90258 h 2873033"/>
              <a:gd name="connsiteX9" fmla="*/ 9354164 w 9393008"/>
              <a:gd name="connsiteY9" fmla="*/ 2873033 h 2873033"/>
              <a:gd name="connsiteX10" fmla="*/ 6640 w 9393008"/>
              <a:gd name="connsiteY10" fmla="*/ 2841511 h 2873033"/>
              <a:gd name="connsiteX11" fmla="*/ 0 w 9393008"/>
              <a:gd name="connsiteY11" fmla="*/ 58023 h 2873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93008" h="2873033">
                <a:moveTo>
                  <a:pt x="0" y="58023"/>
                </a:moveTo>
                <a:lnTo>
                  <a:pt x="1921150" y="193410"/>
                </a:lnTo>
                <a:lnTo>
                  <a:pt x="2965534" y="238540"/>
                </a:lnTo>
                <a:lnTo>
                  <a:pt x="3829407" y="199857"/>
                </a:lnTo>
                <a:lnTo>
                  <a:pt x="4583684" y="148281"/>
                </a:lnTo>
                <a:lnTo>
                  <a:pt x="6124473" y="38682"/>
                </a:lnTo>
                <a:lnTo>
                  <a:pt x="7723283" y="0"/>
                </a:lnTo>
                <a:lnTo>
                  <a:pt x="9077114" y="58023"/>
                </a:lnTo>
                <a:lnTo>
                  <a:pt x="9393008" y="90258"/>
                </a:lnTo>
                <a:lnTo>
                  <a:pt x="9354164" y="2873033"/>
                </a:lnTo>
                <a:lnTo>
                  <a:pt x="6640" y="2841511"/>
                </a:lnTo>
                <a:cubicBezTo>
                  <a:pt x="193" y="1579248"/>
                  <a:pt x="6447" y="1320286"/>
                  <a:pt x="0" y="58023"/>
                </a:cubicBezTo>
                <a:close/>
              </a:path>
            </a:pathLst>
          </a:custGeom>
          <a:solidFill>
            <a:srgbClr val="0624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0000"/>
              </a:solidFill>
            </a:endParaRPr>
          </a:p>
        </p:txBody>
      </p:sp>
      <p:pic>
        <p:nvPicPr>
          <p:cNvPr id="12" name="Picture 11" descr="Curves_orange_blu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9798"/>
            <a:ext cx="12192000" cy="4822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75463" y="6429398"/>
            <a:ext cx="446701" cy="3350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212946" y="6416267"/>
            <a:ext cx="682431" cy="341215"/>
          </a:xfrm>
          <a:prstGeom prst="rect">
            <a:avLst/>
          </a:prstGeom>
        </p:spPr>
      </p:pic>
      <p:pic>
        <p:nvPicPr>
          <p:cNvPr id="17" name="Picture 16" descr="NRAO_Logo_White.ai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295" y="6322505"/>
            <a:ext cx="573653" cy="55678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111251" y="5038726"/>
            <a:ext cx="9480549" cy="6282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111251" y="5694274"/>
            <a:ext cx="9480549" cy="6282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336549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LM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RAO PPT Images_ALMA_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000"/>
            <a:ext cx="12192000" cy="4572000"/>
          </a:xfrm>
          <a:prstGeom prst="rect">
            <a:avLst/>
          </a:prstGeom>
        </p:spPr>
      </p:pic>
      <p:sp>
        <p:nvSpPr>
          <p:cNvPr id="11" name="Freeform 10"/>
          <p:cNvSpPr/>
          <p:nvPr userDrawn="1"/>
        </p:nvSpPr>
        <p:spPr>
          <a:xfrm>
            <a:off x="-166006" y="4230441"/>
            <a:ext cx="12524011" cy="2873033"/>
          </a:xfrm>
          <a:custGeom>
            <a:avLst/>
            <a:gdLst>
              <a:gd name="connsiteX0" fmla="*/ 0 w 9393008"/>
              <a:gd name="connsiteY0" fmla="*/ 58023 h 734959"/>
              <a:gd name="connsiteX1" fmla="*/ 1921150 w 9393008"/>
              <a:gd name="connsiteY1" fmla="*/ 193410 h 734959"/>
              <a:gd name="connsiteX2" fmla="*/ 2965534 w 9393008"/>
              <a:gd name="connsiteY2" fmla="*/ 238540 h 734959"/>
              <a:gd name="connsiteX3" fmla="*/ 3829407 w 9393008"/>
              <a:gd name="connsiteY3" fmla="*/ 199857 h 734959"/>
              <a:gd name="connsiteX4" fmla="*/ 4583684 w 9393008"/>
              <a:gd name="connsiteY4" fmla="*/ 148281 h 734959"/>
              <a:gd name="connsiteX5" fmla="*/ 6124473 w 9393008"/>
              <a:gd name="connsiteY5" fmla="*/ 38682 h 734959"/>
              <a:gd name="connsiteX6" fmla="*/ 7723283 w 9393008"/>
              <a:gd name="connsiteY6" fmla="*/ 0 h 734959"/>
              <a:gd name="connsiteX7" fmla="*/ 9077114 w 9393008"/>
              <a:gd name="connsiteY7" fmla="*/ 58023 h 734959"/>
              <a:gd name="connsiteX8" fmla="*/ 9393008 w 9393008"/>
              <a:gd name="connsiteY8" fmla="*/ 90258 h 734959"/>
              <a:gd name="connsiteX9" fmla="*/ 9386561 w 9393008"/>
              <a:gd name="connsiteY9" fmla="*/ 728512 h 734959"/>
              <a:gd name="connsiteX10" fmla="*/ 51574 w 9393008"/>
              <a:gd name="connsiteY10" fmla="*/ 734959 h 734959"/>
              <a:gd name="connsiteX11" fmla="*/ 0 w 9393008"/>
              <a:gd name="connsiteY11" fmla="*/ 58023 h 734959"/>
              <a:gd name="connsiteX0" fmla="*/ 0 w 9393008"/>
              <a:gd name="connsiteY0" fmla="*/ 58023 h 818770"/>
              <a:gd name="connsiteX1" fmla="*/ 1921150 w 9393008"/>
              <a:gd name="connsiteY1" fmla="*/ 193410 h 818770"/>
              <a:gd name="connsiteX2" fmla="*/ 2965534 w 9393008"/>
              <a:gd name="connsiteY2" fmla="*/ 238540 h 818770"/>
              <a:gd name="connsiteX3" fmla="*/ 3829407 w 9393008"/>
              <a:gd name="connsiteY3" fmla="*/ 199857 h 818770"/>
              <a:gd name="connsiteX4" fmla="*/ 4583684 w 9393008"/>
              <a:gd name="connsiteY4" fmla="*/ 148281 h 818770"/>
              <a:gd name="connsiteX5" fmla="*/ 6124473 w 9393008"/>
              <a:gd name="connsiteY5" fmla="*/ 38682 h 818770"/>
              <a:gd name="connsiteX6" fmla="*/ 7723283 w 9393008"/>
              <a:gd name="connsiteY6" fmla="*/ 0 h 818770"/>
              <a:gd name="connsiteX7" fmla="*/ 9077114 w 9393008"/>
              <a:gd name="connsiteY7" fmla="*/ 58023 h 818770"/>
              <a:gd name="connsiteX8" fmla="*/ 9393008 w 9393008"/>
              <a:gd name="connsiteY8" fmla="*/ 90258 h 818770"/>
              <a:gd name="connsiteX9" fmla="*/ 9386561 w 9393008"/>
              <a:gd name="connsiteY9" fmla="*/ 728512 h 818770"/>
              <a:gd name="connsiteX10" fmla="*/ 19340 w 9393008"/>
              <a:gd name="connsiteY10" fmla="*/ 818770 h 818770"/>
              <a:gd name="connsiteX11" fmla="*/ 0 w 9393008"/>
              <a:gd name="connsiteY11" fmla="*/ 58023 h 818770"/>
              <a:gd name="connsiteX0" fmla="*/ 0 w 9393008"/>
              <a:gd name="connsiteY0" fmla="*/ 58023 h 818770"/>
              <a:gd name="connsiteX1" fmla="*/ 1921150 w 9393008"/>
              <a:gd name="connsiteY1" fmla="*/ 193410 h 818770"/>
              <a:gd name="connsiteX2" fmla="*/ 2965534 w 9393008"/>
              <a:gd name="connsiteY2" fmla="*/ 238540 h 818770"/>
              <a:gd name="connsiteX3" fmla="*/ 3829407 w 9393008"/>
              <a:gd name="connsiteY3" fmla="*/ 199857 h 818770"/>
              <a:gd name="connsiteX4" fmla="*/ 4583684 w 9393008"/>
              <a:gd name="connsiteY4" fmla="*/ 148281 h 818770"/>
              <a:gd name="connsiteX5" fmla="*/ 6124473 w 9393008"/>
              <a:gd name="connsiteY5" fmla="*/ 38682 h 818770"/>
              <a:gd name="connsiteX6" fmla="*/ 7723283 w 9393008"/>
              <a:gd name="connsiteY6" fmla="*/ 0 h 818770"/>
              <a:gd name="connsiteX7" fmla="*/ 9077114 w 9393008"/>
              <a:gd name="connsiteY7" fmla="*/ 58023 h 818770"/>
              <a:gd name="connsiteX8" fmla="*/ 9393008 w 9393008"/>
              <a:gd name="connsiteY8" fmla="*/ 90258 h 818770"/>
              <a:gd name="connsiteX9" fmla="*/ 9386561 w 9393008"/>
              <a:gd name="connsiteY9" fmla="*/ 728512 h 818770"/>
              <a:gd name="connsiteX10" fmla="*/ 19340 w 9393008"/>
              <a:gd name="connsiteY10" fmla="*/ 818770 h 818770"/>
              <a:gd name="connsiteX11" fmla="*/ 0 w 9393008"/>
              <a:gd name="connsiteY11" fmla="*/ 58023 h 818770"/>
              <a:gd name="connsiteX0" fmla="*/ 0 w 9393008"/>
              <a:gd name="connsiteY0" fmla="*/ 58023 h 838111"/>
              <a:gd name="connsiteX1" fmla="*/ 1921150 w 9393008"/>
              <a:gd name="connsiteY1" fmla="*/ 193410 h 838111"/>
              <a:gd name="connsiteX2" fmla="*/ 2965534 w 9393008"/>
              <a:gd name="connsiteY2" fmla="*/ 238540 h 838111"/>
              <a:gd name="connsiteX3" fmla="*/ 3829407 w 9393008"/>
              <a:gd name="connsiteY3" fmla="*/ 199857 h 838111"/>
              <a:gd name="connsiteX4" fmla="*/ 4583684 w 9393008"/>
              <a:gd name="connsiteY4" fmla="*/ 148281 h 838111"/>
              <a:gd name="connsiteX5" fmla="*/ 6124473 w 9393008"/>
              <a:gd name="connsiteY5" fmla="*/ 38682 h 838111"/>
              <a:gd name="connsiteX6" fmla="*/ 7723283 w 9393008"/>
              <a:gd name="connsiteY6" fmla="*/ 0 h 838111"/>
              <a:gd name="connsiteX7" fmla="*/ 9077114 w 9393008"/>
              <a:gd name="connsiteY7" fmla="*/ 58023 h 838111"/>
              <a:gd name="connsiteX8" fmla="*/ 9393008 w 9393008"/>
              <a:gd name="connsiteY8" fmla="*/ 90258 h 838111"/>
              <a:gd name="connsiteX9" fmla="*/ 9386561 w 9393008"/>
              <a:gd name="connsiteY9" fmla="*/ 838111 h 838111"/>
              <a:gd name="connsiteX10" fmla="*/ 19340 w 9393008"/>
              <a:gd name="connsiteY10" fmla="*/ 818770 h 838111"/>
              <a:gd name="connsiteX11" fmla="*/ 0 w 9393008"/>
              <a:gd name="connsiteY11" fmla="*/ 58023 h 838111"/>
              <a:gd name="connsiteX0" fmla="*/ 0 w 9393008"/>
              <a:gd name="connsiteY0" fmla="*/ 58023 h 3844811"/>
              <a:gd name="connsiteX1" fmla="*/ 1921150 w 9393008"/>
              <a:gd name="connsiteY1" fmla="*/ 193410 h 3844811"/>
              <a:gd name="connsiteX2" fmla="*/ 2965534 w 9393008"/>
              <a:gd name="connsiteY2" fmla="*/ 238540 h 3844811"/>
              <a:gd name="connsiteX3" fmla="*/ 3829407 w 9393008"/>
              <a:gd name="connsiteY3" fmla="*/ 199857 h 3844811"/>
              <a:gd name="connsiteX4" fmla="*/ 4583684 w 9393008"/>
              <a:gd name="connsiteY4" fmla="*/ 148281 h 3844811"/>
              <a:gd name="connsiteX5" fmla="*/ 6124473 w 9393008"/>
              <a:gd name="connsiteY5" fmla="*/ 38682 h 3844811"/>
              <a:gd name="connsiteX6" fmla="*/ 7723283 w 9393008"/>
              <a:gd name="connsiteY6" fmla="*/ 0 h 3844811"/>
              <a:gd name="connsiteX7" fmla="*/ 9077114 w 9393008"/>
              <a:gd name="connsiteY7" fmla="*/ 58023 h 3844811"/>
              <a:gd name="connsiteX8" fmla="*/ 9393008 w 9393008"/>
              <a:gd name="connsiteY8" fmla="*/ 90258 h 3844811"/>
              <a:gd name="connsiteX9" fmla="*/ 9386561 w 9393008"/>
              <a:gd name="connsiteY9" fmla="*/ 838111 h 3844811"/>
              <a:gd name="connsiteX10" fmla="*/ 19340 w 9393008"/>
              <a:gd name="connsiteY10" fmla="*/ 3844811 h 3844811"/>
              <a:gd name="connsiteX11" fmla="*/ 0 w 9393008"/>
              <a:gd name="connsiteY11" fmla="*/ 58023 h 3844811"/>
              <a:gd name="connsiteX0" fmla="*/ 0 w 9393008"/>
              <a:gd name="connsiteY0" fmla="*/ 58023 h 3844811"/>
              <a:gd name="connsiteX1" fmla="*/ 1921150 w 9393008"/>
              <a:gd name="connsiteY1" fmla="*/ 193410 h 3844811"/>
              <a:gd name="connsiteX2" fmla="*/ 2965534 w 9393008"/>
              <a:gd name="connsiteY2" fmla="*/ 238540 h 3844811"/>
              <a:gd name="connsiteX3" fmla="*/ 3829407 w 9393008"/>
              <a:gd name="connsiteY3" fmla="*/ 199857 h 3844811"/>
              <a:gd name="connsiteX4" fmla="*/ 4583684 w 9393008"/>
              <a:gd name="connsiteY4" fmla="*/ 148281 h 3844811"/>
              <a:gd name="connsiteX5" fmla="*/ 6124473 w 9393008"/>
              <a:gd name="connsiteY5" fmla="*/ 38682 h 3844811"/>
              <a:gd name="connsiteX6" fmla="*/ 7723283 w 9393008"/>
              <a:gd name="connsiteY6" fmla="*/ 0 h 3844811"/>
              <a:gd name="connsiteX7" fmla="*/ 9077114 w 9393008"/>
              <a:gd name="connsiteY7" fmla="*/ 58023 h 3844811"/>
              <a:gd name="connsiteX8" fmla="*/ 9393008 w 9393008"/>
              <a:gd name="connsiteY8" fmla="*/ 90258 h 3844811"/>
              <a:gd name="connsiteX9" fmla="*/ 9354164 w 9393008"/>
              <a:gd name="connsiteY9" fmla="*/ 3741037 h 3844811"/>
              <a:gd name="connsiteX10" fmla="*/ 19340 w 9393008"/>
              <a:gd name="connsiteY10" fmla="*/ 3844811 h 3844811"/>
              <a:gd name="connsiteX11" fmla="*/ 0 w 9393008"/>
              <a:gd name="connsiteY11" fmla="*/ 58023 h 3844811"/>
              <a:gd name="connsiteX0" fmla="*/ 0 w 9393008"/>
              <a:gd name="connsiteY0" fmla="*/ 58023 h 3844811"/>
              <a:gd name="connsiteX1" fmla="*/ 1921150 w 9393008"/>
              <a:gd name="connsiteY1" fmla="*/ 193410 h 3844811"/>
              <a:gd name="connsiteX2" fmla="*/ 2965534 w 9393008"/>
              <a:gd name="connsiteY2" fmla="*/ 238540 h 3844811"/>
              <a:gd name="connsiteX3" fmla="*/ 3829407 w 9393008"/>
              <a:gd name="connsiteY3" fmla="*/ 199857 h 3844811"/>
              <a:gd name="connsiteX4" fmla="*/ 4583684 w 9393008"/>
              <a:gd name="connsiteY4" fmla="*/ 148281 h 3844811"/>
              <a:gd name="connsiteX5" fmla="*/ 6124473 w 9393008"/>
              <a:gd name="connsiteY5" fmla="*/ 38682 h 3844811"/>
              <a:gd name="connsiteX6" fmla="*/ 7723283 w 9393008"/>
              <a:gd name="connsiteY6" fmla="*/ 0 h 3844811"/>
              <a:gd name="connsiteX7" fmla="*/ 9077114 w 9393008"/>
              <a:gd name="connsiteY7" fmla="*/ 58023 h 3844811"/>
              <a:gd name="connsiteX8" fmla="*/ 9393008 w 9393008"/>
              <a:gd name="connsiteY8" fmla="*/ 90258 h 3844811"/>
              <a:gd name="connsiteX9" fmla="*/ 9354164 w 9393008"/>
              <a:gd name="connsiteY9" fmla="*/ 3838233 h 3844811"/>
              <a:gd name="connsiteX10" fmla="*/ 19340 w 9393008"/>
              <a:gd name="connsiteY10" fmla="*/ 3844811 h 3844811"/>
              <a:gd name="connsiteX11" fmla="*/ 0 w 9393008"/>
              <a:gd name="connsiteY11" fmla="*/ 58023 h 3844811"/>
              <a:gd name="connsiteX0" fmla="*/ 0 w 9393008"/>
              <a:gd name="connsiteY0" fmla="*/ 58023 h 3838236"/>
              <a:gd name="connsiteX1" fmla="*/ 1921150 w 9393008"/>
              <a:gd name="connsiteY1" fmla="*/ 193410 h 3838236"/>
              <a:gd name="connsiteX2" fmla="*/ 2965534 w 9393008"/>
              <a:gd name="connsiteY2" fmla="*/ 238540 h 3838236"/>
              <a:gd name="connsiteX3" fmla="*/ 3829407 w 9393008"/>
              <a:gd name="connsiteY3" fmla="*/ 199857 h 3838236"/>
              <a:gd name="connsiteX4" fmla="*/ 4583684 w 9393008"/>
              <a:gd name="connsiteY4" fmla="*/ 148281 h 3838236"/>
              <a:gd name="connsiteX5" fmla="*/ 6124473 w 9393008"/>
              <a:gd name="connsiteY5" fmla="*/ 38682 h 3838236"/>
              <a:gd name="connsiteX6" fmla="*/ 7723283 w 9393008"/>
              <a:gd name="connsiteY6" fmla="*/ 0 h 3838236"/>
              <a:gd name="connsiteX7" fmla="*/ 9077114 w 9393008"/>
              <a:gd name="connsiteY7" fmla="*/ 58023 h 3838236"/>
              <a:gd name="connsiteX8" fmla="*/ 9393008 w 9393008"/>
              <a:gd name="connsiteY8" fmla="*/ 90258 h 3838236"/>
              <a:gd name="connsiteX9" fmla="*/ 9354164 w 9393008"/>
              <a:gd name="connsiteY9" fmla="*/ 3838233 h 3838236"/>
              <a:gd name="connsiteX10" fmla="*/ 6640 w 9393008"/>
              <a:gd name="connsiteY10" fmla="*/ 2841511 h 3838236"/>
              <a:gd name="connsiteX11" fmla="*/ 0 w 9393008"/>
              <a:gd name="connsiteY11" fmla="*/ 58023 h 3838236"/>
              <a:gd name="connsiteX0" fmla="*/ 0 w 9393008"/>
              <a:gd name="connsiteY0" fmla="*/ 58023 h 2873033"/>
              <a:gd name="connsiteX1" fmla="*/ 1921150 w 9393008"/>
              <a:gd name="connsiteY1" fmla="*/ 193410 h 2873033"/>
              <a:gd name="connsiteX2" fmla="*/ 2965534 w 9393008"/>
              <a:gd name="connsiteY2" fmla="*/ 238540 h 2873033"/>
              <a:gd name="connsiteX3" fmla="*/ 3829407 w 9393008"/>
              <a:gd name="connsiteY3" fmla="*/ 199857 h 2873033"/>
              <a:gd name="connsiteX4" fmla="*/ 4583684 w 9393008"/>
              <a:gd name="connsiteY4" fmla="*/ 148281 h 2873033"/>
              <a:gd name="connsiteX5" fmla="*/ 6124473 w 9393008"/>
              <a:gd name="connsiteY5" fmla="*/ 38682 h 2873033"/>
              <a:gd name="connsiteX6" fmla="*/ 7723283 w 9393008"/>
              <a:gd name="connsiteY6" fmla="*/ 0 h 2873033"/>
              <a:gd name="connsiteX7" fmla="*/ 9077114 w 9393008"/>
              <a:gd name="connsiteY7" fmla="*/ 58023 h 2873033"/>
              <a:gd name="connsiteX8" fmla="*/ 9393008 w 9393008"/>
              <a:gd name="connsiteY8" fmla="*/ 90258 h 2873033"/>
              <a:gd name="connsiteX9" fmla="*/ 9354164 w 9393008"/>
              <a:gd name="connsiteY9" fmla="*/ 2873033 h 2873033"/>
              <a:gd name="connsiteX10" fmla="*/ 6640 w 9393008"/>
              <a:gd name="connsiteY10" fmla="*/ 2841511 h 2873033"/>
              <a:gd name="connsiteX11" fmla="*/ 0 w 9393008"/>
              <a:gd name="connsiteY11" fmla="*/ 58023 h 2873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93008" h="2873033">
                <a:moveTo>
                  <a:pt x="0" y="58023"/>
                </a:moveTo>
                <a:lnTo>
                  <a:pt x="1921150" y="193410"/>
                </a:lnTo>
                <a:lnTo>
                  <a:pt x="2965534" y="238540"/>
                </a:lnTo>
                <a:lnTo>
                  <a:pt x="3829407" y="199857"/>
                </a:lnTo>
                <a:lnTo>
                  <a:pt x="4583684" y="148281"/>
                </a:lnTo>
                <a:lnTo>
                  <a:pt x="6124473" y="38682"/>
                </a:lnTo>
                <a:lnTo>
                  <a:pt x="7723283" y="0"/>
                </a:lnTo>
                <a:lnTo>
                  <a:pt x="9077114" y="58023"/>
                </a:lnTo>
                <a:lnTo>
                  <a:pt x="9393008" y="90258"/>
                </a:lnTo>
                <a:lnTo>
                  <a:pt x="9354164" y="2873033"/>
                </a:lnTo>
                <a:lnTo>
                  <a:pt x="6640" y="2841511"/>
                </a:lnTo>
                <a:cubicBezTo>
                  <a:pt x="193" y="1579248"/>
                  <a:pt x="6447" y="1320286"/>
                  <a:pt x="0" y="58023"/>
                </a:cubicBezTo>
                <a:close/>
              </a:path>
            </a:pathLst>
          </a:custGeom>
          <a:solidFill>
            <a:srgbClr val="0624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0000"/>
              </a:solidFill>
            </a:endParaRPr>
          </a:p>
        </p:txBody>
      </p:sp>
      <p:pic>
        <p:nvPicPr>
          <p:cNvPr id="12" name="Picture 11" descr="Curves_orange_blu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9798"/>
            <a:ext cx="12192000" cy="4822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75463" y="6429398"/>
            <a:ext cx="446701" cy="335026"/>
          </a:xfrm>
          <a:prstGeom prst="rect">
            <a:avLst/>
          </a:prstGeom>
        </p:spPr>
      </p:pic>
      <p:pic>
        <p:nvPicPr>
          <p:cNvPr id="17" name="Picture 16" descr="NRAO_Logo_White.ai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295" y="6322505"/>
            <a:ext cx="573653" cy="55678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111251" y="5038726"/>
            <a:ext cx="9480549" cy="6282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111251" y="5694274"/>
            <a:ext cx="9480549" cy="6282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8E2D4F4-E8FF-0146-9B5D-BB2A456B66E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212946" y="6416267"/>
            <a:ext cx="682431" cy="34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417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NRAO PPT Images_CD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3563"/>
            <a:ext cx="12191188" cy="4571695"/>
          </a:xfrm>
          <a:prstGeom prst="rect">
            <a:avLst/>
          </a:prstGeom>
        </p:spPr>
      </p:pic>
      <p:sp>
        <p:nvSpPr>
          <p:cNvPr id="11" name="Freeform 10"/>
          <p:cNvSpPr/>
          <p:nvPr userDrawn="1"/>
        </p:nvSpPr>
        <p:spPr>
          <a:xfrm>
            <a:off x="-166006" y="4230441"/>
            <a:ext cx="12524011" cy="2873033"/>
          </a:xfrm>
          <a:custGeom>
            <a:avLst/>
            <a:gdLst>
              <a:gd name="connsiteX0" fmla="*/ 0 w 9393008"/>
              <a:gd name="connsiteY0" fmla="*/ 58023 h 734959"/>
              <a:gd name="connsiteX1" fmla="*/ 1921150 w 9393008"/>
              <a:gd name="connsiteY1" fmla="*/ 193410 h 734959"/>
              <a:gd name="connsiteX2" fmla="*/ 2965534 w 9393008"/>
              <a:gd name="connsiteY2" fmla="*/ 238540 h 734959"/>
              <a:gd name="connsiteX3" fmla="*/ 3829407 w 9393008"/>
              <a:gd name="connsiteY3" fmla="*/ 199857 h 734959"/>
              <a:gd name="connsiteX4" fmla="*/ 4583684 w 9393008"/>
              <a:gd name="connsiteY4" fmla="*/ 148281 h 734959"/>
              <a:gd name="connsiteX5" fmla="*/ 6124473 w 9393008"/>
              <a:gd name="connsiteY5" fmla="*/ 38682 h 734959"/>
              <a:gd name="connsiteX6" fmla="*/ 7723283 w 9393008"/>
              <a:gd name="connsiteY6" fmla="*/ 0 h 734959"/>
              <a:gd name="connsiteX7" fmla="*/ 9077114 w 9393008"/>
              <a:gd name="connsiteY7" fmla="*/ 58023 h 734959"/>
              <a:gd name="connsiteX8" fmla="*/ 9393008 w 9393008"/>
              <a:gd name="connsiteY8" fmla="*/ 90258 h 734959"/>
              <a:gd name="connsiteX9" fmla="*/ 9386561 w 9393008"/>
              <a:gd name="connsiteY9" fmla="*/ 728512 h 734959"/>
              <a:gd name="connsiteX10" fmla="*/ 51574 w 9393008"/>
              <a:gd name="connsiteY10" fmla="*/ 734959 h 734959"/>
              <a:gd name="connsiteX11" fmla="*/ 0 w 9393008"/>
              <a:gd name="connsiteY11" fmla="*/ 58023 h 734959"/>
              <a:gd name="connsiteX0" fmla="*/ 0 w 9393008"/>
              <a:gd name="connsiteY0" fmla="*/ 58023 h 818770"/>
              <a:gd name="connsiteX1" fmla="*/ 1921150 w 9393008"/>
              <a:gd name="connsiteY1" fmla="*/ 193410 h 818770"/>
              <a:gd name="connsiteX2" fmla="*/ 2965534 w 9393008"/>
              <a:gd name="connsiteY2" fmla="*/ 238540 h 818770"/>
              <a:gd name="connsiteX3" fmla="*/ 3829407 w 9393008"/>
              <a:gd name="connsiteY3" fmla="*/ 199857 h 818770"/>
              <a:gd name="connsiteX4" fmla="*/ 4583684 w 9393008"/>
              <a:gd name="connsiteY4" fmla="*/ 148281 h 818770"/>
              <a:gd name="connsiteX5" fmla="*/ 6124473 w 9393008"/>
              <a:gd name="connsiteY5" fmla="*/ 38682 h 818770"/>
              <a:gd name="connsiteX6" fmla="*/ 7723283 w 9393008"/>
              <a:gd name="connsiteY6" fmla="*/ 0 h 818770"/>
              <a:gd name="connsiteX7" fmla="*/ 9077114 w 9393008"/>
              <a:gd name="connsiteY7" fmla="*/ 58023 h 818770"/>
              <a:gd name="connsiteX8" fmla="*/ 9393008 w 9393008"/>
              <a:gd name="connsiteY8" fmla="*/ 90258 h 818770"/>
              <a:gd name="connsiteX9" fmla="*/ 9386561 w 9393008"/>
              <a:gd name="connsiteY9" fmla="*/ 728512 h 818770"/>
              <a:gd name="connsiteX10" fmla="*/ 19340 w 9393008"/>
              <a:gd name="connsiteY10" fmla="*/ 818770 h 818770"/>
              <a:gd name="connsiteX11" fmla="*/ 0 w 9393008"/>
              <a:gd name="connsiteY11" fmla="*/ 58023 h 818770"/>
              <a:gd name="connsiteX0" fmla="*/ 0 w 9393008"/>
              <a:gd name="connsiteY0" fmla="*/ 58023 h 818770"/>
              <a:gd name="connsiteX1" fmla="*/ 1921150 w 9393008"/>
              <a:gd name="connsiteY1" fmla="*/ 193410 h 818770"/>
              <a:gd name="connsiteX2" fmla="*/ 2965534 w 9393008"/>
              <a:gd name="connsiteY2" fmla="*/ 238540 h 818770"/>
              <a:gd name="connsiteX3" fmla="*/ 3829407 w 9393008"/>
              <a:gd name="connsiteY3" fmla="*/ 199857 h 818770"/>
              <a:gd name="connsiteX4" fmla="*/ 4583684 w 9393008"/>
              <a:gd name="connsiteY4" fmla="*/ 148281 h 818770"/>
              <a:gd name="connsiteX5" fmla="*/ 6124473 w 9393008"/>
              <a:gd name="connsiteY5" fmla="*/ 38682 h 818770"/>
              <a:gd name="connsiteX6" fmla="*/ 7723283 w 9393008"/>
              <a:gd name="connsiteY6" fmla="*/ 0 h 818770"/>
              <a:gd name="connsiteX7" fmla="*/ 9077114 w 9393008"/>
              <a:gd name="connsiteY7" fmla="*/ 58023 h 818770"/>
              <a:gd name="connsiteX8" fmla="*/ 9393008 w 9393008"/>
              <a:gd name="connsiteY8" fmla="*/ 90258 h 818770"/>
              <a:gd name="connsiteX9" fmla="*/ 9386561 w 9393008"/>
              <a:gd name="connsiteY9" fmla="*/ 728512 h 818770"/>
              <a:gd name="connsiteX10" fmla="*/ 19340 w 9393008"/>
              <a:gd name="connsiteY10" fmla="*/ 818770 h 818770"/>
              <a:gd name="connsiteX11" fmla="*/ 0 w 9393008"/>
              <a:gd name="connsiteY11" fmla="*/ 58023 h 818770"/>
              <a:gd name="connsiteX0" fmla="*/ 0 w 9393008"/>
              <a:gd name="connsiteY0" fmla="*/ 58023 h 838111"/>
              <a:gd name="connsiteX1" fmla="*/ 1921150 w 9393008"/>
              <a:gd name="connsiteY1" fmla="*/ 193410 h 838111"/>
              <a:gd name="connsiteX2" fmla="*/ 2965534 w 9393008"/>
              <a:gd name="connsiteY2" fmla="*/ 238540 h 838111"/>
              <a:gd name="connsiteX3" fmla="*/ 3829407 w 9393008"/>
              <a:gd name="connsiteY3" fmla="*/ 199857 h 838111"/>
              <a:gd name="connsiteX4" fmla="*/ 4583684 w 9393008"/>
              <a:gd name="connsiteY4" fmla="*/ 148281 h 838111"/>
              <a:gd name="connsiteX5" fmla="*/ 6124473 w 9393008"/>
              <a:gd name="connsiteY5" fmla="*/ 38682 h 838111"/>
              <a:gd name="connsiteX6" fmla="*/ 7723283 w 9393008"/>
              <a:gd name="connsiteY6" fmla="*/ 0 h 838111"/>
              <a:gd name="connsiteX7" fmla="*/ 9077114 w 9393008"/>
              <a:gd name="connsiteY7" fmla="*/ 58023 h 838111"/>
              <a:gd name="connsiteX8" fmla="*/ 9393008 w 9393008"/>
              <a:gd name="connsiteY8" fmla="*/ 90258 h 838111"/>
              <a:gd name="connsiteX9" fmla="*/ 9386561 w 9393008"/>
              <a:gd name="connsiteY9" fmla="*/ 838111 h 838111"/>
              <a:gd name="connsiteX10" fmla="*/ 19340 w 9393008"/>
              <a:gd name="connsiteY10" fmla="*/ 818770 h 838111"/>
              <a:gd name="connsiteX11" fmla="*/ 0 w 9393008"/>
              <a:gd name="connsiteY11" fmla="*/ 58023 h 838111"/>
              <a:gd name="connsiteX0" fmla="*/ 0 w 9393008"/>
              <a:gd name="connsiteY0" fmla="*/ 58023 h 3844811"/>
              <a:gd name="connsiteX1" fmla="*/ 1921150 w 9393008"/>
              <a:gd name="connsiteY1" fmla="*/ 193410 h 3844811"/>
              <a:gd name="connsiteX2" fmla="*/ 2965534 w 9393008"/>
              <a:gd name="connsiteY2" fmla="*/ 238540 h 3844811"/>
              <a:gd name="connsiteX3" fmla="*/ 3829407 w 9393008"/>
              <a:gd name="connsiteY3" fmla="*/ 199857 h 3844811"/>
              <a:gd name="connsiteX4" fmla="*/ 4583684 w 9393008"/>
              <a:gd name="connsiteY4" fmla="*/ 148281 h 3844811"/>
              <a:gd name="connsiteX5" fmla="*/ 6124473 w 9393008"/>
              <a:gd name="connsiteY5" fmla="*/ 38682 h 3844811"/>
              <a:gd name="connsiteX6" fmla="*/ 7723283 w 9393008"/>
              <a:gd name="connsiteY6" fmla="*/ 0 h 3844811"/>
              <a:gd name="connsiteX7" fmla="*/ 9077114 w 9393008"/>
              <a:gd name="connsiteY7" fmla="*/ 58023 h 3844811"/>
              <a:gd name="connsiteX8" fmla="*/ 9393008 w 9393008"/>
              <a:gd name="connsiteY8" fmla="*/ 90258 h 3844811"/>
              <a:gd name="connsiteX9" fmla="*/ 9386561 w 9393008"/>
              <a:gd name="connsiteY9" fmla="*/ 838111 h 3844811"/>
              <a:gd name="connsiteX10" fmla="*/ 19340 w 9393008"/>
              <a:gd name="connsiteY10" fmla="*/ 3844811 h 3844811"/>
              <a:gd name="connsiteX11" fmla="*/ 0 w 9393008"/>
              <a:gd name="connsiteY11" fmla="*/ 58023 h 3844811"/>
              <a:gd name="connsiteX0" fmla="*/ 0 w 9393008"/>
              <a:gd name="connsiteY0" fmla="*/ 58023 h 3844811"/>
              <a:gd name="connsiteX1" fmla="*/ 1921150 w 9393008"/>
              <a:gd name="connsiteY1" fmla="*/ 193410 h 3844811"/>
              <a:gd name="connsiteX2" fmla="*/ 2965534 w 9393008"/>
              <a:gd name="connsiteY2" fmla="*/ 238540 h 3844811"/>
              <a:gd name="connsiteX3" fmla="*/ 3829407 w 9393008"/>
              <a:gd name="connsiteY3" fmla="*/ 199857 h 3844811"/>
              <a:gd name="connsiteX4" fmla="*/ 4583684 w 9393008"/>
              <a:gd name="connsiteY4" fmla="*/ 148281 h 3844811"/>
              <a:gd name="connsiteX5" fmla="*/ 6124473 w 9393008"/>
              <a:gd name="connsiteY5" fmla="*/ 38682 h 3844811"/>
              <a:gd name="connsiteX6" fmla="*/ 7723283 w 9393008"/>
              <a:gd name="connsiteY6" fmla="*/ 0 h 3844811"/>
              <a:gd name="connsiteX7" fmla="*/ 9077114 w 9393008"/>
              <a:gd name="connsiteY7" fmla="*/ 58023 h 3844811"/>
              <a:gd name="connsiteX8" fmla="*/ 9393008 w 9393008"/>
              <a:gd name="connsiteY8" fmla="*/ 90258 h 3844811"/>
              <a:gd name="connsiteX9" fmla="*/ 9354164 w 9393008"/>
              <a:gd name="connsiteY9" fmla="*/ 3741037 h 3844811"/>
              <a:gd name="connsiteX10" fmla="*/ 19340 w 9393008"/>
              <a:gd name="connsiteY10" fmla="*/ 3844811 h 3844811"/>
              <a:gd name="connsiteX11" fmla="*/ 0 w 9393008"/>
              <a:gd name="connsiteY11" fmla="*/ 58023 h 3844811"/>
              <a:gd name="connsiteX0" fmla="*/ 0 w 9393008"/>
              <a:gd name="connsiteY0" fmla="*/ 58023 h 3844811"/>
              <a:gd name="connsiteX1" fmla="*/ 1921150 w 9393008"/>
              <a:gd name="connsiteY1" fmla="*/ 193410 h 3844811"/>
              <a:gd name="connsiteX2" fmla="*/ 2965534 w 9393008"/>
              <a:gd name="connsiteY2" fmla="*/ 238540 h 3844811"/>
              <a:gd name="connsiteX3" fmla="*/ 3829407 w 9393008"/>
              <a:gd name="connsiteY3" fmla="*/ 199857 h 3844811"/>
              <a:gd name="connsiteX4" fmla="*/ 4583684 w 9393008"/>
              <a:gd name="connsiteY4" fmla="*/ 148281 h 3844811"/>
              <a:gd name="connsiteX5" fmla="*/ 6124473 w 9393008"/>
              <a:gd name="connsiteY5" fmla="*/ 38682 h 3844811"/>
              <a:gd name="connsiteX6" fmla="*/ 7723283 w 9393008"/>
              <a:gd name="connsiteY6" fmla="*/ 0 h 3844811"/>
              <a:gd name="connsiteX7" fmla="*/ 9077114 w 9393008"/>
              <a:gd name="connsiteY7" fmla="*/ 58023 h 3844811"/>
              <a:gd name="connsiteX8" fmla="*/ 9393008 w 9393008"/>
              <a:gd name="connsiteY8" fmla="*/ 90258 h 3844811"/>
              <a:gd name="connsiteX9" fmla="*/ 9354164 w 9393008"/>
              <a:gd name="connsiteY9" fmla="*/ 3838233 h 3844811"/>
              <a:gd name="connsiteX10" fmla="*/ 19340 w 9393008"/>
              <a:gd name="connsiteY10" fmla="*/ 3844811 h 3844811"/>
              <a:gd name="connsiteX11" fmla="*/ 0 w 9393008"/>
              <a:gd name="connsiteY11" fmla="*/ 58023 h 3844811"/>
              <a:gd name="connsiteX0" fmla="*/ 0 w 9393008"/>
              <a:gd name="connsiteY0" fmla="*/ 58023 h 3838236"/>
              <a:gd name="connsiteX1" fmla="*/ 1921150 w 9393008"/>
              <a:gd name="connsiteY1" fmla="*/ 193410 h 3838236"/>
              <a:gd name="connsiteX2" fmla="*/ 2965534 w 9393008"/>
              <a:gd name="connsiteY2" fmla="*/ 238540 h 3838236"/>
              <a:gd name="connsiteX3" fmla="*/ 3829407 w 9393008"/>
              <a:gd name="connsiteY3" fmla="*/ 199857 h 3838236"/>
              <a:gd name="connsiteX4" fmla="*/ 4583684 w 9393008"/>
              <a:gd name="connsiteY4" fmla="*/ 148281 h 3838236"/>
              <a:gd name="connsiteX5" fmla="*/ 6124473 w 9393008"/>
              <a:gd name="connsiteY5" fmla="*/ 38682 h 3838236"/>
              <a:gd name="connsiteX6" fmla="*/ 7723283 w 9393008"/>
              <a:gd name="connsiteY6" fmla="*/ 0 h 3838236"/>
              <a:gd name="connsiteX7" fmla="*/ 9077114 w 9393008"/>
              <a:gd name="connsiteY7" fmla="*/ 58023 h 3838236"/>
              <a:gd name="connsiteX8" fmla="*/ 9393008 w 9393008"/>
              <a:gd name="connsiteY8" fmla="*/ 90258 h 3838236"/>
              <a:gd name="connsiteX9" fmla="*/ 9354164 w 9393008"/>
              <a:gd name="connsiteY9" fmla="*/ 3838233 h 3838236"/>
              <a:gd name="connsiteX10" fmla="*/ 6640 w 9393008"/>
              <a:gd name="connsiteY10" fmla="*/ 2841511 h 3838236"/>
              <a:gd name="connsiteX11" fmla="*/ 0 w 9393008"/>
              <a:gd name="connsiteY11" fmla="*/ 58023 h 3838236"/>
              <a:gd name="connsiteX0" fmla="*/ 0 w 9393008"/>
              <a:gd name="connsiteY0" fmla="*/ 58023 h 2873033"/>
              <a:gd name="connsiteX1" fmla="*/ 1921150 w 9393008"/>
              <a:gd name="connsiteY1" fmla="*/ 193410 h 2873033"/>
              <a:gd name="connsiteX2" fmla="*/ 2965534 w 9393008"/>
              <a:gd name="connsiteY2" fmla="*/ 238540 h 2873033"/>
              <a:gd name="connsiteX3" fmla="*/ 3829407 w 9393008"/>
              <a:gd name="connsiteY3" fmla="*/ 199857 h 2873033"/>
              <a:gd name="connsiteX4" fmla="*/ 4583684 w 9393008"/>
              <a:gd name="connsiteY4" fmla="*/ 148281 h 2873033"/>
              <a:gd name="connsiteX5" fmla="*/ 6124473 w 9393008"/>
              <a:gd name="connsiteY5" fmla="*/ 38682 h 2873033"/>
              <a:gd name="connsiteX6" fmla="*/ 7723283 w 9393008"/>
              <a:gd name="connsiteY6" fmla="*/ 0 h 2873033"/>
              <a:gd name="connsiteX7" fmla="*/ 9077114 w 9393008"/>
              <a:gd name="connsiteY7" fmla="*/ 58023 h 2873033"/>
              <a:gd name="connsiteX8" fmla="*/ 9393008 w 9393008"/>
              <a:gd name="connsiteY8" fmla="*/ 90258 h 2873033"/>
              <a:gd name="connsiteX9" fmla="*/ 9354164 w 9393008"/>
              <a:gd name="connsiteY9" fmla="*/ 2873033 h 2873033"/>
              <a:gd name="connsiteX10" fmla="*/ 6640 w 9393008"/>
              <a:gd name="connsiteY10" fmla="*/ 2841511 h 2873033"/>
              <a:gd name="connsiteX11" fmla="*/ 0 w 9393008"/>
              <a:gd name="connsiteY11" fmla="*/ 58023 h 2873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93008" h="2873033">
                <a:moveTo>
                  <a:pt x="0" y="58023"/>
                </a:moveTo>
                <a:lnTo>
                  <a:pt x="1921150" y="193410"/>
                </a:lnTo>
                <a:lnTo>
                  <a:pt x="2965534" y="238540"/>
                </a:lnTo>
                <a:lnTo>
                  <a:pt x="3829407" y="199857"/>
                </a:lnTo>
                <a:lnTo>
                  <a:pt x="4583684" y="148281"/>
                </a:lnTo>
                <a:lnTo>
                  <a:pt x="6124473" y="38682"/>
                </a:lnTo>
                <a:lnTo>
                  <a:pt x="7723283" y="0"/>
                </a:lnTo>
                <a:lnTo>
                  <a:pt x="9077114" y="58023"/>
                </a:lnTo>
                <a:lnTo>
                  <a:pt x="9393008" y="90258"/>
                </a:lnTo>
                <a:lnTo>
                  <a:pt x="9354164" y="2873033"/>
                </a:lnTo>
                <a:lnTo>
                  <a:pt x="6640" y="2841511"/>
                </a:lnTo>
                <a:cubicBezTo>
                  <a:pt x="193" y="1579248"/>
                  <a:pt x="6447" y="1320286"/>
                  <a:pt x="0" y="58023"/>
                </a:cubicBezTo>
                <a:close/>
              </a:path>
            </a:pathLst>
          </a:custGeom>
          <a:solidFill>
            <a:srgbClr val="0624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0000"/>
              </a:solidFill>
            </a:endParaRPr>
          </a:p>
        </p:txBody>
      </p:sp>
      <p:pic>
        <p:nvPicPr>
          <p:cNvPr id="12" name="Picture 11" descr="Curves_orange_blu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9798"/>
            <a:ext cx="12192000" cy="4822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75463" y="6429398"/>
            <a:ext cx="446701" cy="335026"/>
          </a:xfrm>
          <a:prstGeom prst="rect">
            <a:avLst/>
          </a:prstGeom>
        </p:spPr>
      </p:pic>
      <p:pic>
        <p:nvPicPr>
          <p:cNvPr id="17" name="Picture 16" descr="NRAO_Logo_White.ai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295" y="6322505"/>
            <a:ext cx="573653" cy="55678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111251" y="5038726"/>
            <a:ext cx="9480549" cy="6282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111251" y="5694274"/>
            <a:ext cx="9480549" cy="6282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83A66E-4CCD-8948-8C3E-D9B17AB71DB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212946" y="6416267"/>
            <a:ext cx="682431" cy="34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11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V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RAO PPT Images_VLA_3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76"/>
          <a:stretch/>
        </p:blipFill>
        <p:spPr>
          <a:xfrm>
            <a:off x="0" y="-250825"/>
            <a:ext cx="12192000" cy="4822825"/>
          </a:xfrm>
          <a:prstGeom prst="rect">
            <a:avLst/>
          </a:prstGeom>
        </p:spPr>
      </p:pic>
      <p:sp>
        <p:nvSpPr>
          <p:cNvPr id="11" name="Freeform 10"/>
          <p:cNvSpPr/>
          <p:nvPr userDrawn="1"/>
        </p:nvSpPr>
        <p:spPr>
          <a:xfrm>
            <a:off x="-166006" y="4230441"/>
            <a:ext cx="12524011" cy="2873033"/>
          </a:xfrm>
          <a:custGeom>
            <a:avLst/>
            <a:gdLst>
              <a:gd name="connsiteX0" fmla="*/ 0 w 9393008"/>
              <a:gd name="connsiteY0" fmla="*/ 58023 h 734959"/>
              <a:gd name="connsiteX1" fmla="*/ 1921150 w 9393008"/>
              <a:gd name="connsiteY1" fmla="*/ 193410 h 734959"/>
              <a:gd name="connsiteX2" fmla="*/ 2965534 w 9393008"/>
              <a:gd name="connsiteY2" fmla="*/ 238540 h 734959"/>
              <a:gd name="connsiteX3" fmla="*/ 3829407 w 9393008"/>
              <a:gd name="connsiteY3" fmla="*/ 199857 h 734959"/>
              <a:gd name="connsiteX4" fmla="*/ 4583684 w 9393008"/>
              <a:gd name="connsiteY4" fmla="*/ 148281 h 734959"/>
              <a:gd name="connsiteX5" fmla="*/ 6124473 w 9393008"/>
              <a:gd name="connsiteY5" fmla="*/ 38682 h 734959"/>
              <a:gd name="connsiteX6" fmla="*/ 7723283 w 9393008"/>
              <a:gd name="connsiteY6" fmla="*/ 0 h 734959"/>
              <a:gd name="connsiteX7" fmla="*/ 9077114 w 9393008"/>
              <a:gd name="connsiteY7" fmla="*/ 58023 h 734959"/>
              <a:gd name="connsiteX8" fmla="*/ 9393008 w 9393008"/>
              <a:gd name="connsiteY8" fmla="*/ 90258 h 734959"/>
              <a:gd name="connsiteX9" fmla="*/ 9386561 w 9393008"/>
              <a:gd name="connsiteY9" fmla="*/ 728512 h 734959"/>
              <a:gd name="connsiteX10" fmla="*/ 51574 w 9393008"/>
              <a:gd name="connsiteY10" fmla="*/ 734959 h 734959"/>
              <a:gd name="connsiteX11" fmla="*/ 0 w 9393008"/>
              <a:gd name="connsiteY11" fmla="*/ 58023 h 734959"/>
              <a:gd name="connsiteX0" fmla="*/ 0 w 9393008"/>
              <a:gd name="connsiteY0" fmla="*/ 58023 h 818770"/>
              <a:gd name="connsiteX1" fmla="*/ 1921150 w 9393008"/>
              <a:gd name="connsiteY1" fmla="*/ 193410 h 818770"/>
              <a:gd name="connsiteX2" fmla="*/ 2965534 w 9393008"/>
              <a:gd name="connsiteY2" fmla="*/ 238540 h 818770"/>
              <a:gd name="connsiteX3" fmla="*/ 3829407 w 9393008"/>
              <a:gd name="connsiteY3" fmla="*/ 199857 h 818770"/>
              <a:gd name="connsiteX4" fmla="*/ 4583684 w 9393008"/>
              <a:gd name="connsiteY4" fmla="*/ 148281 h 818770"/>
              <a:gd name="connsiteX5" fmla="*/ 6124473 w 9393008"/>
              <a:gd name="connsiteY5" fmla="*/ 38682 h 818770"/>
              <a:gd name="connsiteX6" fmla="*/ 7723283 w 9393008"/>
              <a:gd name="connsiteY6" fmla="*/ 0 h 818770"/>
              <a:gd name="connsiteX7" fmla="*/ 9077114 w 9393008"/>
              <a:gd name="connsiteY7" fmla="*/ 58023 h 818770"/>
              <a:gd name="connsiteX8" fmla="*/ 9393008 w 9393008"/>
              <a:gd name="connsiteY8" fmla="*/ 90258 h 818770"/>
              <a:gd name="connsiteX9" fmla="*/ 9386561 w 9393008"/>
              <a:gd name="connsiteY9" fmla="*/ 728512 h 818770"/>
              <a:gd name="connsiteX10" fmla="*/ 19340 w 9393008"/>
              <a:gd name="connsiteY10" fmla="*/ 818770 h 818770"/>
              <a:gd name="connsiteX11" fmla="*/ 0 w 9393008"/>
              <a:gd name="connsiteY11" fmla="*/ 58023 h 818770"/>
              <a:gd name="connsiteX0" fmla="*/ 0 w 9393008"/>
              <a:gd name="connsiteY0" fmla="*/ 58023 h 818770"/>
              <a:gd name="connsiteX1" fmla="*/ 1921150 w 9393008"/>
              <a:gd name="connsiteY1" fmla="*/ 193410 h 818770"/>
              <a:gd name="connsiteX2" fmla="*/ 2965534 w 9393008"/>
              <a:gd name="connsiteY2" fmla="*/ 238540 h 818770"/>
              <a:gd name="connsiteX3" fmla="*/ 3829407 w 9393008"/>
              <a:gd name="connsiteY3" fmla="*/ 199857 h 818770"/>
              <a:gd name="connsiteX4" fmla="*/ 4583684 w 9393008"/>
              <a:gd name="connsiteY4" fmla="*/ 148281 h 818770"/>
              <a:gd name="connsiteX5" fmla="*/ 6124473 w 9393008"/>
              <a:gd name="connsiteY5" fmla="*/ 38682 h 818770"/>
              <a:gd name="connsiteX6" fmla="*/ 7723283 w 9393008"/>
              <a:gd name="connsiteY6" fmla="*/ 0 h 818770"/>
              <a:gd name="connsiteX7" fmla="*/ 9077114 w 9393008"/>
              <a:gd name="connsiteY7" fmla="*/ 58023 h 818770"/>
              <a:gd name="connsiteX8" fmla="*/ 9393008 w 9393008"/>
              <a:gd name="connsiteY8" fmla="*/ 90258 h 818770"/>
              <a:gd name="connsiteX9" fmla="*/ 9386561 w 9393008"/>
              <a:gd name="connsiteY9" fmla="*/ 728512 h 818770"/>
              <a:gd name="connsiteX10" fmla="*/ 19340 w 9393008"/>
              <a:gd name="connsiteY10" fmla="*/ 818770 h 818770"/>
              <a:gd name="connsiteX11" fmla="*/ 0 w 9393008"/>
              <a:gd name="connsiteY11" fmla="*/ 58023 h 818770"/>
              <a:gd name="connsiteX0" fmla="*/ 0 w 9393008"/>
              <a:gd name="connsiteY0" fmla="*/ 58023 h 838111"/>
              <a:gd name="connsiteX1" fmla="*/ 1921150 w 9393008"/>
              <a:gd name="connsiteY1" fmla="*/ 193410 h 838111"/>
              <a:gd name="connsiteX2" fmla="*/ 2965534 w 9393008"/>
              <a:gd name="connsiteY2" fmla="*/ 238540 h 838111"/>
              <a:gd name="connsiteX3" fmla="*/ 3829407 w 9393008"/>
              <a:gd name="connsiteY3" fmla="*/ 199857 h 838111"/>
              <a:gd name="connsiteX4" fmla="*/ 4583684 w 9393008"/>
              <a:gd name="connsiteY4" fmla="*/ 148281 h 838111"/>
              <a:gd name="connsiteX5" fmla="*/ 6124473 w 9393008"/>
              <a:gd name="connsiteY5" fmla="*/ 38682 h 838111"/>
              <a:gd name="connsiteX6" fmla="*/ 7723283 w 9393008"/>
              <a:gd name="connsiteY6" fmla="*/ 0 h 838111"/>
              <a:gd name="connsiteX7" fmla="*/ 9077114 w 9393008"/>
              <a:gd name="connsiteY7" fmla="*/ 58023 h 838111"/>
              <a:gd name="connsiteX8" fmla="*/ 9393008 w 9393008"/>
              <a:gd name="connsiteY8" fmla="*/ 90258 h 838111"/>
              <a:gd name="connsiteX9" fmla="*/ 9386561 w 9393008"/>
              <a:gd name="connsiteY9" fmla="*/ 838111 h 838111"/>
              <a:gd name="connsiteX10" fmla="*/ 19340 w 9393008"/>
              <a:gd name="connsiteY10" fmla="*/ 818770 h 838111"/>
              <a:gd name="connsiteX11" fmla="*/ 0 w 9393008"/>
              <a:gd name="connsiteY11" fmla="*/ 58023 h 838111"/>
              <a:gd name="connsiteX0" fmla="*/ 0 w 9393008"/>
              <a:gd name="connsiteY0" fmla="*/ 58023 h 3844811"/>
              <a:gd name="connsiteX1" fmla="*/ 1921150 w 9393008"/>
              <a:gd name="connsiteY1" fmla="*/ 193410 h 3844811"/>
              <a:gd name="connsiteX2" fmla="*/ 2965534 w 9393008"/>
              <a:gd name="connsiteY2" fmla="*/ 238540 h 3844811"/>
              <a:gd name="connsiteX3" fmla="*/ 3829407 w 9393008"/>
              <a:gd name="connsiteY3" fmla="*/ 199857 h 3844811"/>
              <a:gd name="connsiteX4" fmla="*/ 4583684 w 9393008"/>
              <a:gd name="connsiteY4" fmla="*/ 148281 h 3844811"/>
              <a:gd name="connsiteX5" fmla="*/ 6124473 w 9393008"/>
              <a:gd name="connsiteY5" fmla="*/ 38682 h 3844811"/>
              <a:gd name="connsiteX6" fmla="*/ 7723283 w 9393008"/>
              <a:gd name="connsiteY6" fmla="*/ 0 h 3844811"/>
              <a:gd name="connsiteX7" fmla="*/ 9077114 w 9393008"/>
              <a:gd name="connsiteY7" fmla="*/ 58023 h 3844811"/>
              <a:gd name="connsiteX8" fmla="*/ 9393008 w 9393008"/>
              <a:gd name="connsiteY8" fmla="*/ 90258 h 3844811"/>
              <a:gd name="connsiteX9" fmla="*/ 9386561 w 9393008"/>
              <a:gd name="connsiteY9" fmla="*/ 838111 h 3844811"/>
              <a:gd name="connsiteX10" fmla="*/ 19340 w 9393008"/>
              <a:gd name="connsiteY10" fmla="*/ 3844811 h 3844811"/>
              <a:gd name="connsiteX11" fmla="*/ 0 w 9393008"/>
              <a:gd name="connsiteY11" fmla="*/ 58023 h 3844811"/>
              <a:gd name="connsiteX0" fmla="*/ 0 w 9393008"/>
              <a:gd name="connsiteY0" fmla="*/ 58023 h 3844811"/>
              <a:gd name="connsiteX1" fmla="*/ 1921150 w 9393008"/>
              <a:gd name="connsiteY1" fmla="*/ 193410 h 3844811"/>
              <a:gd name="connsiteX2" fmla="*/ 2965534 w 9393008"/>
              <a:gd name="connsiteY2" fmla="*/ 238540 h 3844811"/>
              <a:gd name="connsiteX3" fmla="*/ 3829407 w 9393008"/>
              <a:gd name="connsiteY3" fmla="*/ 199857 h 3844811"/>
              <a:gd name="connsiteX4" fmla="*/ 4583684 w 9393008"/>
              <a:gd name="connsiteY4" fmla="*/ 148281 h 3844811"/>
              <a:gd name="connsiteX5" fmla="*/ 6124473 w 9393008"/>
              <a:gd name="connsiteY5" fmla="*/ 38682 h 3844811"/>
              <a:gd name="connsiteX6" fmla="*/ 7723283 w 9393008"/>
              <a:gd name="connsiteY6" fmla="*/ 0 h 3844811"/>
              <a:gd name="connsiteX7" fmla="*/ 9077114 w 9393008"/>
              <a:gd name="connsiteY7" fmla="*/ 58023 h 3844811"/>
              <a:gd name="connsiteX8" fmla="*/ 9393008 w 9393008"/>
              <a:gd name="connsiteY8" fmla="*/ 90258 h 3844811"/>
              <a:gd name="connsiteX9" fmla="*/ 9354164 w 9393008"/>
              <a:gd name="connsiteY9" fmla="*/ 3741037 h 3844811"/>
              <a:gd name="connsiteX10" fmla="*/ 19340 w 9393008"/>
              <a:gd name="connsiteY10" fmla="*/ 3844811 h 3844811"/>
              <a:gd name="connsiteX11" fmla="*/ 0 w 9393008"/>
              <a:gd name="connsiteY11" fmla="*/ 58023 h 3844811"/>
              <a:gd name="connsiteX0" fmla="*/ 0 w 9393008"/>
              <a:gd name="connsiteY0" fmla="*/ 58023 h 3844811"/>
              <a:gd name="connsiteX1" fmla="*/ 1921150 w 9393008"/>
              <a:gd name="connsiteY1" fmla="*/ 193410 h 3844811"/>
              <a:gd name="connsiteX2" fmla="*/ 2965534 w 9393008"/>
              <a:gd name="connsiteY2" fmla="*/ 238540 h 3844811"/>
              <a:gd name="connsiteX3" fmla="*/ 3829407 w 9393008"/>
              <a:gd name="connsiteY3" fmla="*/ 199857 h 3844811"/>
              <a:gd name="connsiteX4" fmla="*/ 4583684 w 9393008"/>
              <a:gd name="connsiteY4" fmla="*/ 148281 h 3844811"/>
              <a:gd name="connsiteX5" fmla="*/ 6124473 w 9393008"/>
              <a:gd name="connsiteY5" fmla="*/ 38682 h 3844811"/>
              <a:gd name="connsiteX6" fmla="*/ 7723283 w 9393008"/>
              <a:gd name="connsiteY6" fmla="*/ 0 h 3844811"/>
              <a:gd name="connsiteX7" fmla="*/ 9077114 w 9393008"/>
              <a:gd name="connsiteY7" fmla="*/ 58023 h 3844811"/>
              <a:gd name="connsiteX8" fmla="*/ 9393008 w 9393008"/>
              <a:gd name="connsiteY8" fmla="*/ 90258 h 3844811"/>
              <a:gd name="connsiteX9" fmla="*/ 9354164 w 9393008"/>
              <a:gd name="connsiteY9" fmla="*/ 3838233 h 3844811"/>
              <a:gd name="connsiteX10" fmla="*/ 19340 w 9393008"/>
              <a:gd name="connsiteY10" fmla="*/ 3844811 h 3844811"/>
              <a:gd name="connsiteX11" fmla="*/ 0 w 9393008"/>
              <a:gd name="connsiteY11" fmla="*/ 58023 h 3844811"/>
              <a:gd name="connsiteX0" fmla="*/ 0 w 9393008"/>
              <a:gd name="connsiteY0" fmla="*/ 58023 h 3838236"/>
              <a:gd name="connsiteX1" fmla="*/ 1921150 w 9393008"/>
              <a:gd name="connsiteY1" fmla="*/ 193410 h 3838236"/>
              <a:gd name="connsiteX2" fmla="*/ 2965534 w 9393008"/>
              <a:gd name="connsiteY2" fmla="*/ 238540 h 3838236"/>
              <a:gd name="connsiteX3" fmla="*/ 3829407 w 9393008"/>
              <a:gd name="connsiteY3" fmla="*/ 199857 h 3838236"/>
              <a:gd name="connsiteX4" fmla="*/ 4583684 w 9393008"/>
              <a:gd name="connsiteY4" fmla="*/ 148281 h 3838236"/>
              <a:gd name="connsiteX5" fmla="*/ 6124473 w 9393008"/>
              <a:gd name="connsiteY5" fmla="*/ 38682 h 3838236"/>
              <a:gd name="connsiteX6" fmla="*/ 7723283 w 9393008"/>
              <a:gd name="connsiteY6" fmla="*/ 0 h 3838236"/>
              <a:gd name="connsiteX7" fmla="*/ 9077114 w 9393008"/>
              <a:gd name="connsiteY7" fmla="*/ 58023 h 3838236"/>
              <a:gd name="connsiteX8" fmla="*/ 9393008 w 9393008"/>
              <a:gd name="connsiteY8" fmla="*/ 90258 h 3838236"/>
              <a:gd name="connsiteX9" fmla="*/ 9354164 w 9393008"/>
              <a:gd name="connsiteY9" fmla="*/ 3838233 h 3838236"/>
              <a:gd name="connsiteX10" fmla="*/ 6640 w 9393008"/>
              <a:gd name="connsiteY10" fmla="*/ 2841511 h 3838236"/>
              <a:gd name="connsiteX11" fmla="*/ 0 w 9393008"/>
              <a:gd name="connsiteY11" fmla="*/ 58023 h 3838236"/>
              <a:gd name="connsiteX0" fmla="*/ 0 w 9393008"/>
              <a:gd name="connsiteY0" fmla="*/ 58023 h 2873033"/>
              <a:gd name="connsiteX1" fmla="*/ 1921150 w 9393008"/>
              <a:gd name="connsiteY1" fmla="*/ 193410 h 2873033"/>
              <a:gd name="connsiteX2" fmla="*/ 2965534 w 9393008"/>
              <a:gd name="connsiteY2" fmla="*/ 238540 h 2873033"/>
              <a:gd name="connsiteX3" fmla="*/ 3829407 w 9393008"/>
              <a:gd name="connsiteY3" fmla="*/ 199857 h 2873033"/>
              <a:gd name="connsiteX4" fmla="*/ 4583684 w 9393008"/>
              <a:gd name="connsiteY4" fmla="*/ 148281 h 2873033"/>
              <a:gd name="connsiteX5" fmla="*/ 6124473 w 9393008"/>
              <a:gd name="connsiteY5" fmla="*/ 38682 h 2873033"/>
              <a:gd name="connsiteX6" fmla="*/ 7723283 w 9393008"/>
              <a:gd name="connsiteY6" fmla="*/ 0 h 2873033"/>
              <a:gd name="connsiteX7" fmla="*/ 9077114 w 9393008"/>
              <a:gd name="connsiteY7" fmla="*/ 58023 h 2873033"/>
              <a:gd name="connsiteX8" fmla="*/ 9393008 w 9393008"/>
              <a:gd name="connsiteY8" fmla="*/ 90258 h 2873033"/>
              <a:gd name="connsiteX9" fmla="*/ 9354164 w 9393008"/>
              <a:gd name="connsiteY9" fmla="*/ 2873033 h 2873033"/>
              <a:gd name="connsiteX10" fmla="*/ 6640 w 9393008"/>
              <a:gd name="connsiteY10" fmla="*/ 2841511 h 2873033"/>
              <a:gd name="connsiteX11" fmla="*/ 0 w 9393008"/>
              <a:gd name="connsiteY11" fmla="*/ 58023 h 2873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93008" h="2873033">
                <a:moveTo>
                  <a:pt x="0" y="58023"/>
                </a:moveTo>
                <a:lnTo>
                  <a:pt x="1921150" y="193410"/>
                </a:lnTo>
                <a:lnTo>
                  <a:pt x="2965534" y="238540"/>
                </a:lnTo>
                <a:lnTo>
                  <a:pt x="3829407" y="199857"/>
                </a:lnTo>
                <a:lnTo>
                  <a:pt x="4583684" y="148281"/>
                </a:lnTo>
                <a:lnTo>
                  <a:pt x="6124473" y="38682"/>
                </a:lnTo>
                <a:lnTo>
                  <a:pt x="7723283" y="0"/>
                </a:lnTo>
                <a:lnTo>
                  <a:pt x="9077114" y="58023"/>
                </a:lnTo>
                <a:lnTo>
                  <a:pt x="9393008" y="90258"/>
                </a:lnTo>
                <a:lnTo>
                  <a:pt x="9354164" y="2873033"/>
                </a:lnTo>
                <a:lnTo>
                  <a:pt x="6640" y="2841511"/>
                </a:lnTo>
                <a:cubicBezTo>
                  <a:pt x="193" y="1579248"/>
                  <a:pt x="6447" y="1320286"/>
                  <a:pt x="0" y="58023"/>
                </a:cubicBezTo>
                <a:close/>
              </a:path>
            </a:pathLst>
          </a:custGeom>
          <a:solidFill>
            <a:srgbClr val="0624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0000"/>
              </a:solidFill>
            </a:endParaRPr>
          </a:p>
        </p:txBody>
      </p:sp>
      <p:pic>
        <p:nvPicPr>
          <p:cNvPr id="12" name="Picture 11" descr="Curves_orange_blu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9798"/>
            <a:ext cx="12192000" cy="4822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75463" y="6429398"/>
            <a:ext cx="446701" cy="335026"/>
          </a:xfrm>
          <a:prstGeom prst="rect">
            <a:avLst/>
          </a:prstGeom>
        </p:spPr>
      </p:pic>
      <p:pic>
        <p:nvPicPr>
          <p:cNvPr id="17" name="Picture 16" descr="NRAO_Logo_White.ai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295" y="6322505"/>
            <a:ext cx="573653" cy="55678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111251" y="5038726"/>
            <a:ext cx="9480549" cy="6282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111251" y="5694274"/>
            <a:ext cx="9480549" cy="6282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E44079-D036-3343-AA63-D603B07B84A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212946" y="6416267"/>
            <a:ext cx="682431" cy="34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49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3611" y="145743"/>
            <a:ext cx="11514667" cy="4772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97387" y="670243"/>
            <a:ext cx="11514667" cy="619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97387" y="1288456"/>
            <a:ext cx="11514667" cy="460375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ill Sans MT" panose="020B0502020104020203" pitchFamily="34" charset="0"/>
              </a:defRPr>
            </a:lvl1pPr>
            <a:lvl2pPr>
              <a:defRPr sz="2200">
                <a:latin typeface="Gill Sans MT" panose="020B0502020104020203" pitchFamily="34" charset="0"/>
              </a:defRPr>
            </a:lvl2pPr>
            <a:lvl3pPr>
              <a:defRPr sz="2000">
                <a:latin typeface="Gill Sans MT" panose="020B0502020104020203" pitchFamily="34" charset="0"/>
              </a:defRPr>
            </a:lvl3pPr>
            <a:lvl4pPr>
              <a:defRPr sz="1800">
                <a:latin typeface="Gill Sans MT" panose="020B0502020104020203" pitchFamily="34" charset="0"/>
              </a:defRPr>
            </a:lvl4pPr>
            <a:lvl5pPr>
              <a:defRPr sz="1600"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6288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9674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min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rao_logo_pm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136" y="661286"/>
            <a:ext cx="3483421" cy="339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2993407" y="4316939"/>
            <a:ext cx="5622879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800" b="1" dirty="0">
                <a:solidFill>
                  <a:srgbClr val="062458"/>
                </a:solidFill>
                <a:latin typeface="Gill Sans MT" charset="0"/>
                <a:cs typeface="Gill Sans" charset="0"/>
              </a:rPr>
              <a:t>www.nrao.edu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800" b="1" dirty="0" err="1">
                <a:solidFill>
                  <a:srgbClr val="062458"/>
                </a:solidFill>
                <a:latin typeface="Gill Sans MT" charset="0"/>
                <a:cs typeface="Gill Sans" charset="0"/>
              </a:rPr>
              <a:t>science.nrao.edu</a:t>
            </a:r>
            <a:endParaRPr lang="en-US" sz="1800" b="1" dirty="0">
              <a:solidFill>
                <a:srgbClr val="062458"/>
              </a:solidFill>
              <a:latin typeface="Gill Sans MT" charset="0"/>
              <a:cs typeface="Gill Sans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800" b="1" dirty="0" err="1">
                <a:solidFill>
                  <a:srgbClr val="062458"/>
                </a:solidFill>
                <a:latin typeface="Gill Sans MT" charset="0"/>
                <a:cs typeface="Gill Sans" charset="0"/>
              </a:rPr>
              <a:t>public.nrao.edu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637525" y="5348750"/>
            <a:ext cx="833464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i="1" dirty="0">
                <a:latin typeface="Gill Sans MT" charset="0"/>
                <a:cs typeface="Gill Sans" charset="0"/>
              </a:rPr>
              <a:t>The National Radio Astronomy Observatory is a facility of the National Science Foundation</a:t>
            </a:r>
            <a:br>
              <a:rPr lang="en-US" sz="1400" i="1" dirty="0">
                <a:latin typeface="Gill Sans MT" charset="0"/>
                <a:cs typeface="Gill Sans" charset="0"/>
              </a:rPr>
            </a:br>
            <a:r>
              <a:rPr lang="en-US" sz="1400" i="1" dirty="0">
                <a:latin typeface="Gill Sans MT" charset="0"/>
                <a:cs typeface="Gill Sans" charset="0"/>
              </a:rPr>
              <a:t>operated under cooperative agreement by Associated Universities, Inc.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0395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94342-E4D1-4206-BCE5-53CF54D1606B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07BF-521E-40DB-9657-A1EC6C715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04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255AA-1BD5-446E-819C-59471BEAD13B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F3DFE-369F-42A8-95CC-0615539CF6F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06668" y="6113420"/>
            <a:ext cx="12467360" cy="838111"/>
          </a:xfrm>
          <a:custGeom>
            <a:avLst/>
            <a:gdLst>
              <a:gd name="connsiteX0" fmla="*/ 0 w 9393008"/>
              <a:gd name="connsiteY0" fmla="*/ 58023 h 734959"/>
              <a:gd name="connsiteX1" fmla="*/ 1921150 w 9393008"/>
              <a:gd name="connsiteY1" fmla="*/ 193410 h 734959"/>
              <a:gd name="connsiteX2" fmla="*/ 2965534 w 9393008"/>
              <a:gd name="connsiteY2" fmla="*/ 238540 h 734959"/>
              <a:gd name="connsiteX3" fmla="*/ 3829407 w 9393008"/>
              <a:gd name="connsiteY3" fmla="*/ 199857 h 734959"/>
              <a:gd name="connsiteX4" fmla="*/ 4583684 w 9393008"/>
              <a:gd name="connsiteY4" fmla="*/ 148281 h 734959"/>
              <a:gd name="connsiteX5" fmla="*/ 6124473 w 9393008"/>
              <a:gd name="connsiteY5" fmla="*/ 38682 h 734959"/>
              <a:gd name="connsiteX6" fmla="*/ 7723283 w 9393008"/>
              <a:gd name="connsiteY6" fmla="*/ 0 h 734959"/>
              <a:gd name="connsiteX7" fmla="*/ 9077114 w 9393008"/>
              <a:gd name="connsiteY7" fmla="*/ 58023 h 734959"/>
              <a:gd name="connsiteX8" fmla="*/ 9393008 w 9393008"/>
              <a:gd name="connsiteY8" fmla="*/ 90258 h 734959"/>
              <a:gd name="connsiteX9" fmla="*/ 9386561 w 9393008"/>
              <a:gd name="connsiteY9" fmla="*/ 728512 h 734959"/>
              <a:gd name="connsiteX10" fmla="*/ 51574 w 9393008"/>
              <a:gd name="connsiteY10" fmla="*/ 734959 h 734959"/>
              <a:gd name="connsiteX11" fmla="*/ 0 w 9393008"/>
              <a:gd name="connsiteY11" fmla="*/ 58023 h 734959"/>
              <a:gd name="connsiteX0" fmla="*/ 0 w 9393008"/>
              <a:gd name="connsiteY0" fmla="*/ 58023 h 818770"/>
              <a:gd name="connsiteX1" fmla="*/ 1921150 w 9393008"/>
              <a:gd name="connsiteY1" fmla="*/ 193410 h 818770"/>
              <a:gd name="connsiteX2" fmla="*/ 2965534 w 9393008"/>
              <a:gd name="connsiteY2" fmla="*/ 238540 h 818770"/>
              <a:gd name="connsiteX3" fmla="*/ 3829407 w 9393008"/>
              <a:gd name="connsiteY3" fmla="*/ 199857 h 818770"/>
              <a:gd name="connsiteX4" fmla="*/ 4583684 w 9393008"/>
              <a:gd name="connsiteY4" fmla="*/ 148281 h 818770"/>
              <a:gd name="connsiteX5" fmla="*/ 6124473 w 9393008"/>
              <a:gd name="connsiteY5" fmla="*/ 38682 h 818770"/>
              <a:gd name="connsiteX6" fmla="*/ 7723283 w 9393008"/>
              <a:gd name="connsiteY6" fmla="*/ 0 h 818770"/>
              <a:gd name="connsiteX7" fmla="*/ 9077114 w 9393008"/>
              <a:gd name="connsiteY7" fmla="*/ 58023 h 818770"/>
              <a:gd name="connsiteX8" fmla="*/ 9393008 w 9393008"/>
              <a:gd name="connsiteY8" fmla="*/ 90258 h 818770"/>
              <a:gd name="connsiteX9" fmla="*/ 9386561 w 9393008"/>
              <a:gd name="connsiteY9" fmla="*/ 728512 h 818770"/>
              <a:gd name="connsiteX10" fmla="*/ 19340 w 9393008"/>
              <a:gd name="connsiteY10" fmla="*/ 818770 h 818770"/>
              <a:gd name="connsiteX11" fmla="*/ 0 w 9393008"/>
              <a:gd name="connsiteY11" fmla="*/ 58023 h 818770"/>
              <a:gd name="connsiteX0" fmla="*/ 0 w 9393008"/>
              <a:gd name="connsiteY0" fmla="*/ 58023 h 818770"/>
              <a:gd name="connsiteX1" fmla="*/ 1921150 w 9393008"/>
              <a:gd name="connsiteY1" fmla="*/ 193410 h 818770"/>
              <a:gd name="connsiteX2" fmla="*/ 2965534 w 9393008"/>
              <a:gd name="connsiteY2" fmla="*/ 238540 h 818770"/>
              <a:gd name="connsiteX3" fmla="*/ 3829407 w 9393008"/>
              <a:gd name="connsiteY3" fmla="*/ 199857 h 818770"/>
              <a:gd name="connsiteX4" fmla="*/ 4583684 w 9393008"/>
              <a:gd name="connsiteY4" fmla="*/ 148281 h 818770"/>
              <a:gd name="connsiteX5" fmla="*/ 6124473 w 9393008"/>
              <a:gd name="connsiteY5" fmla="*/ 38682 h 818770"/>
              <a:gd name="connsiteX6" fmla="*/ 7723283 w 9393008"/>
              <a:gd name="connsiteY6" fmla="*/ 0 h 818770"/>
              <a:gd name="connsiteX7" fmla="*/ 9077114 w 9393008"/>
              <a:gd name="connsiteY7" fmla="*/ 58023 h 818770"/>
              <a:gd name="connsiteX8" fmla="*/ 9393008 w 9393008"/>
              <a:gd name="connsiteY8" fmla="*/ 90258 h 818770"/>
              <a:gd name="connsiteX9" fmla="*/ 9386561 w 9393008"/>
              <a:gd name="connsiteY9" fmla="*/ 728512 h 818770"/>
              <a:gd name="connsiteX10" fmla="*/ 19340 w 9393008"/>
              <a:gd name="connsiteY10" fmla="*/ 818770 h 818770"/>
              <a:gd name="connsiteX11" fmla="*/ 0 w 9393008"/>
              <a:gd name="connsiteY11" fmla="*/ 58023 h 818770"/>
              <a:gd name="connsiteX0" fmla="*/ 0 w 9393008"/>
              <a:gd name="connsiteY0" fmla="*/ 58023 h 838111"/>
              <a:gd name="connsiteX1" fmla="*/ 1921150 w 9393008"/>
              <a:gd name="connsiteY1" fmla="*/ 193410 h 838111"/>
              <a:gd name="connsiteX2" fmla="*/ 2965534 w 9393008"/>
              <a:gd name="connsiteY2" fmla="*/ 238540 h 838111"/>
              <a:gd name="connsiteX3" fmla="*/ 3829407 w 9393008"/>
              <a:gd name="connsiteY3" fmla="*/ 199857 h 838111"/>
              <a:gd name="connsiteX4" fmla="*/ 4583684 w 9393008"/>
              <a:gd name="connsiteY4" fmla="*/ 148281 h 838111"/>
              <a:gd name="connsiteX5" fmla="*/ 6124473 w 9393008"/>
              <a:gd name="connsiteY5" fmla="*/ 38682 h 838111"/>
              <a:gd name="connsiteX6" fmla="*/ 7723283 w 9393008"/>
              <a:gd name="connsiteY6" fmla="*/ 0 h 838111"/>
              <a:gd name="connsiteX7" fmla="*/ 9077114 w 9393008"/>
              <a:gd name="connsiteY7" fmla="*/ 58023 h 838111"/>
              <a:gd name="connsiteX8" fmla="*/ 9393008 w 9393008"/>
              <a:gd name="connsiteY8" fmla="*/ 90258 h 838111"/>
              <a:gd name="connsiteX9" fmla="*/ 9386561 w 9393008"/>
              <a:gd name="connsiteY9" fmla="*/ 838111 h 838111"/>
              <a:gd name="connsiteX10" fmla="*/ 19340 w 9393008"/>
              <a:gd name="connsiteY10" fmla="*/ 818770 h 838111"/>
              <a:gd name="connsiteX11" fmla="*/ 0 w 9393008"/>
              <a:gd name="connsiteY11" fmla="*/ 58023 h 838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93008" h="838111">
                <a:moveTo>
                  <a:pt x="0" y="58023"/>
                </a:moveTo>
                <a:lnTo>
                  <a:pt x="1921150" y="193410"/>
                </a:lnTo>
                <a:lnTo>
                  <a:pt x="2965534" y="238540"/>
                </a:lnTo>
                <a:lnTo>
                  <a:pt x="3829407" y="199857"/>
                </a:lnTo>
                <a:lnTo>
                  <a:pt x="4583684" y="148281"/>
                </a:lnTo>
                <a:lnTo>
                  <a:pt x="6124473" y="38682"/>
                </a:lnTo>
                <a:lnTo>
                  <a:pt x="7723283" y="0"/>
                </a:lnTo>
                <a:lnTo>
                  <a:pt x="9077114" y="58023"/>
                </a:lnTo>
                <a:lnTo>
                  <a:pt x="9393008" y="90258"/>
                </a:lnTo>
                <a:lnTo>
                  <a:pt x="9386561" y="838111"/>
                </a:lnTo>
                <a:lnTo>
                  <a:pt x="19340" y="818770"/>
                </a:lnTo>
                <a:lnTo>
                  <a:pt x="0" y="58023"/>
                </a:lnTo>
                <a:close/>
              </a:path>
            </a:pathLst>
          </a:custGeom>
          <a:solidFill>
            <a:srgbClr val="0624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75463" y="6429398"/>
            <a:ext cx="446701" cy="335026"/>
          </a:xfrm>
          <a:prstGeom prst="rect">
            <a:avLst/>
          </a:prstGeom>
        </p:spPr>
      </p:pic>
      <p:pic>
        <p:nvPicPr>
          <p:cNvPr id="12" name="Picture 11" descr="Curves_orange_blue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2032"/>
            <a:ext cx="12192000" cy="482203"/>
          </a:xfrm>
          <a:prstGeom prst="rect">
            <a:avLst/>
          </a:prstGeom>
        </p:spPr>
      </p:pic>
      <p:pic>
        <p:nvPicPr>
          <p:cNvPr id="14" name="Picture 13" descr="NRAO_Logo_White.ai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295" y="6322505"/>
            <a:ext cx="573653" cy="556781"/>
          </a:xfrm>
          <a:prstGeom prst="rect">
            <a:avLst/>
          </a:prstGeom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282228" y="6510864"/>
            <a:ext cx="5025445" cy="217448"/>
          </a:xfrm>
          <a:prstGeom prst="rect">
            <a:avLst/>
          </a:prstGeom>
        </p:spPr>
        <p:txBody>
          <a:bodyPr vert="horz" wrap="none" lIns="0" tIns="0" rIns="0" bIns="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372DE0E-017C-6047-AB40-14FA8E408B1F}" type="slidenum">
              <a:rPr lang="en-US" sz="1200" smtClean="0">
                <a:solidFill>
                  <a:schemeClr val="bg1"/>
                </a:solidFill>
                <a:latin typeface="Gill Sans Light"/>
                <a:cs typeface="Gill Sans Light"/>
              </a:rPr>
              <a:pPr algn="l"/>
              <a:t>‹#›</a:t>
            </a:fld>
            <a:endParaRPr lang="en-US" sz="1200" dirty="0">
              <a:solidFill>
                <a:schemeClr val="tx2">
                  <a:lumMod val="20000"/>
                  <a:lumOff val="80000"/>
                </a:schemeClr>
              </a:solidFill>
              <a:latin typeface="Gill Sans Light"/>
              <a:cs typeface="Gill Sans Light"/>
            </a:endParaRPr>
          </a:p>
        </p:txBody>
      </p:sp>
      <p:sp>
        <p:nvSpPr>
          <p:cNvPr id="16" name="Footer Placeholder 1"/>
          <p:cNvSpPr txBox="1">
            <a:spLocks/>
          </p:cNvSpPr>
          <p:nvPr/>
        </p:nvSpPr>
        <p:spPr>
          <a:xfrm>
            <a:off x="3647440" y="6405806"/>
            <a:ext cx="4897120" cy="3822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baseline="0" dirty="0" smtClean="0">
                <a:solidFill>
                  <a:prstClr val="white"/>
                </a:solidFill>
                <a:latin typeface="Gill Sans MT" panose="020B0502020104020203" pitchFamily="34" charset="0"/>
              </a:rPr>
              <a:t>NM Symposium  -  February 21, 2020</a:t>
            </a:r>
            <a:endParaRPr lang="en-US" sz="1400" b="1" baseline="0" dirty="0">
              <a:solidFill>
                <a:prstClr val="white"/>
              </a:solidFill>
              <a:latin typeface="Gill Sans MT" panose="020B0502020104020203" pitchFamily="34" charset="0"/>
            </a:endParaRPr>
          </a:p>
          <a:p>
            <a:pPr algn="ctr"/>
            <a:endParaRPr lang="en-US" sz="1400" b="1" dirty="0">
              <a:solidFill>
                <a:prstClr val="white"/>
              </a:solidFill>
              <a:latin typeface="Gill Sans MT" panose="020B0502020104020203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BCFF275-257D-5C4A-BD63-AA2D7F91E0A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212946" y="6416267"/>
            <a:ext cx="682431" cy="34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620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Calibrating Polarization For an Array with Linear Feeds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904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dirty="0" smtClean="0"/>
              <a:t>Calibrating Polarization For an Array with Circular Feeds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State of the Practice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First calibrate receiver gains separately for each polarization.</a:t>
            </a:r>
          </a:p>
          <a:p>
            <a:pPr lvl="1"/>
            <a:r>
              <a:rPr lang="en-US" dirty="0" smtClean="0"/>
              <a:t>Gains can have an arbitrary phase</a:t>
            </a:r>
          </a:p>
          <a:p>
            <a:r>
              <a:rPr lang="en-US" dirty="0" smtClean="0"/>
              <a:t>Find leakage terms (leakage from one feed into the oppositely polarized one)</a:t>
            </a:r>
          </a:p>
          <a:p>
            <a:pPr lvl="1"/>
            <a:r>
              <a:rPr lang="en-US" dirty="0" smtClean="0"/>
              <a:t>For instance by observing a point source known to be </a:t>
            </a:r>
            <a:r>
              <a:rPr lang="en-US" dirty="0" err="1" smtClean="0"/>
              <a:t>unpolarized</a:t>
            </a:r>
            <a:endParaRPr lang="en-US" dirty="0" smtClean="0"/>
          </a:p>
          <a:p>
            <a:pPr lvl="1"/>
            <a:r>
              <a:rPr lang="en-US" dirty="0" smtClean="0"/>
              <a:t>Or by observing a range of </a:t>
            </a:r>
            <a:r>
              <a:rPr lang="en-US" dirty="0" err="1" smtClean="0"/>
              <a:t>parallactic</a:t>
            </a:r>
            <a:r>
              <a:rPr lang="en-US" dirty="0" smtClean="0"/>
              <a:t> angles</a:t>
            </a:r>
          </a:p>
          <a:p>
            <a:r>
              <a:rPr lang="en-US" dirty="0" smtClean="0"/>
              <a:t>Correct for leakage terms</a:t>
            </a:r>
          </a:p>
          <a:p>
            <a:r>
              <a:rPr lang="en-US" dirty="0" smtClean="0"/>
              <a:t>Solve for phase difference between the two polarizations.</a:t>
            </a:r>
          </a:p>
          <a:p>
            <a:pPr lvl="1"/>
            <a:r>
              <a:rPr lang="en-US" dirty="0" smtClean="0"/>
              <a:t>Also known as setting the electric vector position angle (EVPA)</a:t>
            </a:r>
          </a:p>
          <a:p>
            <a:pPr lvl="1"/>
            <a:r>
              <a:rPr lang="en-US" dirty="0" smtClean="0"/>
              <a:t>Done by observing a source with known polarization angle.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645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dirty="0" smtClean="0"/>
              <a:t>The case of linear polarization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Feeds </a:t>
            </a:r>
            <a:r>
              <a:rPr lang="en-US" smtClean="0"/>
              <a:t>arranged parallel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97387" y="1289368"/>
            <a:ext cx="6597095" cy="4788620"/>
          </a:xfrm>
        </p:spPr>
        <p:txBody>
          <a:bodyPr/>
          <a:lstStyle/>
          <a:p>
            <a:r>
              <a:rPr lang="en-US" dirty="0" smtClean="0"/>
              <a:t>Again, one can calibrate the gains in the two polarizations separately.</a:t>
            </a:r>
          </a:p>
          <a:p>
            <a:r>
              <a:rPr lang="en-US" dirty="0" smtClean="0"/>
              <a:t>Leakage terms can again be derived by observing an </a:t>
            </a:r>
            <a:r>
              <a:rPr lang="en-US" dirty="0" err="1" smtClean="0"/>
              <a:t>unpolarized</a:t>
            </a:r>
            <a:r>
              <a:rPr lang="en-US" dirty="0" smtClean="0"/>
              <a:t> source or by tracking over a range of </a:t>
            </a:r>
            <a:r>
              <a:rPr lang="en-US" dirty="0" err="1" smtClean="0"/>
              <a:t>parallactic</a:t>
            </a:r>
            <a:r>
              <a:rPr lang="en-US" dirty="0" smtClean="0"/>
              <a:t> angle.</a:t>
            </a:r>
          </a:p>
          <a:p>
            <a:r>
              <a:rPr lang="en-US" dirty="0" smtClean="0"/>
              <a:t>Setting the phase difference between the two polarizations still needs to be done.</a:t>
            </a:r>
          </a:p>
          <a:p>
            <a:pPr lvl="1"/>
            <a:r>
              <a:rPr lang="en-US" dirty="0" smtClean="0"/>
              <a:t>By observing a polarized source.</a:t>
            </a:r>
          </a:p>
          <a:p>
            <a:pPr lvl="2"/>
            <a:r>
              <a:rPr lang="en-US" dirty="0" smtClean="0"/>
              <a:t>But the polarization cannot be parallel to the feeds</a:t>
            </a:r>
          </a:p>
          <a:p>
            <a:pPr lvl="1"/>
            <a:r>
              <a:rPr lang="en-US" dirty="0" smtClean="0"/>
              <a:t>By making, and calibrating, an artificial signal fed to both polarizations and recovered in the product.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483" y="1336666"/>
            <a:ext cx="5659774" cy="424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558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dirty="0" smtClean="0"/>
              <a:t>Another Possibility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Some Dipoles Tilted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97387" y="1336666"/>
            <a:ext cx="6486737" cy="4555540"/>
          </a:xfrm>
        </p:spPr>
        <p:txBody>
          <a:bodyPr/>
          <a:lstStyle/>
          <a:p>
            <a:r>
              <a:rPr lang="en-US" dirty="0" smtClean="0"/>
              <a:t>Again, consider an </a:t>
            </a:r>
            <a:r>
              <a:rPr lang="en-US" dirty="0" err="1" smtClean="0"/>
              <a:t>unpolarized</a:t>
            </a:r>
            <a:r>
              <a:rPr lang="en-US" smtClean="0"/>
              <a:t> source.</a:t>
            </a:r>
          </a:p>
          <a:p>
            <a:r>
              <a:rPr lang="en-US" dirty="0" smtClean="0"/>
              <a:t>Each collection (vertical and tilted, X and Y dipoles) can be calibrated independently for gain and leakage.</a:t>
            </a:r>
          </a:p>
          <a:p>
            <a:r>
              <a:rPr lang="en-US" dirty="0" smtClean="0"/>
              <a:t>Both the X and Y dipoles of the vertical set correlate with, say, the X dipole of the tilted set.</a:t>
            </a:r>
          </a:p>
          <a:p>
            <a:pPr lvl="1"/>
            <a:r>
              <a:rPr lang="en-US" dirty="0" smtClean="0"/>
              <a:t>This directly give the phase difference between the X and Y dipoles.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686" y="1289368"/>
            <a:ext cx="5849166" cy="438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01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dirty="0" smtClean="0"/>
              <a:t>What If Your Calibrator is Polarized?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Case of Parallel Dipoles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97387" y="1336666"/>
            <a:ext cx="6959702" cy="4555540"/>
          </a:xfrm>
        </p:spPr>
        <p:txBody>
          <a:bodyPr/>
          <a:lstStyle/>
          <a:p>
            <a:r>
              <a:rPr lang="en-US" dirty="0" smtClean="0"/>
              <a:t>The polarization is degenerate with the gains of the two polarizations.</a:t>
            </a:r>
          </a:p>
          <a:p>
            <a:r>
              <a:rPr lang="en-US" dirty="0" smtClean="0"/>
              <a:t>The polarization must be known and removed in order to calibrate the gains.</a:t>
            </a:r>
          </a:p>
          <a:p>
            <a:r>
              <a:rPr lang="en-US" dirty="0" smtClean="0"/>
              <a:t>But, the projection of the polarization on the direction at 45 degrees to the dipoles is known from the X-Y correlations.</a:t>
            </a:r>
          </a:p>
          <a:p>
            <a:r>
              <a:rPr lang="en-US" dirty="0" smtClean="0"/>
              <a:t>So calibration can be done if </a:t>
            </a:r>
          </a:p>
          <a:p>
            <a:pPr lvl="1"/>
            <a:r>
              <a:rPr lang="en-US" dirty="0" smtClean="0"/>
              <a:t>Source polarization is known a priori.</a:t>
            </a:r>
          </a:p>
          <a:p>
            <a:pPr lvl="1"/>
            <a:r>
              <a:rPr lang="en-US" dirty="0" smtClean="0"/>
              <a:t>Tracking over a range of </a:t>
            </a:r>
            <a:r>
              <a:rPr lang="en-US" dirty="0" err="1" smtClean="0"/>
              <a:t>parallactic</a:t>
            </a:r>
            <a:r>
              <a:rPr lang="en-US" dirty="0" smtClean="0"/>
              <a:t> angles lets polarization be solved for from X-Y correlation.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752" y="1289368"/>
            <a:ext cx="5850715" cy="438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988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dirty="0" smtClean="0"/>
              <a:t>What If Your Calibrator is Polarized?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Case of Mixed Dipole Orientation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97387" y="1103586"/>
            <a:ext cx="7071835" cy="4788620"/>
          </a:xfrm>
        </p:spPr>
        <p:txBody>
          <a:bodyPr/>
          <a:lstStyle/>
          <a:p>
            <a:r>
              <a:rPr lang="en-US" dirty="0" smtClean="0"/>
              <a:t>Within a set of given orientation, polarization is degenerate with gains, if you consider both orientations, polarization can be solved for.</a:t>
            </a:r>
          </a:p>
          <a:p>
            <a:r>
              <a:rPr lang="en-US" dirty="0" smtClean="0"/>
              <a:t>Rationale:  Since, as before, the projection of the polarization onto the 45 degree direction is well determined for the two sets of orientations, the complete polarization vector can be calculated.</a:t>
            </a:r>
          </a:p>
          <a:p>
            <a:r>
              <a:rPr lang="en-US" dirty="0" smtClean="0"/>
              <a:t>When the polarization is known, it can be removed and gain calibration solved.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222" y="1103586"/>
            <a:ext cx="5850715" cy="438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763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dirty="0" smtClean="0"/>
              <a:t>What About Leakage Terms?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97387" y="1336666"/>
            <a:ext cx="7637620" cy="4555540"/>
          </a:xfrm>
        </p:spPr>
        <p:txBody>
          <a:bodyPr/>
          <a:lstStyle/>
          <a:p>
            <a:r>
              <a:rPr lang="en-US" dirty="0" smtClean="0"/>
              <a:t>Since we are assuming a point source, polarized power in the X-Y correlators must have the same, zero, phase as the </a:t>
            </a:r>
            <a:r>
              <a:rPr lang="en-US" dirty="0" err="1" smtClean="0"/>
              <a:t>unpolarized</a:t>
            </a:r>
            <a:r>
              <a:rPr lang="en-US" dirty="0" smtClean="0"/>
              <a:t> part of the source power.</a:t>
            </a:r>
          </a:p>
          <a:p>
            <a:r>
              <a:rPr lang="en-US" dirty="0" smtClean="0"/>
              <a:t>The imaginary part of this correlation is due to leakage.</a:t>
            </a:r>
          </a:p>
          <a:p>
            <a:r>
              <a:rPr lang="en-US" dirty="0" smtClean="0"/>
              <a:t>The real part of leakage is degenerate with gain within any dipole orientation set.</a:t>
            </a:r>
          </a:p>
          <a:p>
            <a:r>
              <a:rPr lang="en-US" dirty="0" smtClean="0"/>
              <a:t>But it is not between sets.  Employing both orientations lets you solve for the real part of leakage as well.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776" y="1510094"/>
            <a:ext cx="5849166" cy="438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778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dirty="0" smtClean="0"/>
              <a:t>The “Twisted Dipole” Option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Advantages are mainly operational:</a:t>
            </a:r>
          </a:p>
          <a:p>
            <a:pPr lvl="1"/>
            <a:r>
              <a:rPr lang="en-US" dirty="0" smtClean="0"/>
              <a:t>No special polarization calibration observations are needed.  The concept of polarization calibration observation vanishes.</a:t>
            </a:r>
          </a:p>
          <a:p>
            <a:pPr lvl="1"/>
            <a:r>
              <a:rPr lang="en-US" dirty="0" smtClean="0"/>
              <a:t>All point source observations are polarization calibration observations.  The concept of calibrating polarization vanishes.</a:t>
            </a:r>
          </a:p>
          <a:p>
            <a:r>
              <a:rPr lang="en-US" dirty="0" smtClean="0"/>
              <a:t>Disadvantages: </a:t>
            </a:r>
          </a:p>
          <a:p>
            <a:pPr lvl="1"/>
            <a:r>
              <a:rPr lang="en-US" dirty="0" smtClean="0"/>
              <a:t>The calculations of I, q, u for imaging become more complicated</a:t>
            </a:r>
          </a:p>
          <a:p>
            <a:pPr lvl="1"/>
            <a:r>
              <a:rPr lang="en-US" dirty="0" smtClean="0"/>
              <a:t>One cannot easily cut the data output rate by a factor of two by recording only two orthogonal polarization products</a:t>
            </a:r>
          </a:p>
          <a:p>
            <a:pPr lvl="1"/>
            <a:r>
              <a:rPr lang="en-US" dirty="0" smtClean="0"/>
              <a:t>Small subarrays need to be examined to make sure they include both orientations.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879632"/>
      </p:ext>
    </p:extLst>
  </p:cSld>
  <p:clrMapOvr>
    <a:masterClrMapping/>
  </p:clrMapOvr>
</p:sld>
</file>

<file path=ppt/theme/theme1.xml><?xml version="1.0" encoding="utf-8"?>
<a:theme xmlns:a="http://schemas.openxmlformats.org/drawingml/2006/main" name="NRAO_Presentation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Gill Sans MT" panose="020B05020201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6BABFE1F-60F0-8D45-9941-2756F9EA0A2F}" vid="{7268FAF6-685E-524F-BE6D-D3B24133360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</TotalTime>
  <Words>614</Words>
  <Application>Microsoft Office PowerPoint</Application>
  <PresentationFormat>Widescreen</PresentationFormat>
  <Paragraphs>52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Gill Sans</vt:lpstr>
      <vt:lpstr>Gill Sans Light</vt:lpstr>
      <vt:lpstr>Gill Sans MT</vt:lpstr>
      <vt:lpstr>NRAO_Presentation_Template</vt:lpstr>
      <vt:lpstr>Calibrating Polarization For an Array with Linear Feeds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NRAO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Calibrating Polarization For an Array with Linear Feeds</dc:title>
  <dc:creator>Barry Clark</dc:creator>
  <cp:lastModifiedBy>Barry Clark</cp:lastModifiedBy>
  <cp:revision>15</cp:revision>
  <dcterms:created xsi:type="dcterms:W3CDTF">2020-02-07T21:09:05Z</dcterms:created>
  <dcterms:modified xsi:type="dcterms:W3CDTF">2020-02-19T18:30:44Z</dcterms:modified>
</cp:coreProperties>
</file>