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7C65A54-6D14-4101-81A7-C6A1F24F463F}">
  <a:tblStyle styleId="{47C65A54-6D14-4101-81A7-C6A1F24F46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e551b93b1_0_12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e551b93b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e72d84e84_1_2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e72d84e84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e72d84e84_1_7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e72d84e8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e744331db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e74433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e7a40e632_0_3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e7a40e63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dc21888d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dc21888d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e72d84e84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5" name="Google Shape;65;g7e72d84e8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7e72d84e84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e551b93b1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e551b93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dc21888d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dc21888d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dc21888d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dc21888d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dc7da6bd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dc7da6bd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dc9aaf6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dc9aaf6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14363" y="-32147"/>
            <a:ext cx="751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66738" y="2307431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" type="body"/>
          </p:nvPr>
        </p:nvSpPr>
        <p:spPr>
          <a:xfrm rot="5400000">
            <a:off x="2987463" y="-819731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31469" lvl="1" marL="914400" algn="l">
              <a:spcBef>
                <a:spcPts val="45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 rot="5400000">
            <a:off x="5265213" y="1457850"/>
            <a:ext cx="5011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 rot="5400000">
            <a:off x="1074213" y="-523350"/>
            <a:ext cx="50112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31469" lvl="1" marL="914400" algn="l">
              <a:spcBef>
                <a:spcPts val="45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569913" y="1597819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31469" lvl="1" marL="914400" algn="l">
              <a:spcBef>
                <a:spcPts val="450"/>
              </a:spcBef>
              <a:spcAft>
                <a:spcPts val="0"/>
              </a:spcAft>
              <a:buSzPts val="1620"/>
              <a:buChar char="▪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620"/>
              <a:buNone/>
              <a:defRPr sz="1800"/>
            </a:lvl2pPr>
            <a:lvl3pPr indent="-228600" lvl="2" marL="13716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569913" y="1597819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365760" lvl="1" marL="914400" algn="l">
              <a:spcBef>
                <a:spcPts val="700"/>
              </a:spcBef>
              <a:spcAft>
                <a:spcPts val="0"/>
              </a:spcAft>
              <a:buSzPts val="2160"/>
              <a:buChar char="▪"/>
              <a:defRPr sz="2400"/>
            </a:lvl2pPr>
            <a:lvl3pPr indent="-355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6"/>
          <p:cNvSpPr txBox="1"/>
          <p:nvPr>
            <p:ph idx="2" type="body"/>
          </p:nvPr>
        </p:nvSpPr>
        <p:spPr>
          <a:xfrm>
            <a:off x="4760913" y="1597819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365760" lvl="1" marL="914400" algn="l">
              <a:spcBef>
                <a:spcPts val="700"/>
              </a:spcBef>
              <a:spcAft>
                <a:spcPts val="0"/>
              </a:spcAft>
              <a:buSzPts val="2160"/>
              <a:buChar char="▪"/>
              <a:defRPr sz="2400"/>
            </a:lvl2pPr>
            <a:lvl3pPr indent="-355600" lvl="2" marL="1371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25" name="Google Shape;25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2000"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26" name="Google Shape;26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27" name="Google Shape;27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2000"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indent="-388619" lvl="1" marL="914400" algn="l">
              <a:spcBef>
                <a:spcPts val="800"/>
              </a:spcBef>
              <a:spcAft>
                <a:spcPts val="0"/>
              </a:spcAft>
              <a:buSzPts val="2520"/>
              <a:buChar char="▪"/>
              <a:defRPr sz="2800"/>
            </a:lvl2pPr>
            <a:lvl3pPr indent="-381000" lvl="2" marL="137160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35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b="0" i="1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Google Shape;37;p10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35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9913" y="1597819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5760" lvl="1" marL="914400" marR="0" rtl="0" algn="l"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216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b="0" i="1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chirp.sr.bham.ac.uk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ctrTitle"/>
          </p:nvPr>
        </p:nvSpPr>
        <p:spPr>
          <a:xfrm>
            <a:off x="614363" y="-32147"/>
            <a:ext cx="7513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3"/>
          <p:cNvSpPr txBox="1"/>
          <p:nvPr>
            <p:ph idx="1" type="subTitle"/>
          </p:nvPr>
        </p:nvSpPr>
        <p:spPr>
          <a:xfrm>
            <a:off x="523863" y="1975256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JAGWAR follow up of Gravitational Wave Events</a:t>
            </a:r>
            <a:endParaRPr sz="3000"/>
          </a:p>
        </p:txBody>
      </p:sp>
      <p:sp>
        <p:nvSpPr>
          <p:cNvPr id="50" name="Google Shape;50;p13"/>
          <p:cNvSpPr txBox="1"/>
          <p:nvPr/>
        </p:nvSpPr>
        <p:spPr>
          <a:xfrm>
            <a:off x="614375" y="3555925"/>
            <a:ext cx="47475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Deven Bhakta</a:t>
            </a:r>
            <a:b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35th New Mexico Symposium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569913" y="1597819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/>
              <a:t>P.S.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http://chirp.sr.bham.ac.uk/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ctrTitle"/>
          </p:nvPr>
        </p:nvSpPr>
        <p:spPr>
          <a:xfrm>
            <a:off x="614363" y="-32147"/>
            <a:ext cx="7513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" type="subTitle"/>
          </p:nvPr>
        </p:nvSpPr>
        <p:spPr>
          <a:xfrm>
            <a:off x="566738" y="2307431"/>
            <a:ext cx="6400800" cy="13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 slides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GRB afterglow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569919" y="1597825"/>
            <a:ext cx="40020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Afterglow spectrum for a typical sGRB at 300 Mpc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Radio Light curve for on-axis vs. off-axis sGRB</a:t>
            </a:r>
            <a:endParaRPr sz="1800"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175" y="838350"/>
            <a:ext cx="3177825" cy="24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4465925" y="3335950"/>
            <a:ext cx="26493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Saleem, M., Resmi, L., Misra, K., et al. 2018, MNRAS, 474, 5340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9625" y="3297200"/>
            <a:ext cx="1984375" cy="18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S191216ap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569920" y="1597825"/>
            <a:ext cx="49584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Fermi GBM did have a detection ~0.4 sec after GW150914</a:t>
            </a:r>
            <a:endParaRPr sz="1800"/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The plot shows predicted afterglow at 1.4 GHz at various distances in various galaxies.</a:t>
            </a:r>
            <a:endParaRPr sz="1800"/>
          </a:p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072" y="929250"/>
            <a:ext cx="3095450" cy="31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5883575" y="4211000"/>
            <a:ext cx="28566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Perna, R., Chruslinska, M., Corsi, A., et al. 2018, MNRAS, 477, 4228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69913" y="1597819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GW170817A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What is JAGWAR?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LIGO O3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Preliminary Results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569913" y="1597819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Dr. Alessandra Corsi (TTU)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Arvind Balasubramanian (TTU)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Dr. Dale Frail (NRAO)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Dr. Kunal Mooley (NRAO, CalTech)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Dr. David Kaplan (UWM)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JAGWAR collaboration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26" y="1725416"/>
            <a:ext cx="3717547" cy="248034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/>
        </p:nvSpPr>
        <p:spPr>
          <a:xfrm>
            <a:off x="111596" y="223756"/>
            <a:ext cx="8015942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GW170817 sky localization &amp; EM counterpart</a:t>
            </a:r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0" y="1183924"/>
            <a:ext cx="5271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Abbott et al. 2017, ApJL, 848 L12 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(and refs therein!)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3378981" y="3397532"/>
            <a:ext cx="1993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Valenti et al. 2017, ApJL, 848, L24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3332175" y="1725450"/>
            <a:ext cx="2087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Coulter et al. 2017, Science, 358, 155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nrao17df10d.gif" id="73" name="Google Shape;7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2800" y="878600"/>
            <a:ext cx="3386300" cy="33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5034699" y="4317587"/>
            <a:ext cx="4222500" cy="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Hallinan, Corsi et al. 2017, Science, 358, 1579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JAGWAR (Jansky VLA mapping of Gravitational Wave events as Afterglows in Radio)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569925" y="1597825"/>
            <a:ext cx="4605600" cy="327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The </a:t>
            </a:r>
            <a:r>
              <a:rPr lang="en" sz="1800"/>
              <a:t>JAGWAR collaboration has been optimized to maximize the VLA's potential for the discovery of radio counterparts.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Additionally, JAGWAR has partnered with the PIs of leading EM-GW efforts at the world's major radio facilities to optimize the use of observing time</a:t>
            </a:r>
            <a:endParaRPr sz="1800"/>
          </a:p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520" y="1597825"/>
            <a:ext cx="3792082" cy="25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Pronged Search Strategy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569913" y="1597819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Single deep pointing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Ideal if an EM counterpart has been discovered and well localized through optical or x-ray observations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Typical C</a:t>
            </a:r>
            <a:r>
              <a:rPr lang="en" sz="1400"/>
              <a:t>-band: offers max continuum sensitivity and secondary benefit of measuring an accurate in-band spectral index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Radio Only search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Galaxy Targeting via widefield </a:t>
            </a:r>
            <a:r>
              <a:rPr lang="en" sz="1400"/>
              <a:t>mosaicking</a:t>
            </a:r>
            <a:r>
              <a:rPr lang="en" sz="1400"/>
              <a:t> to </a:t>
            </a:r>
            <a:r>
              <a:rPr lang="en" sz="1400"/>
              <a:t>accommodate</a:t>
            </a:r>
            <a:r>
              <a:rPr lang="en" sz="1400"/>
              <a:t> large localizations from LIGO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Typical S-band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Frequencies will be optimized based on events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Events in O3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569919" y="1597825"/>
            <a:ext cx="41451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Since the start of LIGO O3 on April 2019, ~50 detections have been made by LIGO/Virgo</a:t>
            </a:r>
            <a:endParaRPr sz="1800"/>
          </a:p>
          <a:p>
            <a:pPr indent="-342900" lvl="0" marL="457200" rtl="0" algn="l"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We have observed for candidate events S190814bv and S191216ap</a:t>
            </a:r>
            <a:endParaRPr sz="1800"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569" y="1258650"/>
            <a:ext cx="4124181" cy="3371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S190814bv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569919" y="1597825"/>
            <a:ext cx="41127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Blind Search in L-band, 27 pointings over 5 sq. deg region (50% containment)</a:t>
            </a:r>
            <a:endParaRPr sz="1800"/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1800"/>
              <a:t>Observed in two epochs</a:t>
            </a:r>
            <a:endParaRPr sz="1800"/>
          </a:p>
          <a:p>
            <a:pPr indent="-342900" lvl="0" marL="457200" rtl="0" algn="l">
              <a:spcBef>
                <a:spcPts val="45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/>
              <a:t>Sept 2019, Nov 2019</a:t>
            </a:r>
            <a:endParaRPr sz="1800"/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1800"/>
              <a:t>We are currently in the process of identifying any transcients</a:t>
            </a:r>
            <a:endParaRPr sz="1800"/>
          </a:p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t/>
            </a:r>
            <a:endParaRPr sz="1800"/>
          </a:p>
        </p:txBody>
      </p:sp>
      <p:graphicFrame>
        <p:nvGraphicFramePr>
          <p:cNvPr id="101" name="Google Shape;101;p20"/>
          <p:cNvGraphicFramePr/>
          <p:nvPr/>
        </p:nvGraphicFramePr>
        <p:xfrm>
          <a:off x="5628225" y="3647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{47C65A54-6D14-4101-81A7-C6A1F24F463F}</a:tableStyleId>
              </a:tblPr>
              <a:tblGrid>
                <a:gridCol w="892900"/>
                <a:gridCol w="1521950"/>
              </a:tblGrid>
              <a:tr h="3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Epoch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Average RMS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Epoch 1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26 micro Jy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7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Epoch 2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21 micro Jy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925" y="872350"/>
            <a:ext cx="3507950" cy="26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6594025" y="3115700"/>
            <a:ext cx="26199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gracedb.ligo.org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614363" y="-19050"/>
            <a:ext cx="7515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S191216ap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569919" y="1597825"/>
            <a:ext cx="40482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/>
              <a:t>Observed 1 epoch in C-band covering 0.3 sq deg</a:t>
            </a:r>
            <a:endParaRPr sz="1800"/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1800"/>
              <a:t>Localization: ~70 sq deg</a:t>
            </a:r>
            <a:endParaRPr sz="1800"/>
          </a:p>
          <a:p>
            <a:pPr indent="0" lvl="0" marL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1800"/>
              <a:t>Distance: 325 Mpc</a:t>
            </a:r>
            <a:endParaRPr sz="1800"/>
          </a:p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1800"/>
              <a:t>We are in the process of imaging the data </a:t>
            </a:r>
            <a:endParaRPr sz="1800"/>
          </a:p>
        </p:txBody>
      </p:sp>
      <p:sp>
        <p:nvSpPr>
          <p:cNvPr id="110" name="Google Shape;110;p21"/>
          <p:cNvSpPr txBox="1"/>
          <p:nvPr/>
        </p:nvSpPr>
        <p:spPr>
          <a:xfrm>
            <a:off x="6327575" y="3645825"/>
            <a:ext cx="13914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gracedb.ligo.org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B50C00"/>
      </a:accent1>
      <a:accent2>
        <a:srgbClr val="052147"/>
      </a:accent2>
      <a:accent3>
        <a:srgbClr val="FFFFFF"/>
      </a:accent3>
      <a:accent4>
        <a:srgbClr val="000000"/>
      </a:accent4>
      <a:accent5>
        <a:srgbClr val="D7AAAA"/>
      </a:accent5>
      <a:accent6>
        <a:srgbClr val="041D3F"/>
      </a:accent6>
      <a:hlink>
        <a:srgbClr val="BD8C00"/>
      </a:hlink>
      <a:folHlink>
        <a:srgbClr val="3F4A0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