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Roboto"/>
      <p:regular r:id="rId16"/>
      <p:bold r:id="rId17"/>
      <p:italic r:id="rId18"/>
      <p:boldItalic r:id="rId19"/>
    </p:embeddedFont>
    <p:embeddedFont>
      <p:font typeface="Proxima Nova"/>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regular.fntdata"/><Relationship Id="rId11" Type="http://schemas.openxmlformats.org/officeDocument/2006/relationships/slide" Target="slides/slide6.xml"/><Relationship Id="rId22" Type="http://schemas.openxmlformats.org/officeDocument/2006/relationships/font" Target="fonts/ProximaNova-italic.fntdata"/><Relationship Id="rId10" Type="http://schemas.openxmlformats.org/officeDocument/2006/relationships/slide" Target="slides/slide5.xml"/><Relationship Id="rId21" Type="http://schemas.openxmlformats.org/officeDocument/2006/relationships/font" Target="fonts/ProximaNova-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ProximaNova-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bold.fntdata"/><Relationship Id="rId16" Type="http://schemas.openxmlformats.org/officeDocument/2006/relationships/font" Target="fonts/Roboto-regular.fntdata"/><Relationship Id="rId5" Type="http://schemas.openxmlformats.org/officeDocument/2006/relationships/notesMaster" Target="notesMasters/notesMaster1.xml"/><Relationship Id="rId19" Type="http://schemas.openxmlformats.org/officeDocument/2006/relationships/font" Target="fonts/Roboto-boldItalic.fntdata"/><Relationship Id="rId6" Type="http://schemas.openxmlformats.org/officeDocument/2006/relationships/slide" Target="slides/slide1.xml"/><Relationship Id="rId18"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7da8ad9f05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7da8ad9f0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Recently learned effective method of communicating science, by following the outline of a fairy tale, so the title is going to change just a little bit...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52c6b5a425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52c6b5a425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Well now we know we can’t reproduce the observed crystallinity with thermal and particle flux modeling</a:t>
            </a:r>
            <a:endParaRPr/>
          </a:p>
          <a:p>
            <a:pPr indent="-298450" lvl="0" marL="457200" rtl="0" algn="l">
              <a:spcBef>
                <a:spcPts val="0"/>
              </a:spcBef>
              <a:spcAft>
                <a:spcPts val="0"/>
              </a:spcAft>
              <a:buSzPts val="1100"/>
              <a:buChar char="-"/>
            </a:pPr>
            <a:r>
              <a:rPr lang="en"/>
              <a:t>Our daring hero is back at it again &lt;click&gt;, my next step is to dive into high resolution image spectroscopy (“image cubes”, similar to IFU cubes) to search the surface for fairies and dragons, I mean…&lt;click&gt; plumes and cryovolcanic signatures</a:t>
            </a:r>
            <a:endParaRPr/>
          </a:p>
          <a:p>
            <a:pPr indent="-298450" lvl="0" marL="457200" rtl="0" algn="l">
              <a:spcBef>
                <a:spcPts val="0"/>
              </a:spcBef>
              <a:spcAft>
                <a:spcPts val="0"/>
              </a:spcAft>
              <a:buSzPts val="1100"/>
              <a:buChar char="-"/>
            </a:pPr>
            <a:r>
              <a:rPr lang="en"/>
              <a:t>So I’ll let you know how it goes! Thanks so much, and I can take any questions :)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Based on my paper just accepted to Icarus, about the types of water ice on Europa’s surface.</a:t>
            </a:r>
            <a:endParaRPr/>
          </a:p>
          <a:p>
            <a:pPr indent="-298450" lvl="0" marL="457200" rtl="0" algn="l">
              <a:spcBef>
                <a:spcPts val="0"/>
              </a:spcBef>
              <a:spcAft>
                <a:spcPts val="0"/>
              </a:spcAft>
              <a:buSzPts val="1100"/>
              <a:buChar char="-"/>
            </a:pPr>
            <a:r>
              <a:rPr lang="en"/>
              <a:t>Cutaway of Europa’s upper interior, liquid water ocean sandwhiched between a silicate rock core and icy shell, and this is a fairy tale after all, so maybe there’s a mermaid or two in that ocean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7da8ad9f05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da8ad9f05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Basically this method follows the significant moments in a fairy tale, luckily very similar to the scientific method, but with slightly different prompts</a:t>
            </a:r>
            <a:endParaRPr/>
          </a:p>
          <a:p>
            <a:pPr indent="-298450" lvl="0" marL="457200" rtl="0" algn="l">
              <a:spcBef>
                <a:spcPts val="0"/>
              </a:spcBef>
              <a:spcAft>
                <a:spcPts val="0"/>
              </a:spcAft>
              <a:buSzPts val="1100"/>
              <a:buChar char="-"/>
            </a:pPr>
            <a:r>
              <a:rPr lang="en"/>
              <a:t>Read these off</a:t>
            </a:r>
            <a:endParaRPr/>
          </a:p>
          <a:p>
            <a:pPr indent="-298450" lvl="0" marL="457200" rtl="0" algn="l">
              <a:spcBef>
                <a:spcPts val="0"/>
              </a:spcBef>
              <a:spcAft>
                <a:spcPts val="0"/>
              </a:spcAft>
              <a:buSzPts val="1100"/>
              <a:buChar char="-"/>
            </a:pPr>
            <a:r>
              <a:rPr lang="en"/>
              <a:t>So we’ll follow this story line, except instead of dragons that breathe fire, we’ll be having run-ins with Jupiter’s magnetic field that breathes charged particles. And instead of fairies sprinkling fairy dust, we’ll encounter plumes sprinkling water ice particles.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da8ad9f05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da8ad9f0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Moon of Jupiter named Europa, has an icy shell with a subsurface water ocean, charged particles that bombard the surface due to Jupiter’s magnetic field, and very unusual geomorphology on the surface - plumes </a:t>
            </a:r>
            <a:r>
              <a:rPr lang="en"/>
              <a:t>erupting</a:t>
            </a:r>
            <a:r>
              <a:rPr lang="en"/>
              <a:t> material from the ocean and depositing back onto surface, other forms of cryovolcanic activity, such as diapirs (upwellings of warm ice) that cause chaos terrain features on the surface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7da8ad9f05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7da8ad9f05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Two types of water ice, referring to the lattice structure of the water ice molecules.</a:t>
            </a:r>
            <a:endParaRPr/>
          </a:p>
          <a:p>
            <a:pPr indent="-298450" lvl="0" marL="457200" rtl="0" algn="l">
              <a:spcBef>
                <a:spcPts val="0"/>
              </a:spcBef>
              <a:spcAft>
                <a:spcPts val="0"/>
              </a:spcAft>
              <a:buSzPts val="1100"/>
              <a:buChar char="-"/>
            </a:pPr>
            <a:r>
              <a:rPr lang="en"/>
              <a:t>Amorphous caused by…. And has this molecular structure</a:t>
            </a:r>
            <a:endParaRPr/>
          </a:p>
          <a:p>
            <a:pPr indent="-298450" lvl="0" marL="457200" rtl="0" algn="l">
              <a:spcBef>
                <a:spcPts val="0"/>
              </a:spcBef>
              <a:spcAft>
                <a:spcPts val="0"/>
              </a:spcAft>
              <a:buSzPts val="1100"/>
              <a:buChar char="-"/>
            </a:pPr>
            <a:r>
              <a:rPr lang="en"/>
              <a:t>Crystalline caused by…. Thermal relaxation, where the warmer the ice is, the quicker it will relax into crystalline. And has this molecular structure</a:t>
            </a:r>
            <a:endParaRPr/>
          </a:p>
          <a:p>
            <a:pPr indent="-298450" lvl="0" marL="457200" rtl="0" algn="l">
              <a:spcBef>
                <a:spcPts val="0"/>
              </a:spcBef>
              <a:spcAft>
                <a:spcPts val="0"/>
              </a:spcAft>
              <a:buSzPts val="1100"/>
              <a:buChar char="-"/>
            </a:pPr>
            <a:r>
              <a:rPr lang="en"/>
              <a:t>Percentage of water ice that is in crystalline form is called “crystallinity”, so 70% crystallinity means that 70% of the water ice is crystalline, 30% is amorphous</a:t>
            </a:r>
            <a:endParaRPr/>
          </a:p>
          <a:p>
            <a:pPr indent="-298450" lvl="0" marL="457200" rtl="0" algn="l">
              <a:spcBef>
                <a:spcPts val="0"/>
              </a:spcBef>
              <a:spcAft>
                <a:spcPts val="0"/>
              </a:spcAft>
              <a:buSzPts val="1100"/>
              <a:buChar char="-"/>
            </a:pPr>
            <a:r>
              <a:rPr lang="en"/>
              <a:t>And this percentage is a balance, a constant war between these processes, when amorphous is winning the war the crystallinity is lower, and when crystalline is winning the war the crystallinity is higher.</a:t>
            </a:r>
            <a:endParaRPr/>
          </a:p>
          <a:p>
            <a:pPr indent="-298450" lvl="0" marL="457200" rtl="0" algn="l">
              <a:spcBef>
                <a:spcPts val="0"/>
              </a:spcBef>
              <a:spcAft>
                <a:spcPts val="0"/>
              </a:spcAft>
              <a:buSzPts val="1100"/>
              <a:buChar char="-"/>
            </a:pPr>
            <a:r>
              <a:rPr lang="en"/>
              <a:t>And for the remainder of the talk, things in red will signify increasing amorphous water ice content, and blue will signify crystalline water ice content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7da8ad9f05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da8ad9f05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Really on several days, over the past years but let’s just pretend it was all on one day for the sake of our fairy tale…</a:t>
            </a:r>
            <a:endParaRPr/>
          </a:p>
          <a:p>
            <a:pPr indent="-298450" lvl="0" marL="457200" rtl="0" algn="l">
              <a:spcBef>
                <a:spcPts val="0"/>
              </a:spcBef>
              <a:spcAft>
                <a:spcPts val="0"/>
              </a:spcAft>
              <a:buSzPts val="1100"/>
              <a:buChar char="-"/>
            </a:pPr>
            <a:r>
              <a:rPr lang="en"/>
              <a:t>First, started to realize we could tell the difference between crystalline and amorphous based on NIR spectral bands</a:t>
            </a:r>
            <a:endParaRPr/>
          </a:p>
          <a:p>
            <a:pPr indent="-298450" lvl="0" marL="457200" rtl="0" algn="l">
              <a:spcBef>
                <a:spcPts val="0"/>
              </a:spcBef>
              <a:spcAft>
                <a:spcPts val="0"/>
              </a:spcAft>
              <a:buSzPts val="1100"/>
              <a:buChar char="-"/>
            </a:pPr>
            <a:r>
              <a:rPr lang="en"/>
              <a:t>Then, we developed thermophysical modeling of the surface</a:t>
            </a:r>
            <a:endParaRPr/>
          </a:p>
          <a:p>
            <a:pPr indent="-298450" lvl="0" marL="457200" rtl="0" algn="l">
              <a:spcBef>
                <a:spcPts val="0"/>
              </a:spcBef>
              <a:spcAft>
                <a:spcPts val="0"/>
              </a:spcAft>
              <a:buSzPts val="1100"/>
              <a:buChar char="-"/>
            </a:pPr>
            <a:r>
              <a:rPr lang="en"/>
              <a:t>And then the Galileo spacecraft arrived, and gave us charged particle bombardment estimates at the surface, and signatures of cryovolcanic activity.</a:t>
            </a:r>
            <a:endParaRPr/>
          </a:p>
          <a:p>
            <a:pPr indent="-298450" lvl="0" marL="457200" rtl="0" algn="l">
              <a:spcBef>
                <a:spcPts val="0"/>
              </a:spcBef>
              <a:spcAft>
                <a:spcPts val="0"/>
              </a:spcAft>
              <a:buSzPts val="1100"/>
              <a:buChar char="-"/>
            </a:pPr>
            <a:r>
              <a:rPr lang="en"/>
              <a:t>Finally, Hubble detected plumes</a:t>
            </a:r>
            <a:endParaRPr/>
          </a:p>
          <a:p>
            <a:pPr indent="-298450" lvl="0" marL="457200" rtl="0" algn="l">
              <a:spcBef>
                <a:spcPts val="0"/>
              </a:spcBef>
              <a:spcAft>
                <a:spcPts val="0"/>
              </a:spcAft>
              <a:buSzPts val="1100"/>
              <a:buChar char="-"/>
            </a:pPr>
            <a:r>
              <a:rPr lang="en"/>
              <a:t>All these incredible things started to happen, and this led to...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7da8ad9f05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da8ad9f05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This led to our science question, where the hero (why yes, yes I am the hero in my own story) rides in to save the day and investigate this science question.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7da8ad9f05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7da8ad9f05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So because of that, the hero begins their quest! We calculate crystallinity two different ways: First, telescopically, second, using thermal and particle flux modeling</a:t>
            </a:r>
            <a:endParaRPr/>
          </a:p>
          <a:p>
            <a:pPr indent="-298450" lvl="0" marL="457200" rtl="0" algn="l">
              <a:spcBef>
                <a:spcPts val="0"/>
              </a:spcBef>
              <a:spcAft>
                <a:spcPts val="0"/>
              </a:spcAft>
              <a:buSzPts val="1100"/>
              <a:buChar char="-"/>
            </a:pPr>
            <a:r>
              <a:rPr lang="en"/>
              <a:t>We use the NIR spectrograph TripleSpec on APO and compare to laboratory spectra of crystalline and amorphous water ice, use this fancy equation here, and get crystallinity percentages which are all around 30% except for &lt;this&gt; one and that’s mainly due to noisy data.</a:t>
            </a:r>
            <a:endParaRPr/>
          </a:p>
          <a:p>
            <a:pPr indent="-298450" lvl="0" marL="457200" rtl="0" algn="l">
              <a:spcBef>
                <a:spcPts val="0"/>
              </a:spcBef>
              <a:spcAft>
                <a:spcPts val="0"/>
              </a:spcAft>
              <a:buSzPts val="1100"/>
              <a:buChar char="-"/>
            </a:pPr>
            <a:r>
              <a:rPr lang="en"/>
              <a:t>Then, we use a 1D thermophysical model of the surface, combine it with the particle flux contribution, and calculate the crystallinity through some other fancy math that’s all wrapped up in this code that I developed, ICICLE, and get crystallinities ~90%.</a:t>
            </a:r>
            <a:endParaRPr/>
          </a:p>
          <a:p>
            <a:pPr indent="-298450" lvl="0" marL="457200" rtl="0" algn="l">
              <a:spcBef>
                <a:spcPts val="0"/>
              </a:spcBef>
              <a:spcAft>
                <a:spcPts val="0"/>
              </a:spcAft>
              <a:buSzPts val="1100"/>
              <a:buChar char="-"/>
            </a:pPr>
            <a:r>
              <a:rPr lang="en"/>
              <a:t>30% and 90% are VERY different!</a:t>
            </a:r>
            <a:endParaRPr/>
          </a:p>
          <a:p>
            <a:pPr indent="-298450" lvl="0" marL="457200" rtl="0" algn="l">
              <a:spcBef>
                <a:spcPts val="0"/>
              </a:spcBef>
              <a:spcAft>
                <a:spcPts val="0"/>
              </a:spcAft>
              <a:buSzPts val="1100"/>
              <a:buChar char="-"/>
            </a:pPr>
            <a:r>
              <a:rPr lang="en"/>
              <a:t>And so finally….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7da8ad9f0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7da8ad9f0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Amorphous water ice wins the battle of the observed crystallinity, and crystalline water ice wins the battle of the modeled crystallinity</a:t>
            </a:r>
            <a:endParaRPr/>
          </a:p>
          <a:p>
            <a:pPr indent="-298450" lvl="0" marL="457200" rtl="0" algn="l">
              <a:spcBef>
                <a:spcPts val="0"/>
              </a:spcBef>
              <a:spcAft>
                <a:spcPts val="0"/>
              </a:spcAft>
              <a:buSzPts val="1100"/>
              <a:buChar char="-"/>
            </a:pPr>
            <a:r>
              <a:rPr lang="en"/>
              <a:t>So what would it take to get those to match? Well, we can’t alter the observed crystallinity, cuz that’s what we observed! What if we do something to the model?</a:t>
            </a:r>
            <a:endParaRPr/>
          </a:p>
          <a:p>
            <a:pPr indent="-298450" lvl="0" marL="457200" rtl="0" algn="l">
              <a:spcBef>
                <a:spcPts val="0"/>
              </a:spcBef>
              <a:spcAft>
                <a:spcPts val="0"/>
              </a:spcAft>
              <a:buSzPts val="1100"/>
              <a:buChar char="-"/>
            </a:pPr>
            <a:r>
              <a:rPr lang="en"/>
              <a:t>To attempt to drive down the modeled crystallinity (make more amorphous), I tried artificially placing plumes onto the surface, though their frequency isn’t quite constrained.</a:t>
            </a:r>
            <a:endParaRPr/>
          </a:p>
          <a:p>
            <a:pPr indent="-298450" lvl="0" marL="457200" rtl="0" algn="l">
              <a:spcBef>
                <a:spcPts val="0"/>
              </a:spcBef>
              <a:spcAft>
                <a:spcPts val="0"/>
              </a:spcAft>
              <a:buSzPts val="1100"/>
              <a:buChar char="-"/>
            </a:pPr>
            <a:r>
              <a:rPr lang="en"/>
              <a:t>Still couldn’t lower it enough, even adding 25 plumes (which is HIGHLY generous) only lowers the modeled crystallinity by ~1%</a:t>
            </a:r>
            <a:endParaRPr/>
          </a:p>
          <a:p>
            <a:pPr indent="-298450" lvl="0" marL="457200" rtl="0" algn="l">
              <a:spcBef>
                <a:spcPts val="0"/>
              </a:spcBef>
              <a:spcAft>
                <a:spcPts val="0"/>
              </a:spcAft>
              <a:buSzPts val="1100"/>
              <a:buChar char="-"/>
            </a:pPr>
            <a:r>
              <a:rPr lang="en"/>
              <a:t>So, they didn’t live happily ever after?? Have no fear, there will be a sequel to this enchanting tale!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6" name="Shape 76"/>
        <p:cNvGrpSpPr/>
        <p:nvPr/>
      </p:nvGrpSpPr>
      <p:grpSpPr>
        <a:xfrm>
          <a:off x="0" y="0"/>
          <a:ext cx="0" cy="0"/>
          <a:chOff x="0" y="0"/>
          <a:chExt cx="0" cy="0"/>
        </a:xfrm>
      </p:grpSpPr>
      <p:grpSp>
        <p:nvGrpSpPr>
          <p:cNvPr id="77" name="Google Shape;77;p11"/>
          <p:cNvGrpSpPr/>
          <p:nvPr/>
        </p:nvGrpSpPr>
        <p:grpSpPr>
          <a:xfrm>
            <a:off x="6098378" y="5"/>
            <a:ext cx="3045625" cy="2030570"/>
            <a:chOff x="6098378" y="5"/>
            <a:chExt cx="3045625" cy="2030570"/>
          </a:xfrm>
        </p:grpSpPr>
        <p:sp>
          <p:nvSpPr>
            <p:cNvPr id="78" name="Google Shape;78;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 name="Google Shape;83;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84" name="Google Shape;84;p11"/>
          <p:cNvSpPr txBox="1"/>
          <p:nvPr>
            <p:ph idx="1" type="body"/>
          </p:nvPr>
        </p:nvSpPr>
        <p:spPr>
          <a:xfrm>
            <a:off x="311700" y="3369225"/>
            <a:ext cx="8520600" cy="12819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85" name="Google Shape;85;p1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6" name="Shape 86"/>
        <p:cNvGrpSpPr/>
        <p:nvPr/>
      </p:nvGrpSpPr>
      <p:grpSpPr>
        <a:xfrm>
          <a:off x="0" y="0"/>
          <a:ext cx="0" cy="0"/>
          <a:chOff x="0" y="0"/>
          <a:chExt cx="0" cy="0"/>
        </a:xfrm>
      </p:grpSpPr>
      <p:sp>
        <p:nvSpPr>
          <p:cNvPr id="87" name="Google Shape;87;p1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1"/>
        </a:solidFill>
      </p:bgPr>
    </p:bg>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2576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000"/>
              <a:buNone/>
              <a:defRPr>
                <a:solidFill>
                  <a:schemeClr val="lt1"/>
                </a:solidFill>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36" name="Google Shape;36;p4"/>
          <p:cNvSpPr txBox="1"/>
          <p:nvPr>
            <p:ph idx="1" type="body"/>
          </p:nvPr>
        </p:nvSpPr>
        <p:spPr>
          <a:xfrm>
            <a:off x="311700" y="1077475"/>
            <a:ext cx="8520600" cy="3339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37" name="Google Shape;37;p4"/>
          <p:cNvSpPr txBox="1"/>
          <p:nvPr>
            <p:ph idx="12" type="sldNum"/>
          </p:nvPr>
        </p:nvSpPr>
        <p:spPr>
          <a:xfrm>
            <a:off x="7787000" y="4895200"/>
            <a:ext cx="1309500" cy="257400"/>
          </a:xfrm>
          <a:prstGeom prst="rect">
            <a:avLst/>
          </a:prstGeom>
        </p:spPr>
        <p:txBody>
          <a:bodyPr anchorCtr="0" anchor="ctr" bIns="91425" lIns="91425" spcFirstLastPara="1" rIns="91425" wrap="square" tIns="91425">
            <a:noAutofit/>
          </a:bodyPr>
          <a:lstStyle>
            <a:lvl1pPr lvl="0">
              <a:buNone/>
              <a:defRPr i="1"/>
            </a:lvl1pPr>
            <a:lvl2pPr lvl="1">
              <a:buNone/>
              <a:defRPr i="1"/>
            </a:lvl2pPr>
            <a:lvl3pPr lvl="2">
              <a:buNone/>
              <a:defRPr i="1"/>
            </a:lvl3pPr>
            <a:lvl4pPr lvl="3">
              <a:buNone/>
              <a:defRPr i="1"/>
            </a:lvl4pPr>
            <a:lvl5pPr lvl="4">
              <a:buNone/>
              <a:defRPr i="1"/>
            </a:lvl5pPr>
            <a:lvl6pPr lvl="5">
              <a:buNone/>
              <a:defRPr i="1"/>
            </a:lvl6pPr>
            <a:lvl7pPr lvl="6">
              <a:buNone/>
              <a:defRPr i="1"/>
            </a:lvl7pPr>
            <a:lvl8pPr lvl="7">
              <a:buNone/>
              <a:defRPr i="1"/>
            </a:lvl8pPr>
            <a:lvl9pPr lvl="8">
              <a:buNone/>
              <a:defRPr i="1"/>
            </a:lvl9pPr>
          </a:lstStyle>
          <a:p>
            <a:pPr indent="0" lvl="0" marL="0" rtl="0" algn="r">
              <a:spcBef>
                <a:spcPts val="0"/>
              </a:spcBef>
              <a:spcAft>
                <a:spcPts val="0"/>
              </a:spcAft>
              <a:buNone/>
            </a:pPr>
            <a:r>
              <a:rPr lang="en"/>
              <a:t>Jodi Berdis NMSU</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1"/>
        </a:solidFill>
      </p:bgPr>
    </p:bg>
    <p:spTree>
      <p:nvGrpSpPr>
        <p:cNvPr id="38" name="Shape 38"/>
        <p:cNvGrpSpPr/>
        <p:nvPr/>
      </p:nvGrpSpPr>
      <p:grpSpPr>
        <a:xfrm>
          <a:off x="0" y="0"/>
          <a:ext cx="0" cy="0"/>
          <a:chOff x="0" y="0"/>
          <a:chExt cx="0" cy="0"/>
        </a:xfrm>
      </p:grpSpPr>
      <p:sp>
        <p:nvSpPr>
          <p:cNvPr id="39" name="Google Shape;39;p5"/>
          <p:cNvSpPr txBox="1"/>
          <p:nvPr>
            <p:ph type="title"/>
          </p:nvPr>
        </p:nvSpPr>
        <p:spPr>
          <a:xfrm>
            <a:off x="311700" y="2576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000"/>
              <a:buNone/>
              <a:defRPr>
                <a:solidFill>
                  <a:schemeClr val="lt1"/>
                </a:solidFill>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40" name="Google Shape;40;p5"/>
          <p:cNvSpPr txBox="1"/>
          <p:nvPr>
            <p:ph idx="1" type="body"/>
          </p:nvPr>
        </p:nvSpPr>
        <p:spPr>
          <a:xfrm>
            <a:off x="311700" y="10775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5"/>
          <p:cNvSpPr txBox="1"/>
          <p:nvPr>
            <p:ph idx="2" type="body"/>
          </p:nvPr>
        </p:nvSpPr>
        <p:spPr>
          <a:xfrm>
            <a:off x="4832400" y="10775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43" name="Google Shape;43;p5"/>
          <p:cNvGrpSpPr/>
          <p:nvPr/>
        </p:nvGrpSpPr>
        <p:grpSpPr>
          <a:xfrm>
            <a:off x="0" y="3903669"/>
            <a:ext cx="9144000" cy="1239925"/>
            <a:chOff x="0" y="3903669"/>
            <a:chExt cx="9144000" cy="1239925"/>
          </a:xfrm>
        </p:grpSpPr>
        <p:sp>
          <p:nvSpPr>
            <p:cNvPr id="44" name="Google Shape;44;p5"/>
            <p:cNvSpPr/>
            <p:nvPr/>
          </p:nvSpPr>
          <p:spPr>
            <a:xfrm>
              <a:off x="8154895" y="3903669"/>
              <a:ext cx="989100" cy="987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p:nvPr/>
          </p:nvSpPr>
          <p:spPr>
            <a:xfrm flipH="1">
              <a:off x="6181163" y="3903669"/>
              <a:ext cx="989100" cy="987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p:nvPr/>
          </p:nvSpPr>
          <p:spPr>
            <a:xfrm>
              <a:off x="7170274" y="3903669"/>
              <a:ext cx="989100" cy="987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p:nvPr/>
          </p:nvSpPr>
          <p:spPr>
            <a:xfrm rot="10800000">
              <a:off x="8154757" y="3903682"/>
              <a:ext cx="989100" cy="9879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5"/>
          <p:cNvSpPr txBox="1"/>
          <p:nvPr>
            <p:ph idx="3" type="sldNum"/>
          </p:nvPr>
        </p:nvSpPr>
        <p:spPr>
          <a:xfrm>
            <a:off x="7787000" y="4895200"/>
            <a:ext cx="1309500" cy="257400"/>
          </a:xfrm>
          <a:prstGeom prst="rect">
            <a:avLst/>
          </a:prstGeom>
        </p:spPr>
        <p:txBody>
          <a:bodyPr anchorCtr="0" anchor="ctr" bIns="91425" lIns="91425" spcFirstLastPara="1" rIns="91425" wrap="square" tIns="91425">
            <a:noAutofit/>
          </a:bodyPr>
          <a:lstStyle>
            <a:lvl1pPr lvl="0" rtl="0">
              <a:buNone/>
              <a:defRPr i="1"/>
            </a:lvl1pPr>
            <a:lvl2pPr lvl="1" rtl="0">
              <a:buNone/>
              <a:defRPr i="1"/>
            </a:lvl2pPr>
            <a:lvl3pPr lvl="2" rtl="0">
              <a:buNone/>
              <a:defRPr i="1"/>
            </a:lvl3pPr>
            <a:lvl4pPr lvl="3" rtl="0">
              <a:buNone/>
              <a:defRPr i="1"/>
            </a:lvl4pPr>
            <a:lvl5pPr lvl="4" rtl="0">
              <a:buNone/>
              <a:defRPr i="1"/>
            </a:lvl5pPr>
            <a:lvl6pPr lvl="5" rtl="0">
              <a:buNone/>
              <a:defRPr i="1"/>
            </a:lvl6pPr>
            <a:lvl7pPr lvl="6" rtl="0">
              <a:buNone/>
              <a:defRPr i="1"/>
            </a:lvl7pPr>
            <a:lvl8pPr lvl="7" rtl="0">
              <a:buNone/>
              <a:defRPr i="1"/>
            </a:lvl8pPr>
            <a:lvl9pPr lvl="8" rtl="0">
              <a:buNone/>
              <a:defRPr i="1"/>
            </a:lvl9pPr>
          </a:lstStyle>
          <a:p>
            <a:pPr indent="0" lvl="0" marL="0" rtl="0" algn="r">
              <a:spcBef>
                <a:spcPts val="0"/>
              </a:spcBef>
              <a:spcAft>
                <a:spcPts val="0"/>
              </a:spcAft>
              <a:buNone/>
            </a:pPr>
            <a:r>
              <a:rPr lang="en"/>
              <a:t>Jodi Berdis NMSU</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0" name="Shape 50"/>
        <p:cNvGrpSpPr/>
        <p:nvPr/>
      </p:nvGrpSpPr>
      <p:grpSpPr>
        <a:xfrm>
          <a:off x="0" y="0"/>
          <a:ext cx="0" cy="0"/>
          <a:chOff x="0" y="0"/>
          <a:chExt cx="0" cy="0"/>
        </a:xfrm>
      </p:grpSpPr>
      <p:sp>
        <p:nvSpPr>
          <p:cNvPr id="51" name="Google Shape;51;p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2" name="Google Shape;52;p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53" name="Shape 53"/>
        <p:cNvGrpSpPr/>
        <p:nvPr/>
      </p:nvGrpSpPr>
      <p:grpSpPr>
        <a:xfrm>
          <a:off x="0" y="0"/>
          <a:ext cx="0" cy="0"/>
          <a:chOff x="0" y="0"/>
          <a:chExt cx="0" cy="0"/>
        </a:xfrm>
      </p:grpSpPr>
      <p:sp>
        <p:nvSpPr>
          <p:cNvPr id="54" name="Google Shape;54;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5" name="Google Shape;55;p7"/>
          <p:cNvSpPr txBox="1"/>
          <p:nvPr>
            <p:ph idx="1" type="body"/>
          </p:nvPr>
        </p:nvSpPr>
        <p:spPr>
          <a:xfrm>
            <a:off x="311700" y="1465804"/>
            <a:ext cx="2808000" cy="310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6" name="Google Shape;56;p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57" name="Shape 57"/>
        <p:cNvGrpSpPr/>
        <p:nvPr/>
      </p:nvGrpSpPr>
      <p:grpSpPr>
        <a:xfrm>
          <a:off x="0" y="0"/>
          <a:ext cx="0" cy="0"/>
          <a:chOff x="0" y="0"/>
          <a:chExt cx="0" cy="0"/>
        </a:xfrm>
      </p:grpSpPr>
      <p:grpSp>
        <p:nvGrpSpPr>
          <p:cNvPr id="58" name="Google Shape;58;p8"/>
          <p:cNvGrpSpPr/>
          <p:nvPr/>
        </p:nvGrpSpPr>
        <p:grpSpPr>
          <a:xfrm>
            <a:off x="6098378" y="5"/>
            <a:ext cx="3045625" cy="2030570"/>
            <a:chOff x="6098378" y="5"/>
            <a:chExt cx="3045625" cy="2030570"/>
          </a:xfrm>
        </p:grpSpPr>
        <p:sp>
          <p:nvSpPr>
            <p:cNvPr id="59" name="Google Shape;59;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 name="Google Shape;6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65" name="Google Shape;65;p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6" name="Shape 66"/>
        <p:cNvGrpSpPr/>
        <p:nvPr/>
      </p:nvGrpSpPr>
      <p:grpSpPr>
        <a:xfrm>
          <a:off x="0" y="0"/>
          <a:ext cx="0" cy="0"/>
          <a:chOff x="0" y="0"/>
          <a:chExt cx="0" cy="0"/>
        </a:xfrm>
      </p:grpSpPr>
      <p:sp>
        <p:nvSpPr>
          <p:cNvPr id="67" name="Google Shape;67;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8" name="Google Shape;6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9" name="Google Shape;69;p9"/>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0" name="Google Shape;70;p9"/>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1" name="Google Shape;7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72" name="Google Shape;72;p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3" name="Shape 73"/>
        <p:cNvGrpSpPr/>
        <p:nvPr/>
      </p:nvGrpSpPr>
      <p:grpSpPr>
        <a:xfrm>
          <a:off x="0" y="0"/>
          <a:ext cx="0" cy="0"/>
          <a:chOff x="0" y="0"/>
          <a:chExt cx="0" cy="0"/>
        </a:xfrm>
      </p:grpSpPr>
      <p:sp>
        <p:nvSpPr>
          <p:cNvPr id="74" name="Google Shape;7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75" name="Google Shape;75;p1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1.jpg"/><Relationship Id="rId4" Type="http://schemas.openxmlformats.org/officeDocument/2006/relationships/image" Target="../media/image14.png"/><Relationship Id="rId10" Type="http://schemas.openxmlformats.org/officeDocument/2006/relationships/image" Target="../media/image3.jpg"/><Relationship Id="rId9" Type="http://schemas.openxmlformats.org/officeDocument/2006/relationships/image" Target="../media/image30.png"/><Relationship Id="rId5" Type="http://schemas.openxmlformats.org/officeDocument/2006/relationships/image" Target="../media/image4.jpg"/><Relationship Id="rId6" Type="http://schemas.openxmlformats.org/officeDocument/2006/relationships/image" Target="../media/image10.png"/><Relationship Id="rId7" Type="http://schemas.openxmlformats.org/officeDocument/2006/relationships/image" Target="../media/image36.png"/><Relationship Id="rId8" Type="http://schemas.openxmlformats.org/officeDocument/2006/relationships/image" Target="../media/image1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5.jp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1.png"/><Relationship Id="rId8"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7.png"/><Relationship Id="rId10" Type="http://schemas.openxmlformats.org/officeDocument/2006/relationships/image" Target="../media/image24.png"/><Relationship Id="rId9" Type="http://schemas.openxmlformats.org/officeDocument/2006/relationships/image" Target="../media/image25.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28.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33.png"/><Relationship Id="rId10" Type="http://schemas.openxmlformats.org/officeDocument/2006/relationships/image" Target="../media/image32.png"/><Relationship Id="rId9"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image" Target="../media/image26.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27.png"/><Relationship Id="rId5"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3"/>
          <p:cNvSpPr txBox="1"/>
          <p:nvPr>
            <p:ph type="ctrTitle"/>
          </p:nvPr>
        </p:nvSpPr>
        <p:spPr>
          <a:xfrm>
            <a:off x="598100" y="1213875"/>
            <a:ext cx="7796100" cy="140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Europa's Observed Surface Water Ice Crystallinity Inconsistent with Thermophysical and Particle Flux Modeling</a:t>
            </a:r>
            <a:endParaRPr sz="3000"/>
          </a:p>
        </p:txBody>
      </p:sp>
      <p:sp>
        <p:nvSpPr>
          <p:cNvPr id="93" name="Google Shape;93;p13"/>
          <p:cNvSpPr txBox="1"/>
          <p:nvPr>
            <p:ph idx="1" type="subTitle"/>
          </p:nvPr>
        </p:nvSpPr>
        <p:spPr>
          <a:xfrm>
            <a:off x="598102" y="2715950"/>
            <a:ext cx="2241900" cy="130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Jodi Berdis</a:t>
            </a:r>
            <a:endParaRPr b="1"/>
          </a:p>
          <a:p>
            <a:pPr indent="0" lvl="0" marL="0" rtl="0" algn="l">
              <a:spcBef>
                <a:spcPts val="0"/>
              </a:spcBef>
              <a:spcAft>
                <a:spcPts val="0"/>
              </a:spcAft>
              <a:buNone/>
            </a:pPr>
            <a:r>
              <a:rPr lang="en" sz="1800"/>
              <a:t>Murthy Gudipati</a:t>
            </a:r>
            <a:endParaRPr sz="1800"/>
          </a:p>
          <a:p>
            <a:pPr indent="0" lvl="0" marL="0" rtl="0" algn="l">
              <a:spcBef>
                <a:spcPts val="0"/>
              </a:spcBef>
              <a:spcAft>
                <a:spcPts val="0"/>
              </a:spcAft>
              <a:buNone/>
            </a:pPr>
            <a:r>
              <a:rPr lang="en" sz="1800"/>
              <a:t>Jim Murphy</a:t>
            </a:r>
            <a:endParaRPr sz="1800"/>
          </a:p>
          <a:p>
            <a:pPr indent="0" lvl="0" marL="0" rtl="0" algn="l">
              <a:spcBef>
                <a:spcPts val="0"/>
              </a:spcBef>
              <a:spcAft>
                <a:spcPts val="0"/>
              </a:spcAft>
              <a:buNone/>
            </a:pPr>
            <a:r>
              <a:rPr lang="en" sz="1800"/>
              <a:t>Nancy Chanover</a:t>
            </a:r>
            <a:endParaRPr/>
          </a:p>
        </p:txBody>
      </p:sp>
      <p:sp>
        <p:nvSpPr>
          <p:cNvPr id="94" name="Google Shape;94;p13"/>
          <p:cNvSpPr txBox="1"/>
          <p:nvPr>
            <p:ph idx="1" type="subTitle"/>
          </p:nvPr>
        </p:nvSpPr>
        <p:spPr>
          <a:xfrm>
            <a:off x="2836375" y="2792150"/>
            <a:ext cx="2904000" cy="1308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n" sz="1200"/>
              <a:t>New Mexico State University</a:t>
            </a:r>
            <a:endParaRPr i="1" sz="1200"/>
          </a:p>
          <a:p>
            <a:pPr indent="0" lvl="0" marL="0" rtl="0" algn="r">
              <a:spcBef>
                <a:spcPts val="800"/>
              </a:spcBef>
              <a:spcAft>
                <a:spcPts val="0"/>
              </a:spcAft>
              <a:buNone/>
            </a:pPr>
            <a:r>
              <a:rPr i="1" lang="en" sz="1200"/>
              <a:t>Caltech, Jet Propulsion Laboratory</a:t>
            </a:r>
            <a:endParaRPr i="1" sz="1200"/>
          </a:p>
          <a:p>
            <a:pPr indent="0" lvl="0" marL="0" rtl="0" algn="r">
              <a:spcBef>
                <a:spcPts val="800"/>
              </a:spcBef>
              <a:spcAft>
                <a:spcPts val="0"/>
              </a:spcAft>
              <a:buNone/>
            </a:pPr>
            <a:r>
              <a:rPr i="1" lang="en" sz="1200"/>
              <a:t>New Mexico State University</a:t>
            </a:r>
            <a:endParaRPr i="1" sz="1200"/>
          </a:p>
          <a:p>
            <a:pPr indent="0" lvl="0" marL="0" rtl="0" algn="r">
              <a:spcBef>
                <a:spcPts val="800"/>
              </a:spcBef>
              <a:spcAft>
                <a:spcPts val="800"/>
              </a:spcAft>
              <a:buNone/>
            </a:pPr>
            <a:r>
              <a:rPr i="1" lang="en" sz="1200"/>
              <a:t>New Mexico State University</a:t>
            </a:r>
            <a:endParaRPr i="1"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22"/>
          <p:cNvSpPr txBox="1"/>
          <p:nvPr>
            <p:ph type="title"/>
          </p:nvPr>
        </p:nvSpPr>
        <p:spPr>
          <a:xfrm>
            <a:off x="311700" y="2576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sequel...?</a:t>
            </a:r>
            <a:endParaRPr/>
          </a:p>
        </p:txBody>
      </p:sp>
      <p:sp>
        <p:nvSpPr>
          <p:cNvPr id="225" name="Google Shape;225;p22"/>
          <p:cNvSpPr txBox="1"/>
          <p:nvPr>
            <p:ph idx="1" type="body"/>
          </p:nvPr>
        </p:nvSpPr>
        <p:spPr>
          <a:xfrm>
            <a:off x="311700" y="1458475"/>
            <a:ext cx="4830900" cy="244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and particle flux modeling </a:t>
            </a:r>
            <a:r>
              <a:rPr lang="en"/>
              <a:t>alone</a:t>
            </a:r>
            <a:r>
              <a:rPr lang="en"/>
              <a:t> </a:t>
            </a:r>
            <a:r>
              <a:rPr b="1" lang="en"/>
              <a:t>cannot</a:t>
            </a:r>
            <a:r>
              <a:rPr lang="en"/>
              <a:t> reproduce the observed crystallinity</a:t>
            </a:r>
            <a:endParaRPr/>
          </a:p>
          <a:p>
            <a:pPr indent="0" lvl="0" marL="0" rtl="0" algn="l">
              <a:spcBef>
                <a:spcPts val="1600"/>
              </a:spcBef>
              <a:spcAft>
                <a:spcPts val="0"/>
              </a:spcAft>
              <a:buNone/>
            </a:pPr>
            <a:r>
              <a:t/>
            </a:r>
            <a:endParaRPr b="1"/>
          </a:p>
          <a:p>
            <a:pPr indent="0" lvl="0" marL="0" rtl="0" algn="l">
              <a:spcBef>
                <a:spcPts val="1600"/>
              </a:spcBef>
              <a:spcAft>
                <a:spcPts val="1600"/>
              </a:spcAft>
              <a:buNone/>
            </a:pPr>
            <a:r>
              <a:rPr b="1" lang="en"/>
              <a:t>Diving into hi-res image spectroscopy of the surface to search for plume/cryovolcanic signatures</a:t>
            </a:r>
            <a:endParaRPr b="1"/>
          </a:p>
        </p:txBody>
      </p:sp>
      <p:pic>
        <p:nvPicPr>
          <p:cNvPr id="226" name="Google Shape;226;p22"/>
          <p:cNvPicPr preferRelativeResize="0"/>
          <p:nvPr/>
        </p:nvPicPr>
        <p:blipFill>
          <a:blip r:embed="rId3">
            <a:alphaModFix/>
          </a:blip>
          <a:stretch>
            <a:fillRect/>
          </a:stretch>
        </p:blipFill>
        <p:spPr>
          <a:xfrm>
            <a:off x="5232950" y="1360200"/>
            <a:ext cx="3698600" cy="3422875"/>
          </a:xfrm>
          <a:prstGeom prst="rect">
            <a:avLst/>
          </a:prstGeom>
          <a:noFill/>
          <a:ln cap="flat" cmpd="sng" w="19050">
            <a:solidFill>
              <a:schemeClr val="dk2"/>
            </a:solidFill>
            <a:prstDash val="solid"/>
            <a:round/>
            <a:headEnd len="sm" w="sm" type="none"/>
            <a:tailEnd len="sm" w="sm" type="none"/>
          </a:ln>
        </p:spPr>
      </p:pic>
      <p:pic>
        <p:nvPicPr>
          <p:cNvPr id="227" name="Google Shape;227;p22"/>
          <p:cNvPicPr preferRelativeResize="0"/>
          <p:nvPr/>
        </p:nvPicPr>
        <p:blipFill rotWithShape="1">
          <a:blip r:embed="rId4">
            <a:alphaModFix/>
          </a:blip>
          <a:srcRect b="0" l="0" r="47862" t="0"/>
          <a:stretch/>
        </p:blipFill>
        <p:spPr>
          <a:xfrm>
            <a:off x="5490150" y="2944900"/>
            <a:ext cx="1835480" cy="1838175"/>
          </a:xfrm>
          <a:prstGeom prst="rect">
            <a:avLst/>
          </a:prstGeom>
          <a:noFill/>
          <a:ln>
            <a:noFill/>
          </a:ln>
        </p:spPr>
      </p:pic>
      <p:pic>
        <p:nvPicPr>
          <p:cNvPr id="228" name="Google Shape;228;p22"/>
          <p:cNvPicPr preferRelativeResize="0"/>
          <p:nvPr/>
        </p:nvPicPr>
        <p:blipFill rotWithShape="1">
          <a:blip r:embed="rId5">
            <a:alphaModFix/>
          </a:blip>
          <a:srcRect b="7398" l="0" r="0" t="0"/>
          <a:stretch/>
        </p:blipFill>
        <p:spPr>
          <a:xfrm>
            <a:off x="7915500" y="3748755"/>
            <a:ext cx="939850" cy="958119"/>
          </a:xfrm>
          <a:prstGeom prst="rect">
            <a:avLst/>
          </a:prstGeom>
          <a:noFill/>
          <a:ln cap="flat" cmpd="sng" w="9525">
            <a:solidFill>
              <a:schemeClr val="dk2"/>
            </a:solidFill>
            <a:prstDash val="solid"/>
            <a:round/>
            <a:headEnd len="sm" w="sm" type="none"/>
            <a:tailEnd len="sm" w="sm" type="none"/>
          </a:ln>
        </p:spPr>
      </p:pic>
      <p:pic>
        <p:nvPicPr>
          <p:cNvPr id="229" name="Google Shape;229;p22"/>
          <p:cNvPicPr preferRelativeResize="0"/>
          <p:nvPr/>
        </p:nvPicPr>
        <p:blipFill rotWithShape="1">
          <a:blip r:embed="rId6">
            <a:alphaModFix/>
          </a:blip>
          <a:srcRect b="12933" l="8324" r="6814" t="8585"/>
          <a:stretch/>
        </p:blipFill>
        <p:spPr>
          <a:xfrm>
            <a:off x="7554225" y="1436400"/>
            <a:ext cx="1301125" cy="774825"/>
          </a:xfrm>
          <a:prstGeom prst="rect">
            <a:avLst/>
          </a:prstGeom>
          <a:noFill/>
          <a:ln cap="flat" cmpd="sng" w="9525">
            <a:solidFill>
              <a:schemeClr val="lt1"/>
            </a:solidFill>
            <a:prstDash val="solid"/>
            <a:round/>
            <a:headEnd len="sm" w="sm" type="none"/>
            <a:tailEnd len="sm" w="sm" type="none"/>
          </a:ln>
        </p:spPr>
      </p:pic>
      <p:pic>
        <p:nvPicPr>
          <p:cNvPr id="230" name="Google Shape;230;p22"/>
          <p:cNvPicPr preferRelativeResize="0"/>
          <p:nvPr/>
        </p:nvPicPr>
        <p:blipFill rotWithShape="1">
          <a:blip r:embed="rId7">
            <a:alphaModFix/>
          </a:blip>
          <a:srcRect b="8045" l="8164" r="30353" t="9350"/>
          <a:stretch/>
        </p:blipFill>
        <p:spPr>
          <a:xfrm flipH="1">
            <a:off x="4675299" y="3519525"/>
            <a:ext cx="1348252" cy="1268148"/>
          </a:xfrm>
          <a:prstGeom prst="rect">
            <a:avLst/>
          </a:prstGeom>
          <a:noFill/>
          <a:ln>
            <a:noFill/>
          </a:ln>
        </p:spPr>
      </p:pic>
      <p:pic>
        <p:nvPicPr>
          <p:cNvPr id="231" name="Google Shape;231;p22"/>
          <p:cNvPicPr preferRelativeResize="0"/>
          <p:nvPr/>
        </p:nvPicPr>
        <p:blipFill rotWithShape="1">
          <a:blip r:embed="rId8">
            <a:alphaModFix/>
          </a:blip>
          <a:srcRect b="5659" l="15016" r="18067" t="6188"/>
          <a:stretch/>
        </p:blipFill>
        <p:spPr>
          <a:xfrm flipH="1" rot="648987">
            <a:off x="5230331" y="3567219"/>
            <a:ext cx="172213" cy="226862"/>
          </a:xfrm>
          <a:prstGeom prst="rect">
            <a:avLst/>
          </a:prstGeom>
          <a:noFill/>
          <a:ln>
            <a:noFill/>
          </a:ln>
        </p:spPr>
      </p:pic>
      <p:sp>
        <p:nvSpPr>
          <p:cNvPr id="232" name="Google Shape;232;p22"/>
          <p:cNvSpPr txBox="1"/>
          <p:nvPr>
            <p:ph idx="12" type="sldNum"/>
          </p:nvPr>
        </p:nvSpPr>
        <p:spPr>
          <a:xfrm>
            <a:off x="7915500" y="4886100"/>
            <a:ext cx="123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a:t>Jodi Berdis NMSU</a:t>
            </a:r>
            <a:endParaRPr i="1"/>
          </a:p>
        </p:txBody>
      </p:sp>
      <p:pic>
        <p:nvPicPr>
          <p:cNvPr id="233" name="Google Shape;233;p22"/>
          <p:cNvPicPr preferRelativeResize="0"/>
          <p:nvPr/>
        </p:nvPicPr>
        <p:blipFill>
          <a:blip r:embed="rId9">
            <a:alphaModFix/>
          </a:blip>
          <a:stretch>
            <a:fillRect/>
          </a:stretch>
        </p:blipFill>
        <p:spPr>
          <a:xfrm>
            <a:off x="7507100" y="1426100"/>
            <a:ext cx="1348251" cy="761829"/>
          </a:xfrm>
          <a:prstGeom prst="rect">
            <a:avLst/>
          </a:prstGeom>
          <a:noFill/>
          <a:ln cap="flat" cmpd="sng" w="19050">
            <a:solidFill>
              <a:srgbClr val="FFFFFF"/>
            </a:solidFill>
            <a:prstDash val="solid"/>
            <a:round/>
            <a:headEnd len="sm" w="sm" type="none"/>
            <a:tailEnd len="sm" w="sm" type="none"/>
          </a:ln>
        </p:spPr>
      </p:pic>
      <p:pic>
        <p:nvPicPr>
          <p:cNvPr id="234" name="Google Shape;234;p22"/>
          <p:cNvPicPr preferRelativeResize="0"/>
          <p:nvPr/>
        </p:nvPicPr>
        <p:blipFill rotWithShape="1">
          <a:blip r:embed="rId10">
            <a:alphaModFix/>
          </a:blip>
          <a:srcRect b="23397" l="61791" r="0" t="18601"/>
          <a:stretch/>
        </p:blipFill>
        <p:spPr>
          <a:xfrm>
            <a:off x="7915502" y="3748750"/>
            <a:ext cx="939849" cy="939213"/>
          </a:xfrm>
          <a:prstGeom prst="rect">
            <a:avLst/>
          </a:prstGeom>
          <a:noFill/>
          <a:ln cap="flat" cmpd="sng" w="19050">
            <a:solidFill>
              <a:schemeClr val="l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4"/>
          <p:cNvSpPr txBox="1"/>
          <p:nvPr>
            <p:ph type="ctrTitle"/>
          </p:nvPr>
        </p:nvSpPr>
        <p:spPr>
          <a:xfrm>
            <a:off x="140900" y="147075"/>
            <a:ext cx="6314700" cy="140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Tale of the </a:t>
            </a:r>
            <a:r>
              <a:rPr lang="en"/>
              <a:t>Unusual</a:t>
            </a:r>
            <a:r>
              <a:rPr lang="en"/>
              <a:t> Water Ice Crystallinity</a:t>
            </a:r>
            <a:endParaRPr/>
          </a:p>
        </p:txBody>
      </p:sp>
      <p:sp>
        <p:nvSpPr>
          <p:cNvPr id="100" name="Google Shape;100;p14"/>
          <p:cNvSpPr txBox="1"/>
          <p:nvPr>
            <p:ph idx="1" type="subTitle"/>
          </p:nvPr>
        </p:nvSpPr>
        <p:spPr>
          <a:xfrm>
            <a:off x="151175" y="1638825"/>
            <a:ext cx="2965800" cy="140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Jodi Berdis</a:t>
            </a:r>
            <a:endParaRPr b="1"/>
          </a:p>
          <a:p>
            <a:pPr indent="0" lvl="0" marL="0" rtl="0" algn="l">
              <a:spcBef>
                <a:spcPts val="0"/>
              </a:spcBef>
              <a:spcAft>
                <a:spcPts val="0"/>
              </a:spcAft>
              <a:buNone/>
            </a:pPr>
            <a:r>
              <a:rPr lang="en" sz="1800"/>
              <a:t>Murthy Gudipati</a:t>
            </a:r>
            <a:endParaRPr sz="1800"/>
          </a:p>
          <a:p>
            <a:pPr indent="0" lvl="0" marL="0" rtl="0" algn="l">
              <a:spcBef>
                <a:spcPts val="0"/>
              </a:spcBef>
              <a:spcAft>
                <a:spcPts val="0"/>
              </a:spcAft>
              <a:buNone/>
            </a:pPr>
            <a:r>
              <a:rPr lang="en" sz="1800"/>
              <a:t>Jim Murphy</a:t>
            </a:r>
            <a:endParaRPr sz="1800"/>
          </a:p>
          <a:p>
            <a:pPr indent="0" lvl="0" marL="0" rtl="0" algn="l">
              <a:spcBef>
                <a:spcPts val="0"/>
              </a:spcBef>
              <a:spcAft>
                <a:spcPts val="0"/>
              </a:spcAft>
              <a:buNone/>
            </a:pPr>
            <a:r>
              <a:rPr lang="en" sz="1800"/>
              <a:t>Nancy Chanover</a:t>
            </a:r>
            <a:endParaRPr sz="1800"/>
          </a:p>
        </p:txBody>
      </p:sp>
      <p:pic>
        <p:nvPicPr>
          <p:cNvPr id="101" name="Google Shape;101;p14"/>
          <p:cNvPicPr preferRelativeResize="0"/>
          <p:nvPr/>
        </p:nvPicPr>
        <p:blipFill rotWithShape="1">
          <a:blip r:embed="rId3">
            <a:alphaModFix/>
          </a:blip>
          <a:srcRect b="11366" l="5106" r="6241" t="7844"/>
          <a:stretch/>
        </p:blipFill>
        <p:spPr>
          <a:xfrm>
            <a:off x="5488800" y="833250"/>
            <a:ext cx="3602875" cy="4250824"/>
          </a:xfrm>
          <a:prstGeom prst="rect">
            <a:avLst/>
          </a:prstGeom>
          <a:noFill/>
          <a:ln cap="flat" cmpd="sng" w="19050">
            <a:solidFill>
              <a:srgbClr val="FFFFFF"/>
            </a:solidFill>
            <a:prstDash val="solid"/>
            <a:round/>
            <a:headEnd len="sm" w="sm" type="none"/>
            <a:tailEnd len="sm" w="sm" type="none"/>
          </a:ln>
        </p:spPr>
      </p:pic>
      <p:pic>
        <p:nvPicPr>
          <p:cNvPr id="102" name="Google Shape;102;p14"/>
          <p:cNvPicPr preferRelativeResize="0"/>
          <p:nvPr/>
        </p:nvPicPr>
        <p:blipFill>
          <a:blip r:embed="rId4">
            <a:alphaModFix amt="70000"/>
          </a:blip>
          <a:stretch>
            <a:fillRect/>
          </a:stretch>
        </p:blipFill>
        <p:spPr>
          <a:xfrm>
            <a:off x="7391799" y="2571750"/>
            <a:ext cx="752198" cy="1001973"/>
          </a:xfrm>
          <a:prstGeom prst="rect">
            <a:avLst/>
          </a:prstGeom>
          <a:noFill/>
          <a:ln>
            <a:noFill/>
          </a:ln>
        </p:spPr>
      </p:pic>
      <p:pic>
        <p:nvPicPr>
          <p:cNvPr id="103" name="Google Shape;103;p14"/>
          <p:cNvPicPr preferRelativeResize="0"/>
          <p:nvPr/>
        </p:nvPicPr>
        <p:blipFill>
          <a:blip r:embed="rId5">
            <a:alphaModFix/>
          </a:blip>
          <a:stretch>
            <a:fillRect/>
          </a:stretch>
        </p:blipFill>
        <p:spPr>
          <a:xfrm>
            <a:off x="76200" y="3267525"/>
            <a:ext cx="4515563" cy="1799775"/>
          </a:xfrm>
          <a:prstGeom prst="rect">
            <a:avLst/>
          </a:prstGeom>
          <a:noFill/>
          <a:ln cap="flat" cmpd="sng" w="19050">
            <a:solidFill>
              <a:schemeClr val="dk2"/>
            </a:solidFill>
            <a:prstDash val="solid"/>
            <a:round/>
            <a:headEnd len="sm" w="sm" type="none"/>
            <a:tailEnd len="sm" w="sm" type="none"/>
          </a:ln>
        </p:spPr>
      </p:pic>
      <p:sp>
        <p:nvSpPr>
          <p:cNvPr id="104" name="Google Shape;104;p14"/>
          <p:cNvSpPr txBox="1"/>
          <p:nvPr>
            <p:ph idx="1" type="subTitle"/>
          </p:nvPr>
        </p:nvSpPr>
        <p:spPr>
          <a:xfrm>
            <a:off x="1989275" y="1730325"/>
            <a:ext cx="2904000" cy="1308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n" sz="1200"/>
              <a:t>New Mexico State University</a:t>
            </a:r>
            <a:endParaRPr i="1" sz="1200"/>
          </a:p>
          <a:p>
            <a:pPr indent="0" lvl="0" marL="0" rtl="0" algn="r">
              <a:spcBef>
                <a:spcPts val="800"/>
              </a:spcBef>
              <a:spcAft>
                <a:spcPts val="0"/>
              </a:spcAft>
              <a:buNone/>
            </a:pPr>
            <a:r>
              <a:rPr i="1" lang="en" sz="1200"/>
              <a:t>Caltech, Jet Propulsion Laboratory</a:t>
            </a:r>
            <a:endParaRPr i="1" sz="1200"/>
          </a:p>
          <a:p>
            <a:pPr indent="0" lvl="0" marL="0" rtl="0" algn="r">
              <a:spcBef>
                <a:spcPts val="800"/>
              </a:spcBef>
              <a:spcAft>
                <a:spcPts val="0"/>
              </a:spcAft>
              <a:buNone/>
            </a:pPr>
            <a:r>
              <a:rPr i="1" lang="en" sz="1200"/>
              <a:t>New Mexico State University</a:t>
            </a:r>
            <a:endParaRPr i="1" sz="1200"/>
          </a:p>
          <a:p>
            <a:pPr indent="0" lvl="0" marL="0" rtl="0" algn="r">
              <a:spcBef>
                <a:spcPts val="800"/>
              </a:spcBef>
              <a:spcAft>
                <a:spcPts val="800"/>
              </a:spcAft>
              <a:buNone/>
            </a:pPr>
            <a:r>
              <a:rPr i="1" lang="en" sz="1200"/>
              <a:t>New Mexico State University</a:t>
            </a:r>
            <a:endParaRPr i="1"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08" name="Shape 108"/>
        <p:cNvGrpSpPr/>
        <p:nvPr/>
      </p:nvGrpSpPr>
      <p:grpSpPr>
        <a:xfrm>
          <a:off x="0" y="0"/>
          <a:ext cx="0" cy="0"/>
          <a:chOff x="0" y="0"/>
          <a:chExt cx="0" cy="0"/>
        </a:xfrm>
      </p:grpSpPr>
      <p:sp>
        <p:nvSpPr>
          <p:cNvPr id="109" name="Google Shape;109;p15"/>
          <p:cNvSpPr txBox="1"/>
          <p:nvPr>
            <p:ph idx="1" type="body"/>
          </p:nvPr>
        </p:nvSpPr>
        <p:spPr>
          <a:xfrm>
            <a:off x="311700" y="10774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upon a time there wa</a:t>
            </a:r>
            <a:r>
              <a:rPr lang="en"/>
              <a:t>s…</a:t>
            </a:r>
            <a:endParaRPr/>
          </a:p>
          <a:p>
            <a:pPr indent="0" lvl="0" marL="0" rtl="0" algn="l">
              <a:spcBef>
                <a:spcPts val="2000"/>
              </a:spcBef>
              <a:spcAft>
                <a:spcPts val="0"/>
              </a:spcAft>
              <a:buNone/>
            </a:pPr>
            <a:r>
              <a:rPr lang="en"/>
              <a:t>Every day…</a:t>
            </a:r>
            <a:endParaRPr/>
          </a:p>
          <a:p>
            <a:pPr indent="0" lvl="0" marL="0" rtl="0" algn="l">
              <a:spcBef>
                <a:spcPts val="2000"/>
              </a:spcBef>
              <a:spcAft>
                <a:spcPts val="0"/>
              </a:spcAft>
              <a:buNone/>
            </a:pPr>
            <a:r>
              <a:rPr lang="en"/>
              <a:t>One day…</a:t>
            </a:r>
            <a:endParaRPr/>
          </a:p>
          <a:p>
            <a:pPr indent="0" lvl="0" marL="0" rtl="0" algn="l">
              <a:spcBef>
                <a:spcPts val="2000"/>
              </a:spcBef>
              <a:spcAft>
                <a:spcPts val="0"/>
              </a:spcAft>
              <a:buNone/>
            </a:pPr>
            <a:r>
              <a:rPr lang="en"/>
              <a:t>This led to…</a:t>
            </a:r>
            <a:endParaRPr/>
          </a:p>
          <a:p>
            <a:pPr indent="0" lvl="0" marL="0" rtl="0" algn="l">
              <a:spcBef>
                <a:spcPts val="2000"/>
              </a:spcBef>
              <a:spcAft>
                <a:spcPts val="0"/>
              </a:spcAft>
              <a:buNone/>
            </a:pPr>
            <a:r>
              <a:rPr lang="en"/>
              <a:t>Because of that…</a:t>
            </a:r>
            <a:endParaRPr/>
          </a:p>
          <a:p>
            <a:pPr indent="0" lvl="0" marL="0" rtl="0" algn="l">
              <a:spcBef>
                <a:spcPts val="2000"/>
              </a:spcBef>
              <a:spcAft>
                <a:spcPts val="2000"/>
              </a:spcAft>
              <a:buNone/>
            </a:pPr>
            <a:r>
              <a:rPr lang="en"/>
              <a:t>Until finally...</a:t>
            </a:r>
            <a:endParaRPr/>
          </a:p>
        </p:txBody>
      </p:sp>
      <p:sp>
        <p:nvSpPr>
          <p:cNvPr id="110" name="Google Shape;110;p15"/>
          <p:cNvSpPr txBox="1"/>
          <p:nvPr>
            <p:ph type="title"/>
          </p:nvPr>
        </p:nvSpPr>
        <p:spPr>
          <a:xfrm>
            <a:off x="311700" y="2576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Story Time!</a:t>
            </a:r>
            <a:endParaRPr/>
          </a:p>
        </p:txBody>
      </p:sp>
      <p:pic>
        <p:nvPicPr>
          <p:cNvPr id="111" name="Google Shape;111;p15"/>
          <p:cNvPicPr preferRelativeResize="0"/>
          <p:nvPr/>
        </p:nvPicPr>
        <p:blipFill rotWithShape="1">
          <a:blip r:embed="rId3">
            <a:alphaModFix/>
          </a:blip>
          <a:srcRect b="7398" l="0" r="0" t="0"/>
          <a:stretch/>
        </p:blipFill>
        <p:spPr>
          <a:xfrm>
            <a:off x="4045175" y="257600"/>
            <a:ext cx="2270007" cy="2314151"/>
          </a:xfrm>
          <a:prstGeom prst="rect">
            <a:avLst/>
          </a:prstGeom>
          <a:noFill/>
          <a:ln cap="flat" cmpd="sng" w="19050">
            <a:solidFill>
              <a:schemeClr val="dk2"/>
            </a:solidFill>
            <a:prstDash val="solid"/>
            <a:round/>
            <a:headEnd len="sm" w="sm" type="none"/>
            <a:tailEnd len="sm" w="sm" type="none"/>
          </a:ln>
        </p:spPr>
      </p:pic>
      <p:pic>
        <p:nvPicPr>
          <p:cNvPr id="112" name="Google Shape;112;p15"/>
          <p:cNvPicPr preferRelativeResize="0"/>
          <p:nvPr/>
        </p:nvPicPr>
        <p:blipFill rotWithShape="1">
          <a:blip r:embed="rId4">
            <a:alphaModFix/>
          </a:blip>
          <a:srcRect b="10850" l="16450" r="16677" t="23742"/>
          <a:stretch/>
        </p:blipFill>
        <p:spPr>
          <a:xfrm>
            <a:off x="3892912" y="470428"/>
            <a:ext cx="2574526" cy="1888497"/>
          </a:xfrm>
          <a:prstGeom prst="rect">
            <a:avLst/>
          </a:prstGeom>
          <a:noFill/>
          <a:ln cap="flat" cmpd="sng" w="19050">
            <a:solidFill>
              <a:srgbClr val="FFFFFF"/>
            </a:solidFill>
            <a:prstDash val="solid"/>
            <a:round/>
            <a:headEnd len="sm" w="sm" type="none"/>
            <a:tailEnd len="sm" w="sm" type="none"/>
          </a:ln>
          <a:effectLst>
            <a:outerShdw blurRad="142875" rotWithShape="0" algn="bl" dir="2700000" dist="285750">
              <a:srgbClr val="000000">
                <a:alpha val="75000"/>
              </a:srgbClr>
            </a:outerShdw>
          </a:effectLst>
        </p:spPr>
      </p:pic>
      <p:pic>
        <p:nvPicPr>
          <p:cNvPr id="113" name="Google Shape;113;p15"/>
          <p:cNvPicPr preferRelativeResize="0"/>
          <p:nvPr/>
        </p:nvPicPr>
        <p:blipFill rotWithShape="1">
          <a:blip r:embed="rId5">
            <a:alphaModFix/>
          </a:blip>
          <a:srcRect b="12933" l="8324" r="6814" t="8585"/>
          <a:stretch/>
        </p:blipFill>
        <p:spPr>
          <a:xfrm>
            <a:off x="5438801" y="2859300"/>
            <a:ext cx="3171223" cy="1888475"/>
          </a:xfrm>
          <a:prstGeom prst="rect">
            <a:avLst/>
          </a:prstGeom>
          <a:noFill/>
          <a:ln cap="flat" cmpd="sng" w="19050">
            <a:solidFill>
              <a:schemeClr val="lt1"/>
            </a:solidFill>
            <a:prstDash val="solid"/>
            <a:round/>
            <a:headEnd len="sm" w="sm" type="none"/>
            <a:tailEnd len="sm" w="sm" type="none"/>
          </a:ln>
        </p:spPr>
      </p:pic>
      <p:pic>
        <p:nvPicPr>
          <p:cNvPr id="114" name="Google Shape;114;p15"/>
          <p:cNvPicPr preferRelativeResize="0"/>
          <p:nvPr/>
        </p:nvPicPr>
        <p:blipFill>
          <a:blip r:embed="rId6">
            <a:alphaModFix/>
          </a:blip>
          <a:stretch>
            <a:fillRect/>
          </a:stretch>
        </p:blipFill>
        <p:spPr>
          <a:xfrm>
            <a:off x="5132997" y="2789150"/>
            <a:ext cx="3342107" cy="1888501"/>
          </a:xfrm>
          <a:prstGeom prst="rect">
            <a:avLst/>
          </a:prstGeom>
          <a:noFill/>
          <a:ln cap="flat" cmpd="sng" w="19050">
            <a:solidFill>
              <a:srgbClr val="FFFFFF"/>
            </a:solidFill>
            <a:prstDash val="solid"/>
            <a:round/>
            <a:headEnd len="sm" w="sm" type="none"/>
            <a:tailEnd len="sm" w="sm" type="none"/>
          </a:ln>
          <a:effectLst>
            <a:outerShdw blurRad="142875" rotWithShape="0" algn="bl" dir="2700000" dist="285750">
              <a:srgbClr val="000000">
                <a:alpha val="75000"/>
              </a:srgbClr>
            </a:outerShdw>
          </a:effectLst>
        </p:spPr>
      </p:pic>
      <p:sp>
        <p:nvSpPr>
          <p:cNvPr id="115" name="Google Shape;115;p15"/>
          <p:cNvSpPr txBox="1"/>
          <p:nvPr>
            <p:ph idx="12" type="sldNum"/>
          </p:nvPr>
        </p:nvSpPr>
        <p:spPr>
          <a:xfrm>
            <a:off x="7926450" y="4895050"/>
            <a:ext cx="12159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a:t>Jodi Berdis NMSU</a:t>
            </a:r>
            <a:endParaRPr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6"/>
          <p:cNvSpPr txBox="1"/>
          <p:nvPr>
            <p:ph type="title"/>
          </p:nvPr>
        </p:nvSpPr>
        <p:spPr>
          <a:xfrm>
            <a:off x="311700" y="2576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upon a time there was...</a:t>
            </a:r>
            <a:endParaRPr/>
          </a:p>
        </p:txBody>
      </p:sp>
      <p:pic>
        <p:nvPicPr>
          <p:cNvPr id="121" name="Google Shape;121;p16"/>
          <p:cNvPicPr preferRelativeResize="0"/>
          <p:nvPr/>
        </p:nvPicPr>
        <p:blipFill rotWithShape="1">
          <a:blip r:embed="rId3">
            <a:alphaModFix/>
          </a:blip>
          <a:srcRect b="57361" l="0" r="0" t="0"/>
          <a:stretch/>
        </p:blipFill>
        <p:spPr>
          <a:xfrm>
            <a:off x="2251825" y="2463225"/>
            <a:ext cx="4640326" cy="2559774"/>
          </a:xfrm>
          <a:prstGeom prst="rect">
            <a:avLst/>
          </a:prstGeom>
          <a:noFill/>
          <a:ln cap="flat" cmpd="sng" w="19050">
            <a:solidFill>
              <a:srgbClr val="000000"/>
            </a:solidFill>
            <a:prstDash val="solid"/>
            <a:round/>
            <a:headEnd len="sm" w="sm" type="none"/>
            <a:tailEnd len="sm" w="sm" type="none"/>
          </a:ln>
        </p:spPr>
      </p:pic>
      <p:sp>
        <p:nvSpPr>
          <p:cNvPr id="122" name="Google Shape;122;p16"/>
          <p:cNvSpPr/>
          <p:nvPr/>
        </p:nvSpPr>
        <p:spPr>
          <a:xfrm rot="3536393">
            <a:off x="3117946" y="3067408"/>
            <a:ext cx="948371" cy="572635"/>
          </a:xfrm>
          <a:prstGeom prst="ellipse">
            <a:avLst/>
          </a:prstGeom>
          <a:noFill/>
          <a:ln cap="flat" cmpd="sng" w="28575">
            <a:solidFill>
              <a:srgbClr val="A61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p:nvPr/>
        </p:nvSpPr>
        <p:spPr>
          <a:xfrm>
            <a:off x="4697000" y="3857650"/>
            <a:ext cx="1799700" cy="572700"/>
          </a:xfrm>
          <a:prstGeom prst="ellipse">
            <a:avLst/>
          </a:prstGeom>
          <a:noFill/>
          <a:ln cap="flat" cmpd="sng" w="28575">
            <a:solidFill>
              <a:srgbClr val="A61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6"/>
          <p:cNvSpPr/>
          <p:nvPr/>
        </p:nvSpPr>
        <p:spPr>
          <a:xfrm rot="5400000">
            <a:off x="2473650" y="3544650"/>
            <a:ext cx="1240500" cy="572700"/>
          </a:xfrm>
          <a:prstGeom prst="ellipse">
            <a:avLst/>
          </a:prstGeom>
          <a:noFill/>
          <a:ln cap="flat" cmpd="sng" w="28575">
            <a:solidFill>
              <a:srgbClr val="A61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2459600" y="4832975"/>
            <a:ext cx="4174800" cy="214800"/>
          </a:xfrm>
          <a:prstGeom prst="ellipse">
            <a:avLst/>
          </a:prstGeom>
          <a:noFill/>
          <a:ln cap="flat" cmpd="sng" w="28575">
            <a:solidFill>
              <a:srgbClr val="A61C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txBox="1"/>
          <p:nvPr>
            <p:ph idx="1" type="body"/>
          </p:nvPr>
        </p:nvSpPr>
        <p:spPr>
          <a:xfrm>
            <a:off x="311700" y="1077475"/>
            <a:ext cx="8520600" cy="194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Europa</a:t>
            </a:r>
            <a:endParaRPr/>
          </a:p>
          <a:p>
            <a:pPr indent="-342900" lvl="0" marL="457200" rtl="0" algn="l">
              <a:spcBef>
                <a:spcPts val="0"/>
              </a:spcBef>
              <a:spcAft>
                <a:spcPts val="0"/>
              </a:spcAft>
              <a:buSzPts val="1800"/>
              <a:buChar char="●"/>
            </a:pPr>
            <a:r>
              <a:rPr lang="en"/>
              <a:t>Subsurface liquid water ocean </a:t>
            </a:r>
            <a:r>
              <a:rPr lang="en" sz="1200"/>
              <a:t>(Carr et al. 1998; Pappalardo et al. 1999)</a:t>
            </a:r>
            <a:endParaRPr sz="1200"/>
          </a:p>
          <a:p>
            <a:pPr indent="-342900" lvl="0" marL="457200" rtl="0" algn="l">
              <a:spcBef>
                <a:spcPts val="0"/>
              </a:spcBef>
              <a:spcAft>
                <a:spcPts val="0"/>
              </a:spcAft>
              <a:buSzPts val="1800"/>
              <a:buChar char="●"/>
            </a:pPr>
            <a:r>
              <a:rPr lang="en"/>
              <a:t>Charged particle bombardment from Jupiter’s magnetic field </a:t>
            </a:r>
            <a:r>
              <a:rPr lang="en" sz="1200"/>
              <a:t>(e.g., Cooper et al. 2001; Paranicas et al. 2002, etc.)</a:t>
            </a:r>
            <a:endParaRPr sz="1200"/>
          </a:p>
          <a:p>
            <a:pPr indent="-342900" lvl="0" marL="457200" rtl="0" algn="l">
              <a:spcBef>
                <a:spcPts val="0"/>
              </a:spcBef>
              <a:spcAft>
                <a:spcPts val="0"/>
              </a:spcAft>
              <a:buSzPts val="1800"/>
              <a:buChar char="●"/>
            </a:pPr>
            <a:r>
              <a:rPr lang="en"/>
              <a:t>Unusual surface geomorphology / cryovolcanic processing, e.g., chaos terrain, plume activity </a:t>
            </a:r>
            <a:r>
              <a:rPr lang="en" sz="1200"/>
              <a:t>(e.g., Pappalardo et al. 1998; Collins &amp; Nimmo 2009; Roth et al. 2014, etc.)</a:t>
            </a:r>
            <a:endParaRPr sz="1200"/>
          </a:p>
        </p:txBody>
      </p:sp>
      <p:pic>
        <p:nvPicPr>
          <p:cNvPr id="127" name="Google Shape;127;p16"/>
          <p:cNvPicPr preferRelativeResize="0"/>
          <p:nvPr/>
        </p:nvPicPr>
        <p:blipFill rotWithShape="1">
          <a:blip r:embed="rId4">
            <a:alphaModFix/>
          </a:blip>
          <a:srcRect b="17387" l="2886" r="2470" t="1738"/>
          <a:stretch/>
        </p:blipFill>
        <p:spPr>
          <a:xfrm>
            <a:off x="6744675" y="56325"/>
            <a:ext cx="2334951" cy="1330176"/>
          </a:xfrm>
          <a:prstGeom prst="rect">
            <a:avLst/>
          </a:prstGeom>
          <a:noFill/>
          <a:ln cap="flat" cmpd="sng" w="19050">
            <a:solidFill>
              <a:schemeClr val="dk2"/>
            </a:solidFill>
            <a:prstDash val="solid"/>
            <a:round/>
            <a:headEnd len="sm" w="sm" type="none"/>
            <a:tailEnd len="sm" w="sm" type="none"/>
          </a:ln>
        </p:spPr>
      </p:pic>
      <p:sp>
        <p:nvSpPr>
          <p:cNvPr id="128" name="Google Shape;128;p16"/>
          <p:cNvSpPr txBox="1"/>
          <p:nvPr>
            <p:ph idx="12" type="sldNum"/>
          </p:nvPr>
        </p:nvSpPr>
        <p:spPr>
          <a:xfrm>
            <a:off x="7939400" y="4895200"/>
            <a:ext cx="12267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a:t>Jodi Berdis NMSU</a:t>
            </a:r>
            <a:endParaRPr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7"/>
          <p:cNvSpPr/>
          <p:nvPr/>
        </p:nvSpPr>
        <p:spPr>
          <a:xfrm>
            <a:off x="4633200" y="3110800"/>
            <a:ext cx="1162200" cy="1002300"/>
          </a:xfrm>
          <a:prstGeom prst="rect">
            <a:avLst/>
          </a:prstGeom>
          <a:solidFill>
            <a:srgbClr val="FFFFFF"/>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7"/>
          <p:cNvSpPr txBox="1"/>
          <p:nvPr>
            <p:ph type="title"/>
          </p:nvPr>
        </p:nvSpPr>
        <p:spPr>
          <a:xfrm>
            <a:off x="311700" y="2576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 day...</a:t>
            </a:r>
            <a:endParaRPr/>
          </a:p>
        </p:txBody>
      </p:sp>
      <p:sp>
        <p:nvSpPr>
          <p:cNvPr id="135" name="Google Shape;135;p17"/>
          <p:cNvSpPr txBox="1"/>
          <p:nvPr>
            <p:ph idx="1" type="body"/>
          </p:nvPr>
        </p:nvSpPr>
        <p:spPr>
          <a:xfrm>
            <a:off x="311700" y="1077475"/>
            <a:ext cx="8520600" cy="2104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9FC5E8"/>
                </a:solidFill>
              </a:rPr>
              <a:t>Crystalline</a:t>
            </a:r>
            <a:r>
              <a:rPr lang="en"/>
              <a:t> and </a:t>
            </a:r>
            <a:r>
              <a:rPr lang="en">
                <a:solidFill>
                  <a:srgbClr val="EA9999"/>
                </a:solidFill>
              </a:rPr>
              <a:t>amorphous</a:t>
            </a:r>
            <a:r>
              <a:rPr lang="en"/>
              <a:t> water ice fought to win the Great Europan War</a:t>
            </a:r>
            <a:endParaRPr/>
          </a:p>
        </p:txBody>
      </p:sp>
      <p:sp>
        <p:nvSpPr>
          <p:cNvPr id="136" name="Google Shape;136;p17"/>
          <p:cNvSpPr txBox="1"/>
          <p:nvPr/>
        </p:nvSpPr>
        <p:spPr>
          <a:xfrm>
            <a:off x="311700" y="1457275"/>
            <a:ext cx="3199200" cy="201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u="sng">
                <a:solidFill>
                  <a:srgbClr val="EA9999"/>
                </a:solidFill>
                <a:latin typeface="Roboto"/>
                <a:ea typeface="Roboto"/>
                <a:cs typeface="Roboto"/>
                <a:sym typeface="Roboto"/>
              </a:rPr>
              <a:t>Amorphous water ice</a:t>
            </a:r>
            <a:endParaRPr sz="1800" u="sng">
              <a:solidFill>
                <a:srgbClr val="EA9999"/>
              </a:solidFill>
              <a:latin typeface="Roboto"/>
              <a:ea typeface="Roboto"/>
              <a:cs typeface="Roboto"/>
              <a:sym typeface="Roboto"/>
            </a:endParaRPr>
          </a:p>
          <a:p>
            <a:pPr indent="-342900" lvl="0" marL="457200" rtl="0" algn="l">
              <a:lnSpc>
                <a:spcPct val="115000"/>
              </a:lnSpc>
              <a:spcBef>
                <a:spcPts val="0"/>
              </a:spcBef>
              <a:spcAft>
                <a:spcPts val="0"/>
              </a:spcAft>
              <a:buClr>
                <a:srgbClr val="EA9999"/>
              </a:buClr>
              <a:buSzPts val="1800"/>
              <a:buFont typeface="Roboto"/>
              <a:buChar char="●"/>
            </a:pPr>
            <a:r>
              <a:rPr lang="en" sz="1800">
                <a:solidFill>
                  <a:srgbClr val="EA9999"/>
                </a:solidFill>
                <a:latin typeface="Roboto"/>
                <a:ea typeface="Roboto"/>
                <a:cs typeface="Roboto"/>
                <a:sym typeface="Roboto"/>
              </a:rPr>
              <a:t>Charged particle bombardment</a:t>
            </a:r>
            <a:endParaRPr sz="1800">
              <a:solidFill>
                <a:srgbClr val="EA9999"/>
              </a:solidFill>
              <a:latin typeface="Roboto"/>
              <a:ea typeface="Roboto"/>
              <a:cs typeface="Roboto"/>
              <a:sym typeface="Roboto"/>
            </a:endParaRPr>
          </a:p>
          <a:p>
            <a:pPr indent="-342900" lvl="0" marL="457200" rtl="0" algn="l">
              <a:lnSpc>
                <a:spcPct val="115000"/>
              </a:lnSpc>
              <a:spcBef>
                <a:spcPts val="0"/>
              </a:spcBef>
              <a:spcAft>
                <a:spcPts val="0"/>
              </a:spcAft>
              <a:buClr>
                <a:srgbClr val="EA9999"/>
              </a:buClr>
              <a:buSzPts val="1800"/>
              <a:buFont typeface="Roboto"/>
              <a:buChar char="●"/>
            </a:pPr>
            <a:r>
              <a:rPr lang="en" sz="1800">
                <a:solidFill>
                  <a:srgbClr val="EA9999"/>
                </a:solidFill>
                <a:latin typeface="Roboto"/>
                <a:ea typeface="Roboto"/>
                <a:cs typeface="Roboto"/>
                <a:sym typeface="Roboto"/>
              </a:rPr>
              <a:t>Vapor-deposition as plume material</a:t>
            </a:r>
            <a:endParaRPr sz="1800">
              <a:solidFill>
                <a:srgbClr val="EA9999"/>
              </a:solidFill>
              <a:latin typeface="Roboto"/>
              <a:ea typeface="Roboto"/>
              <a:cs typeface="Roboto"/>
              <a:sym typeface="Roboto"/>
            </a:endParaRPr>
          </a:p>
        </p:txBody>
      </p:sp>
      <p:sp>
        <p:nvSpPr>
          <p:cNvPr id="137" name="Google Shape;137;p17"/>
          <p:cNvSpPr txBox="1"/>
          <p:nvPr/>
        </p:nvSpPr>
        <p:spPr>
          <a:xfrm>
            <a:off x="6000600" y="1457275"/>
            <a:ext cx="3078900" cy="172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u="sng">
                <a:solidFill>
                  <a:srgbClr val="9FC5E8"/>
                </a:solidFill>
                <a:latin typeface="Roboto"/>
                <a:ea typeface="Roboto"/>
                <a:cs typeface="Roboto"/>
                <a:sym typeface="Roboto"/>
              </a:rPr>
              <a:t>Crystalline water ice</a:t>
            </a:r>
            <a:endParaRPr sz="1800" u="sng">
              <a:solidFill>
                <a:srgbClr val="9FC5E8"/>
              </a:solidFill>
              <a:latin typeface="Roboto"/>
              <a:ea typeface="Roboto"/>
              <a:cs typeface="Roboto"/>
              <a:sym typeface="Roboto"/>
            </a:endParaRPr>
          </a:p>
          <a:p>
            <a:pPr indent="-342900" lvl="0" marL="457200" rtl="0" algn="l">
              <a:lnSpc>
                <a:spcPct val="115000"/>
              </a:lnSpc>
              <a:spcBef>
                <a:spcPts val="0"/>
              </a:spcBef>
              <a:spcAft>
                <a:spcPts val="0"/>
              </a:spcAft>
              <a:buClr>
                <a:srgbClr val="9FC5E8"/>
              </a:buClr>
              <a:buSzPts val="1800"/>
              <a:buFont typeface="Roboto"/>
              <a:buChar char="●"/>
            </a:pPr>
            <a:r>
              <a:rPr lang="en" sz="1800">
                <a:solidFill>
                  <a:srgbClr val="9FC5E8"/>
                </a:solidFill>
                <a:latin typeface="Roboto"/>
                <a:ea typeface="Roboto"/>
                <a:cs typeface="Roboto"/>
                <a:sym typeface="Roboto"/>
              </a:rPr>
              <a:t>Thermal relaxation of amorphous water ice</a:t>
            </a:r>
            <a:endParaRPr sz="1800">
              <a:solidFill>
                <a:srgbClr val="9FC5E8"/>
              </a:solidFill>
              <a:latin typeface="Roboto"/>
              <a:ea typeface="Roboto"/>
              <a:cs typeface="Roboto"/>
              <a:sym typeface="Roboto"/>
            </a:endParaRPr>
          </a:p>
          <a:p>
            <a:pPr indent="-342900" lvl="0" marL="457200" rtl="0" algn="l">
              <a:lnSpc>
                <a:spcPct val="115000"/>
              </a:lnSpc>
              <a:spcBef>
                <a:spcPts val="0"/>
              </a:spcBef>
              <a:spcAft>
                <a:spcPts val="0"/>
              </a:spcAft>
              <a:buClr>
                <a:srgbClr val="9FC5E8"/>
              </a:buClr>
              <a:buSzPts val="1800"/>
              <a:buFont typeface="Roboto"/>
              <a:buChar char="●"/>
            </a:pPr>
            <a:r>
              <a:rPr lang="en" sz="1800">
                <a:solidFill>
                  <a:srgbClr val="9FC5E8"/>
                </a:solidFill>
                <a:latin typeface="Roboto"/>
                <a:ea typeface="Roboto"/>
                <a:cs typeface="Roboto"/>
                <a:sym typeface="Roboto"/>
              </a:rPr>
              <a:t>Cryovolcanic activity</a:t>
            </a:r>
            <a:endParaRPr sz="1800">
              <a:solidFill>
                <a:srgbClr val="9FC5E8"/>
              </a:solidFill>
              <a:latin typeface="Roboto"/>
              <a:ea typeface="Roboto"/>
              <a:cs typeface="Roboto"/>
              <a:sym typeface="Roboto"/>
            </a:endParaRPr>
          </a:p>
        </p:txBody>
      </p:sp>
      <p:pic>
        <p:nvPicPr>
          <p:cNvPr id="138" name="Google Shape;138;p17"/>
          <p:cNvPicPr preferRelativeResize="0"/>
          <p:nvPr/>
        </p:nvPicPr>
        <p:blipFill>
          <a:blip r:embed="rId3">
            <a:alphaModFix/>
          </a:blip>
          <a:stretch>
            <a:fillRect/>
          </a:stretch>
        </p:blipFill>
        <p:spPr>
          <a:xfrm>
            <a:off x="4037500" y="1914475"/>
            <a:ext cx="958350" cy="958350"/>
          </a:xfrm>
          <a:prstGeom prst="rect">
            <a:avLst/>
          </a:prstGeom>
          <a:noFill/>
          <a:ln>
            <a:noFill/>
          </a:ln>
        </p:spPr>
      </p:pic>
      <p:pic>
        <p:nvPicPr>
          <p:cNvPr id="139" name="Google Shape;139;p17"/>
          <p:cNvPicPr preferRelativeResize="0"/>
          <p:nvPr/>
        </p:nvPicPr>
        <p:blipFill>
          <a:blip r:embed="rId4">
            <a:alphaModFix/>
          </a:blip>
          <a:stretch>
            <a:fillRect/>
          </a:stretch>
        </p:blipFill>
        <p:spPr>
          <a:xfrm>
            <a:off x="6074675" y="2839575"/>
            <a:ext cx="1908300" cy="1779400"/>
          </a:xfrm>
          <a:prstGeom prst="rect">
            <a:avLst/>
          </a:prstGeom>
          <a:noFill/>
          <a:ln cap="flat" cmpd="sng" w="19050">
            <a:solidFill>
              <a:srgbClr val="9FC5E8"/>
            </a:solidFill>
            <a:prstDash val="solid"/>
            <a:round/>
            <a:headEnd len="sm" w="sm" type="none"/>
            <a:tailEnd len="sm" w="sm" type="none"/>
          </a:ln>
        </p:spPr>
      </p:pic>
      <p:pic>
        <p:nvPicPr>
          <p:cNvPr id="140" name="Google Shape;140;p17"/>
          <p:cNvPicPr preferRelativeResize="0"/>
          <p:nvPr/>
        </p:nvPicPr>
        <p:blipFill>
          <a:blip r:embed="rId5">
            <a:alphaModFix/>
          </a:blip>
          <a:stretch>
            <a:fillRect/>
          </a:stretch>
        </p:blipFill>
        <p:spPr>
          <a:xfrm>
            <a:off x="156112" y="3182275"/>
            <a:ext cx="2806214" cy="1898600"/>
          </a:xfrm>
          <a:prstGeom prst="rect">
            <a:avLst/>
          </a:prstGeom>
          <a:noFill/>
          <a:ln cap="flat" cmpd="sng" w="19050">
            <a:solidFill>
              <a:srgbClr val="EA9999"/>
            </a:solidFill>
            <a:prstDash val="solid"/>
            <a:round/>
            <a:headEnd len="sm" w="sm" type="none"/>
            <a:tailEnd len="sm" w="sm" type="none"/>
          </a:ln>
        </p:spPr>
      </p:pic>
      <p:sp>
        <p:nvSpPr>
          <p:cNvPr id="141" name="Google Shape;141;p17"/>
          <p:cNvSpPr txBox="1"/>
          <p:nvPr/>
        </p:nvSpPr>
        <p:spPr>
          <a:xfrm>
            <a:off x="6639900" y="2772800"/>
            <a:ext cx="1361100" cy="3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Proxima Nova"/>
                <a:ea typeface="Proxima Nova"/>
                <a:cs typeface="Proxima Nova"/>
                <a:sym typeface="Proxima Nova"/>
              </a:rPr>
              <a:t>Mastrapa et al. (2013)</a:t>
            </a:r>
            <a:endParaRPr sz="1000">
              <a:latin typeface="Proxima Nova"/>
              <a:ea typeface="Proxima Nova"/>
              <a:cs typeface="Proxima Nova"/>
              <a:sym typeface="Proxima Nova"/>
            </a:endParaRPr>
          </a:p>
        </p:txBody>
      </p:sp>
      <p:pic>
        <p:nvPicPr>
          <p:cNvPr id="142" name="Google Shape;142;p17"/>
          <p:cNvPicPr preferRelativeResize="0"/>
          <p:nvPr/>
        </p:nvPicPr>
        <p:blipFill rotWithShape="1">
          <a:blip r:embed="rId6">
            <a:alphaModFix/>
          </a:blip>
          <a:srcRect b="0" l="0" r="51493" t="0"/>
          <a:stretch/>
        </p:blipFill>
        <p:spPr>
          <a:xfrm rot="5400000">
            <a:off x="3336062" y="3037987"/>
            <a:ext cx="985000" cy="1162125"/>
          </a:xfrm>
          <a:prstGeom prst="rect">
            <a:avLst/>
          </a:prstGeom>
          <a:noFill/>
          <a:ln cap="flat" cmpd="sng" w="19050">
            <a:solidFill>
              <a:srgbClr val="EA9999"/>
            </a:solidFill>
            <a:prstDash val="solid"/>
            <a:round/>
            <a:headEnd len="sm" w="sm" type="none"/>
            <a:tailEnd len="sm" w="sm" type="none"/>
          </a:ln>
        </p:spPr>
      </p:pic>
      <p:pic>
        <p:nvPicPr>
          <p:cNvPr id="143" name="Google Shape;143;p17"/>
          <p:cNvPicPr preferRelativeResize="0"/>
          <p:nvPr/>
        </p:nvPicPr>
        <p:blipFill rotWithShape="1">
          <a:blip r:embed="rId7">
            <a:alphaModFix/>
          </a:blip>
          <a:srcRect b="38120" l="17583" r="10057" t="6197"/>
          <a:stretch/>
        </p:blipFill>
        <p:spPr>
          <a:xfrm>
            <a:off x="4633226" y="3125800"/>
            <a:ext cx="1162125" cy="986502"/>
          </a:xfrm>
          <a:prstGeom prst="rect">
            <a:avLst/>
          </a:prstGeom>
          <a:noFill/>
          <a:ln cap="flat" cmpd="sng" w="19050">
            <a:solidFill>
              <a:srgbClr val="9FC5E8"/>
            </a:solidFill>
            <a:prstDash val="solid"/>
            <a:round/>
            <a:headEnd len="sm" w="sm" type="none"/>
            <a:tailEnd len="sm" w="sm" type="none"/>
          </a:ln>
        </p:spPr>
      </p:pic>
      <p:sp>
        <p:nvSpPr>
          <p:cNvPr id="144" name="Google Shape;144;p17"/>
          <p:cNvSpPr txBox="1"/>
          <p:nvPr>
            <p:ph idx="12" type="sldNum"/>
          </p:nvPr>
        </p:nvSpPr>
        <p:spPr>
          <a:xfrm>
            <a:off x="7946125" y="4886100"/>
            <a:ext cx="1218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a:t>Jodi Berdis NMSU</a:t>
            </a:r>
            <a:endParaRPr i="1"/>
          </a:p>
        </p:txBody>
      </p:sp>
      <p:pic>
        <p:nvPicPr>
          <p:cNvPr id="145" name="Google Shape;145;p17"/>
          <p:cNvPicPr preferRelativeResize="0"/>
          <p:nvPr/>
        </p:nvPicPr>
        <p:blipFill rotWithShape="1">
          <a:blip r:embed="rId8">
            <a:alphaModFix/>
          </a:blip>
          <a:srcRect b="23397" l="61791" r="0" t="18601"/>
          <a:stretch/>
        </p:blipFill>
        <p:spPr>
          <a:xfrm>
            <a:off x="7618675" y="3621025"/>
            <a:ext cx="1460826" cy="1459849"/>
          </a:xfrm>
          <a:prstGeom prst="rect">
            <a:avLst/>
          </a:prstGeom>
          <a:noFill/>
          <a:ln cap="flat" cmpd="sng" w="19050">
            <a:solidFill>
              <a:srgbClr val="9FC5E8"/>
            </a:solidFill>
            <a:prstDash val="solid"/>
            <a:round/>
            <a:headEnd len="sm" w="sm" type="none"/>
            <a:tailEnd len="sm" w="sm" type="none"/>
          </a:ln>
        </p:spPr>
      </p:pic>
      <p:sp>
        <p:nvSpPr>
          <p:cNvPr id="146" name="Google Shape;146;p17"/>
          <p:cNvSpPr txBox="1"/>
          <p:nvPr/>
        </p:nvSpPr>
        <p:spPr>
          <a:xfrm rot="-5400000">
            <a:off x="5508725" y="3602225"/>
            <a:ext cx="1308300" cy="17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latin typeface="Roboto"/>
                <a:ea typeface="Roboto"/>
                <a:cs typeface="Roboto"/>
                <a:sym typeface="Roboto"/>
              </a:rPr>
              <a:t>Time (yr) to relax into crystalline</a:t>
            </a:r>
            <a:endParaRPr sz="600">
              <a:latin typeface="Roboto"/>
              <a:ea typeface="Roboto"/>
              <a:cs typeface="Roboto"/>
              <a:sym typeface="Roboto"/>
            </a:endParaRPr>
          </a:p>
        </p:txBody>
      </p:sp>
      <p:sp>
        <p:nvSpPr>
          <p:cNvPr id="147" name="Google Shape;147;p17"/>
          <p:cNvSpPr txBox="1"/>
          <p:nvPr/>
        </p:nvSpPr>
        <p:spPr>
          <a:xfrm>
            <a:off x="4011175" y="108075"/>
            <a:ext cx="1011000" cy="4917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EA9999"/>
                </a:solidFill>
                <a:latin typeface="Roboto"/>
                <a:ea typeface="Roboto"/>
                <a:cs typeface="Roboto"/>
                <a:sym typeface="Roboto"/>
              </a:rPr>
              <a:t>Amorphous</a:t>
            </a:r>
            <a:endParaRPr sz="1200">
              <a:solidFill>
                <a:srgbClr val="EA9999"/>
              </a:solidFill>
              <a:latin typeface="Roboto"/>
              <a:ea typeface="Roboto"/>
              <a:cs typeface="Roboto"/>
              <a:sym typeface="Roboto"/>
            </a:endParaRPr>
          </a:p>
          <a:p>
            <a:pPr indent="0" lvl="0" marL="0" rtl="0" algn="ctr">
              <a:spcBef>
                <a:spcPts val="0"/>
              </a:spcBef>
              <a:spcAft>
                <a:spcPts val="0"/>
              </a:spcAft>
              <a:buNone/>
            </a:pPr>
            <a:r>
              <a:rPr lang="en" sz="1200">
                <a:solidFill>
                  <a:srgbClr val="9FC5E8"/>
                </a:solidFill>
                <a:latin typeface="Roboto"/>
                <a:ea typeface="Roboto"/>
                <a:cs typeface="Roboto"/>
                <a:sym typeface="Roboto"/>
              </a:rPr>
              <a:t>Crystalline</a:t>
            </a:r>
            <a:endParaRPr sz="1200">
              <a:solidFill>
                <a:srgbClr val="9FC5E8"/>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18"/>
          <p:cNvSpPr txBox="1"/>
          <p:nvPr>
            <p:ph type="title"/>
          </p:nvPr>
        </p:nvSpPr>
        <p:spPr>
          <a:xfrm>
            <a:off x="311700" y="2576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day...</a:t>
            </a:r>
            <a:endParaRPr/>
          </a:p>
        </p:txBody>
      </p:sp>
      <p:sp>
        <p:nvSpPr>
          <p:cNvPr id="153" name="Google Shape;153;p18"/>
          <p:cNvSpPr txBox="1"/>
          <p:nvPr>
            <p:ph idx="1" type="body"/>
          </p:nvPr>
        </p:nvSpPr>
        <p:spPr>
          <a:xfrm>
            <a:off x="311700" y="10774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Well, on several days...</a:t>
            </a:r>
            <a:endParaRPr/>
          </a:p>
        </p:txBody>
      </p:sp>
      <p:pic>
        <p:nvPicPr>
          <p:cNvPr id="154" name="Google Shape;154;p18"/>
          <p:cNvPicPr preferRelativeResize="0"/>
          <p:nvPr/>
        </p:nvPicPr>
        <p:blipFill>
          <a:blip r:embed="rId3">
            <a:alphaModFix/>
          </a:blip>
          <a:stretch>
            <a:fillRect/>
          </a:stretch>
        </p:blipFill>
        <p:spPr>
          <a:xfrm>
            <a:off x="1284025" y="3508305"/>
            <a:ext cx="1950299" cy="1572345"/>
          </a:xfrm>
          <a:prstGeom prst="rect">
            <a:avLst/>
          </a:prstGeom>
          <a:noFill/>
          <a:ln cap="flat" cmpd="sng" w="19050">
            <a:solidFill>
              <a:srgbClr val="9FC5E8"/>
            </a:solidFill>
            <a:prstDash val="solid"/>
            <a:round/>
            <a:headEnd len="sm" w="sm" type="none"/>
            <a:tailEnd len="sm" w="sm" type="none"/>
          </a:ln>
        </p:spPr>
      </p:pic>
      <p:sp>
        <p:nvSpPr>
          <p:cNvPr id="155" name="Google Shape;155;p18"/>
          <p:cNvSpPr txBox="1"/>
          <p:nvPr/>
        </p:nvSpPr>
        <p:spPr>
          <a:xfrm>
            <a:off x="125150" y="2373450"/>
            <a:ext cx="2467200" cy="744000"/>
          </a:xfrm>
          <a:prstGeom prst="rect">
            <a:avLst/>
          </a:prstGeom>
          <a:noFill/>
          <a:ln cap="flat" cmpd="sng" w="19050">
            <a:solidFill>
              <a:srgbClr val="9FC5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FC5E8"/>
                </a:solidFill>
                <a:latin typeface="Roboto"/>
                <a:ea typeface="Roboto"/>
                <a:cs typeface="Roboto"/>
                <a:sym typeface="Roboto"/>
              </a:rPr>
              <a:t>Thermophysical modeling of airless bodies </a:t>
            </a:r>
            <a:r>
              <a:rPr lang="en" sz="1200">
                <a:solidFill>
                  <a:srgbClr val="9FC5E8"/>
                </a:solidFill>
                <a:latin typeface="Roboto"/>
                <a:ea typeface="Roboto"/>
                <a:cs typeface="Roboto"/>
                <a:sym typeface="Roboto"/>
              </a:rPr>
              <a:t>(Spencer et al. 1999; Trumbo et al. 2017, 2018)</a:t>
            </a:r>
            <a:endParaRPr sz="1200">
              <a:solidFill>
                <a:srgbClr val="9FC5E8"/>
              </a:solidFill>
              <a:latin typeface="Roboto"/>
              <a:ea typeface="Roboto"/>
              <a:cs typeface="Roboto"/>
              <a:sym typeface="Roboto"/>
            </a:endParaRPr>
          </a:p>
        </p:txBody>
      </p:sp>
      <p:pic>
        <p:nvPicPr>
          <p:cNvPr id="156" name="Google Shape;156;p18"/>
          <p:cNvPicPr preferRelativeResize="0"/>
          <p:nvPr/>
        </p:nvPicPr>
        <p:blipFill>
          <a:blip r:embed="rId4">
            <a:alphaModFix/>
          </a:blip>
          <a:stretch>
            <a:fillRect/>
          </a:stretch>
        </p:blipFill>
        <p:spPr>
          <a:xfrm>
            <a:off x="125150" y="3175418"/>
            <a:ext cx="1901766" cy="1479625"/>
          </a:xfrm>
          <a:prstGeom prst="rect">
            <a:avLst/>
          </a:prstGeom>
          <a:noFill/>
          <a:ln cap="flat" cmpd="sng" w="19050">
            <a:solidFill>
              <a:srgbClr val="9FC5E8"/>
            </a:solidFill>
            <a:prstDash val="solid"/>
            <a:round/>
            <a:headEnd len="sm" w="sm" type="none"/>
            <a:tailEnd len="sm" w="sm" type="none"/>
          </a:ln>
        </p:spPr>
      </p:pic>
      <p:sp>
        <p:nvSpPr>
          <p:cNvPr id="157" name="Google Shape;157;p18"/>
          <p:cNvSpPr txBox="1"/>
          <p:nvPr/>
        </p:nvSpPr>
        <p:spPr>
          <a:xfrm>
            <a:off x="4665800" y="78800"/>
            <a:ext cx="2187900" cy="965400"/>
          </a:xfrm>
          <a:prstGeom prst="rect">
            <a:avLst/>
          </a:prstGeom>
          <a:noFill/>
          <a:ln cap="flat" cmpd="sng" w="1905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Spectrally-distinct signatures of crystalline and amorphous water ice </a:t>
            </a:r>
            <a:r>
              <a:rPr lang="en" sz="1200">
                <a:solidFill>
                  <a:srgbClr val="FFFFFF"/>
                </a:solidFill>
                <a:latin typeface="Roboto"/>
                <a:ea typeface="Roboto"/>
                <a:cs typeface="Roboto"/>
                <a:sym typeface="Roboto"/>
              </a:rPr>
              <a:t>(Mastrapa et al. 2008, 2013)</a:t>
            </a:r>
            <a:endParaRPr sz="1200">
              <a:solidFill>
                <a:srgbClr val="FFFFFF"/>
              </a:solidFill>
              <a:latin typeface="Roboto"/>
              <a:ea typeface="Roboto"/>
              <a:cs typeface="Roboto"/>
              <a:sym typeface="Roboto"/>
            </a:endParaRPr>
          </a:p>
        </p:txBody>
      </p:sp>
      <p:pic>
        <p:nvPicPr>
          <p:cNvPr id="158" name="Google Shape;158;p18"/>
          <p:cNvPicPr preferRelativeResize="0"/>
          <p:nvPr/>
        </p:nvPicPr>
        <p:blipFill>
          <a:blip r:embed="rId5">
            <a:alphaModFix/>
          </a:blip>
          <a:stretch>
            <a:fillRect/>
          </a:stretch>
        </p:blipFill>
        <p:spPr>
          <a:xfrm>
            <a:off x="6908574" y="63825"/>
            <a:ext cx="2187975" cy="2096450"/>
          </a:xfrm>
          <a:prstGeom prst="rect">
            <a:avLst/>
          </a:prstGeom>
          <a:noFill/>
          <a:ln cap="flat" cmpd="sng" w="19050">
            <a:solidFill>
              <a:srgbClr val="FFFFFF"/>
            </a:solidFill>
            <a:prstDash val="solid"/>
            <a:round/>
            <a:headEnd len="sm" w="sm" type="none"/>
            <a:tailEnd len="sm" w="sm" type="none"/>
          </a:ln>
        </p:spPr>
      </p:pic>
      <p:sp>
        <p:nvSpPr>
          <p:cNvPr id="159" name="Google Shape;159;p18"/>
          <p:cNvSpPr txBox="1"/>
          <p:nvPr>
            <p:ph idx="12" type="sldNum"/>
          </p:nvPr>
        </p:nvSpPr>
        <p:spPr>
          <a:xfrm>
            <a:off x="7926750" y="4883000"/>
            <a:ext cx="12153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a:t>Jodi Berdis NMSU</a:t>
            </a:r>
            <a:endParaRPr i="1"/>
          </a:p>
        </p:txBody>
      </p:sp>
      <p:pic>
        <p:nvPicPr>
          <p:cNvPr id="160" name="Google Shape;160;p18"/>
          <p:cNvPicPr preferRelativeResize="0"/>
          <p:nvPr/>
        </p:nvPicPr>
        <p:blipFill rotWithShape="1">
          <a:blip r:embed="rId6">
            <a:alphaModFix/>
          </a:blip>
          <a:srcRect b="0" l="39112" r="39689" t="22245"/>
          <a:stretch/>
        </p:blipFill>
        <p:spPr>
          <a:xfrm>
            <a:off x="8085575" y="3855638"/>
            <a:ext cx="1010975" cy="1232162"/>
          </a:xfrm>
          <a:prstGeom prst="rect">
            <a:avLst/>
          </a:prstGeom>
          <a:noFill/>
          <a:ln cap="flat" cmpd="sng" w="19050">
            <a:solidFill>
              <a:srgbClr val="EA9999"/>
            </a:solidFill>
            <a:prstDash val="solid"/>
            <a:round/>
            <a:headEnd len="sm" w="sm" type="none"/>
            <a:tailEnd len="sm" w="sm" type="none"/>
          </a:ln>
        </p:spPr>
      </p:pic>
      <p:sp>
        <p:nvSpPr>
          <p:cNvPr id="161" name="Google Shape;161;p18"/>
          <p:cNvSpPr txBox="1"/>
          <p:nvPr/>
        </p:nvSpPr>
        <p:spPr>
          <a:xfrm>
            <a:off x="7154800" y="3025975"/>
            <a:ext cx="1950300" cy="744000"/>
          </a:xfrm>
          <a:prstGeom prst="rect">
            <a:avLst/>
          </a:prstGeom>
          <a:noFill/>
          <a:ln cap="flat" cmpd="sng" w="19050">
            <a:solidFill>
              <a:srgbClr val="EA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EA9999"/>
                </a:solidFill>
                <a:latin typeface="Roboto"/>
                <a:ea typeface="Roboto"/>
                <a:cs typeface="Roboto"/>
                <a:sym typeface="Roboto"/>
              </a:rPr>
              <a:t>Hubble</a:t>
            </a:r>
            <a:r>
              <a:rPr lang="en">
                <a:solidFill>
                  <a:srgbClr val="EA9999"/>
                </a:solidFill>
                <a:latin typeface="Roboto"/>
                <a:ea typeface="Roboto"/>
                <a:cs typeface="Roboto"/>
                <a:sym typeface="Roboto"/>
              </a:rPr>
              <a:t> detection of plumes </a:t>
            </a:r>
            <a:r>
              <a:rPr lang="en" sz="1200">
                <a:solidFill>
                  <a:srgbClr val="EA9999"/>
                </a:solidFill>
                <a:latin typeface="Roboto"/>
                <a:ea typeface="Roboto"/>
                <a:cs typeface="Roboto"/>
                <a:sym typeface="Roboto"/>
              </a:rPr>
              <a:t>(Roth et al. 2014; Sparks et al. 2016)</a:t>
            </a:r>
            <a:endParaRPr sz="1200">
              <a:solidFill>
                <a:srgbClr val="EA9999"/>
              </a:solidFill>
              <a:latin typeface="Roboto"/>
              <a:ea typeface="Roboto"/>
              <a:cs typeface="Roboto"/>
              <a:sym typeface="Roboto"/>
            </a:endParaRPr>
          </a:p>
          <a:p>
            <a:pPr indent="0" lvl="0" marL="0" rtl="0" algn="l">
              <a:spcBef>
                <a:spcPts val="0"/>
              </a:spcBef>
              <a:spcAft>
                <a:spcPts val="0"/>
              </a:spcAft>
              <a:buNone/>
            </a:pPr>
            <a:r>
              <a:t/>
            </a:r>
            <a:endParaRPr>
              <a:solidFill>
                <a:srgbClr val="EA9999"/>
              </a:solidFill>
              <a:latin typeface="Roboto"/>
              <a:ea typeface="Roboto"/>
              <a:cs typeface="Roboto"/>
              <a:sym typeface="Roboto"/>
            </a:endParaRPr>
          </a:p>
        </p:txBody>
      </p:sp>
      <p:sp>
        <p:nvSpPr>
          <p:cNvPr id="162" name="Google Shape;162;p18"/>
          <p:cNvSpPr txBox="1"/>
          <p:nvPr/>
        </p:nvSpPr>
        <p:spPr>
          <a:xfrm>
            <a:off x="4811400" y="3025975"/>
            <a:ext cx="2051400" cy="744000"/>
          </a:xfrm>
          <a:prstGeom prst="rect">
            <a:avLst/>
          </a:prstGeom>
          <a:noFill/>
          <a:ln cap="flat" cmpd="sng" w="19050">
            <a:solidFill>
              <a:srgbClr val="9FC5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9FC5E8"/>
                </a:solidFill>
                <a:latin typeface="Roboto"/>
                <a:ea typeface="Roboto"/>
                <a:cs typeface="Roboto"/>
                <a:sym typeface="Roboto"/>
              </a:rPr>
              <a:t>Galileo</a:t>
            </a:r>
            <a:r>
              <a:rPr lang="en">
                <a:solidFill>
                  <a:srgbClr val="9FC5E8"/>
                </a:solidFill>
                <a:latin typeface="Roboto"/>
                <a:ea typeface="Roboto"/>
                <a:cs typeface="Roboto"/>
                <a:sym typeface="Roboto"/>
              </a:rPr>
              <a:t> sees signatures of cryovolcanic activity </a:t>
            </a:r>
            <a:r>
              <a:rPr lang="en" sz="1200">
                <a:solidFill>
                  <a:srgbClr val="9FC5E8"/>
                </a:solidFill>
                <a:latin typeface="Roboto"/>
                <a:ea typeface="Roboto"/>
                <a:cs typeface="Roboto"/>
                <a:sym typeface="Roboto"/>
              </a:rPr>
              <a:t>(Collins &amp; Nimmo 2009)</a:t>
            </a:r>
            <a:endParaRPr sz="1200">
              <a:solidFill>
                <a:srgbClr val="9FC5E8"/>
              </a:solidFill>
              <a:latin typeface="Roboto"/>
              <a:ea typeface="Roboto"/>
              <a:cs typeface="Roboto"/>
              <a:sym typeface="Roboto"/>
            </a:endParaRPr>
          </a:p>
          <a:p>
            <a:pPr indent="0" lvl="0" marL="0" rtl="0" algn="l">
              <a:spcBef>
                <a:spcPts val="0"/>
              </a:spcBef>
              <a:spcAft>
                <a:spcPts val="0"/>
              </a:spcAft>
              <a:buNone/>
            </a:pPr>
            <a:r>
              <a:t/>
            </a:r>
            <a:endParaRPr>
              <a:solidFill>
                <a:srgbClr val="9FC5E8"/>
              </a:solidFill>
              <a:latin typeface="Roboto"/>
              <a:ea typeface="Roboto"/>
              <a:cs typeface="Roboto"/>
              <a:sym typeface="Roboto"/>
            </a:endParaRPr>
          </a:p>
        </p:txBody>
      </p:sp>
      <p:pic>
        <p:nvPicPr>
          <p:cNvPr id="163" name="Google Shape;163;p18"/>
          <p:cNvPicPr preferRelativeResize="0"/>
          <p:nvPr/>
        </p:nvPicPr>
        <p:blipFill>
          <a:blip r:embed="rId7">
            <a:alphaModFix/>
          </a:blip>
          <a:stretch>
            <a:fillRect/>
          </a:stretch>
        </p:blipFill>
        <p:spPr>
          <a:xfrm>
            <a:off x="6254875" y="4102955"/>
            <a:ext cx="1585250" cy="984845"/>
          </a:xfrm>
          <a:prstGeom prst="rect">
            <a:avLst/>
          </a:prstGeom>
          <a:noFill/>
          <a:ln cap="flat" cmpd="sng" w="19050">
            <a:solidFill>
              <a:srgbClr val="9FC5E8"/>
            </a:solidFill>
            <a:prstDash val="solid"/>
            <a:round/>
            <a:headEnd len="sm" w="sm" type="none"/>
            <a:tailEnd len="sm" w="sm" type="none"/>
          </a:ln>
        </p:spPr>
      </p:pic>
      <p:pic>
        <p:nvPicPr>
          <p:cNvPr id="164" name="Google Shape;164;p18"/>
          <p:cNvPicPr preferRelativeResize="0"/>
          <p:nvPr/>
        </p:nvPicPr>
        <p:blipFill>
          <a:blip r:embed="rId8">
            <a:alphaModFix/>
          </a:blip>
          <a:stretch>
            <a:fillRect/>
          </a:stretch>
        </p:blipFill>
        <p:spPr>
          <a:xfrm>
            <a:off x="4835332" y="3908075"/>
            <a:ext cx="1848832" cy="965400"/>
          </a:xfrm>
          <a:prstGeom prst="rect">
            <a:avLst/>
          </a:prstGeom>
          <a:noFill/>
          <a:ln cap="flat" cmpd="sng" w="19050">
            <a:solidFill>
              <a:srgbClr val="9FC5E8"/>
            </a:solidFill>
            <a:prstDash val="solid"/>
            <a:round/>
            <a:headEnd len="sm" w="sm" type="none"/>
            <a:tailEnd len="sm" w="sm" type="none"/>
          </a:ln>
        </p:spPr>
      </p:pic>
      <p:pic>
        <p:nvPicPr>
          <p:cNvPr id="165" name="Google Shape;165;p18"/>
          <p:cNvPicPr preferRelativeResize="0"/>
          <p:nvPr/>
        </p:nvPicPr>
        <p:blipFill>
          <a:blip r:embed="rId9">
            <a:alphaModFix/>
          </a:blip>
          <a:stretch>
            <a:fillRect/>
          </a:stretch>
        </p:blipFill>
        <p:spPr>
          <a:xfrm>
            <a:off x="3525137" y="3693774"/>
            <a:ext cx="1475639" cy="1394025"/>
          </a:xfrm>
          <a:prstGeom prst="rect">
            <a:avLst/>
          </a:prstGeom>
          <a:noFill/>
          <a:ln cap="flat" cmpd="sng" w="19050">
            <a:solidFill>
              <a:srgbClr val="9FC5E8"/>
            </a:solidFill>
            <a:prstDash val="solid"/>
            <a:round/>
            <a:headEnd len="sm" w="sm" type="none"/>
            <a:tailEnd len="sm" w="sm" type="none"/>
          </a:ln>
        </p:spPr>
      </p:pic>
      <p:pic>
        <p:nvPicPr>
          <p:cNvPr id="166" name="Google Shape;166;p18"/>
          <p:cNvPicPr preferRelativeResize="0"/>
          <p:nvPr/>
        </p:nvPicPr>
        <p:blipFill>
          <a:blip r:embed="rId10">
            <a:alphaModFix/>
          </a:blip>
          <a:stretch>
            <a:fillRect/>
          </a:stretch>
        </p:blipFill>
        <p:spPr>
          <a:xfrm>
            <a:off x="4295019" y="1126699"/>
            <a:ext cx="2558679" cy="1664400"/>
          </a:xfrm>
          <a:prstGeom prst="rect">
            <a:avLst/>
          </a:prstGeom>
          <a:noFill/>
          <a:ln cap="flat" cmpd="sng" w="19050">
            <a:solidFill>
              <a:srgbClr val="EA9999"/>
            </a:solidFill>
            <a:prstDash val="solid"/>
            <a:round/>
            <a:headEnd len="sm" w="sm" type="none"/>
            <a:tailEnd len="sm" w="sm" type="none"/>
          </a:ln>
        </p:spPr>
      </p:pic>
      <p:sp>
        <p:nvSpPr>
          <p:cNvPr id="167" name="Google Shape;167;p18"/>
          <p:cNvSpPr txBox="1"/>
          <p:nvPr/>
        </p:nvSpPr>
        <p:spPr>
          <a:xfrm>
            <a:off x="2551175" y="1473800"/>
            <a:ext cx="1689000" cy="817800"/>
          </a:xfrm>
          <a:prstGeom prst="rect">
            <a:avLst/>
          </a:prstGeom>
          <a:noFill/>
          <a:ln cap="flat" cmpd="sng" w="19050">
            <a:solidFill>
              <a:srgbClr val="EA9999"/>
            </a:solidFill>
            <a:prstDash val="solid"/>
            <a:round/>
            <a:headEnd len="sm" w="sm" type="none"/>
            <a:tailEnd len="sm" w="sm" type="none"/>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EA9999"/>
                </a:solidFill>
                <a:latin typeface="Proxima Nova"/>
                <a:ea typeface="Proxima Nova"/>
                <a:cs typeface="Proxima Nova"/>
                <a:sym typeface="Proxima Nova"/>
              </a:rPr>
              <a:t>Ion bombardment from Galileo PPR </a:t>
            </a:r>
            <a:r>
              <a:rPr lang="en" sz="1200">
                <a:solidFill>
                  <a:srgbClr val="EA9999"/>
                </a:solidFill>
                <a:latin typeface="Proxima Nova"/>
                <a:ea typeface="Proxima Nova"/>
                <a:cs typeface="Proxima Nova"/>
                <a:sym typeface="Proxima Nova"/>
              </a:rPr>
              <a:t>(Paranicas et al. 2002)</a:t>
            </a:r>
            <a:endParaRPr sz="1200">
              <a:solidFill>
                <a:srgbClr val="EA9999"/>
              </a:solidFill>
              <a:latin typeface="Proxima Nova"/>
              <a:ea typeface="Proxima Nova"/>
              <a:cs typeface="Proxima Nova"/>
              <a:sym typeface="Proxima Nova"/>
            </a:endParaRPr>
          </a:p>
        </p:txBody>
      </p:sp>
      <p:sp>
        <p:nvSpPr>
          <p:cNvPr id="168" name="Google Shape;168;p18"/>
          <p:cNvSpPr txBox="1"/>
          <p:nvPr/>
        </p:nvSpPr>
        <p:spPr>
          <a:xfrm>
            <a:off x="2994425" y="119250"/>
            <a:ext cx="1011000" cy="4917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EA9999"/>
                </a:solidFill>
                <a:latin typeface="Roboto"/>
                <a:ea typeface="Roboto"/>
                <a:cs typeface="Roboto"/>
                <a:sym typeface="Roboto"/>
              </a:rPr>
              <a:t>Amorphous</a:t>
            </a:r>
            <a:endParaRPr sz="1200">
              <a:solidFill>
                <a:srgbClr val="EA9999"/>
              </a:solidFill>
              <a:latin typeface="Roboto"/>
              <a:ea typeface="Roboto"/>
              <a:cs typeface="Roboto"/>
              <a:sym typeface="Roboto"/>
            </a:endParaRPr>
          </a:p>
          <a:p>
            <a:pPr indent="0" lvl="0" marL="0" rtl="0" algn="ctr">
              <a:spcBef>
                <a:spcPts val="0"/>
              </a:spcBef>
              <a:spcAft>
                <a:spcPts val="0"/>
              </a:spcAft>
              <a:buNone/>
            </a:pPr>
            <a:r>
              <a:rPr lang="en" sz="1200">
                <a:solidFill>
                  <a:srgbClr val="9FC5E8"/>
                </a:solidFill>
                <a:latin typeface="Roboto"/>
                <a:ea typeface="Roboto"/>
                <a:cs typeface="Roboto"/>
                <a:sym typeface="Roboto"/>
              </a:rPr>
              <a:t>Crystalline</a:t>
            </a:r>
            <a:endParaRPr sz="1200">
              <a:solidFill>
                <a:srgbClr val="9FC5E8"/>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19"/>
          <p:cNvSpPr txBox="1"/>
          <p:nvPr>
            <p:ph type="title"/>
          </p:nvPr>
        </p:nvSpPr>
        <p:spPr>
          <a:xfrm>
            <a:off x="311700" y="2576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led to...</a:t>
            </a:r>
            <a:endParaRPr/>
          </a:p>
        </p:txBody>
      </p:sp>
      <p:sp>
        <p:nvSpPr>
          <p:cNvPr id="174" name="Google Shape;174;p19"/>
          <p:cNvSpPr txBox="1"/>
          <p:nvPr>
            <p:ph idx="1" type="body"/>
          </p:nvPr>
        </p:nvSpPr>
        <p:spPr>
          <a:xfrm>
            <a:off x="311700" y="1229875"/>
            <a:ext cx="8520600" cy="197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science question:</a:t>
            </a:r>
            <a:endParaRPr/>
          </a:p>
          <a:p>
            <a:pPr indent="0" lvl="0" marL="0" rtl="0" algn="l">
              <a:spcBef>
                <a:spcPts val="1600"/>
              </a:spcBef>
              <a:spcAft>
                <a:spcPts val="0"/>
              </a:spcAft>
              <a:buNone/>
            </a:pPr>
            <a:r>
              <a:t/>
            </a:r>
            <a:endParaRPr/>
          </a:p>
          <a:p>
            <a:pPr indent="0" lvl="0" marL="0" rtl="0" algn="ctr">
              <a:spcBef>
                <a:spcPts val="1600"/>
              </a:spcBef>
              <a:spcAft>
                <a:spcPts val="0"/>
              </a:spcAft>
              <a:buNone/>
            </a:pPr>
            <a:r>
              <a:rPr lang="en" u="sng"/>
              <a:t>Can you reproduce the water ice crystallinity (on Europa’s leading hemisphere) using ONLY </a:t>
            </a:r>
            <a:r>
              <a:rPr lang="en" u="sng">
                <a:solidFill>
                  <a:srgbClr val="9FC5E8"/>
                </a:solidFill>
              </a:rPr>
              <a:t>thermal</a:t>
            </a:r>
            <a:r>
              <a:rPr lang="en" u="sng"/>
              <a:t> and </a:t>
            </a:r>
            <a:r>
              <a:rPr lang="en" u="sng">
                <a:solidFill>
                  <a:srgbClr val="EA9999"/>
                </a:solidFill>
              </a:rPr>
              <a:t>particle flux</a:t>
            </a:r>
            <a:r>
              <a:rPr lang="en" u="sng"/>
              <a:t> modeling?</a:t>
            </a:r>
            <a:endParaRPr/>
          </a:p>
          <a:p>
            <a:pPr indent="0" lvl="0" marL="0" rtl="0" algn="ctr">
              <a:spcBef>
                <a:spcPts val="1600"/>
              </a:spcBef>
              <a:spcAft>
                <a:spcPts val="1600"/>
              </a:spcAft>
              <a:buNone/>
            </a:pPr>
            <a:r>
              <a:t/>
            </a:r>
            <a:endParaRPr b="1" sz="1400"/>
          </a:p>
        </p:txBody>
      </p:sp>
      <p:sp>
        <p:nvSpPr>
          <p:cNvPr id="175" name="Google Shape;175;p19"/>
          <p:cNvSpPr txBox="1"/>
          <p:nvPr/>
        </p:nvSpPr>
        <p:spPr>
          <a:xfrm>
            <a:off x="4066175" y="129550"/>
            <a:ext cx="1011000" cy="4917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EA9999"/>
                </a:solidFill>
                <a:latin typeface="Roboto"/>
                <a:ea typeface="Roboto"/>
                <a:cs typeface="Roboto"/>
                <a:sym typeface="Roboto"/>
              </a:rPr>
              <a:t>Amorphous</a:t>
            </a:r>
            <a:endParaRPr sz="1200">
              <a:solidFill>
                <a:srgbClr val="EA9999"/>
              </a:solidFill>
              <a:latin typeface="Roboto"/>
              <a:ea typeface="Roboto"/>
              <a:cs typeface="Roboto"/>
              <a:sym typeface="Roboto"/>
            </a:endParaRPr>
          </a:p>
          <a:p>
            <a:pPr indent="0" lvl="0" marL="0" rtl="0" algn="ctr">
              <a:spcBef>
                <a:spcPts val="0"/>
              </a:spcBef>
              <a:spcAft>
                <a:spcPts val="0"/>
              </a:spcAft>
              <a:buNone/>
            </a:pPr>
            <a:r>
              <a:rPr lang="en" sz="1200">
                <a:solidFill>
                  <a:srgbClr val="9FC5E8"/>
                </a:solidFill>
                <a:latin typeface="Roboto"/>
                <a:ea typeface="Roboto"/>
                <a:cs typeface="Roboto"/>
                <a:sym typeface="Roboto"/>
              </a:rPr>
              <a:t>Crystalline</a:t>
            </a:r>
            <a:endParaRPr sz="1200">
              <a:solidFill>
                <a:srgbClr val="9FC5E8"/>
              </a:solidFill>
              <a:latin typeface="Roboto"/>
              <a:ea typeface="Roboto"/>
              <a:cs typeface="Roboto"/>
              <a:sym typeface="Roboto"/>
            </a:endParaRPr>
          </a:p>
        </p:txBody>
      </p:sp>
      <p:pic>
        <p:nvPicPr>
          <p:cNvPr id="176" name="Google Shape;176;p19"/>
          <p:cNvPicPr preferRelativeResize="0"/>
          <p:nvPr/>
        </p:nvPicPr>
        <p:blipFill rotWithShape="1">
          <a:blip r:embed="rId3">
            <a:alphaModFix/>
          </a:blip>
          <a:srcRect b="8045" l="8164" r="30353" t="9350"/>
          <a:stretch/>
        </p:blipFill>
        <p:spPr>
          <a:xfrm flipH="1">
            <a:off x="6794902" y="51275"/>
            <a:ext cx="2281422" cy="2145902"/>
          </a:xfrm>
          <a:prstGeom prst="rect">
            <a:avLst/>
          </a:prstGeom>
          <a:noFill/>
          <a:ln>
            <a:noFill/>
          </a:ln>
        </p:spPr>
      </p:pic>
      <p:pic>
        <p:nvPicPr>
          <p:cNvPr id="177" name="Google Shape;177;p19"/>
          <p:cNvPicPr preferRelativeResize="0"/>
          <p:nvPr/>
        </p:nvPicPr>
        <p:blipFill rotWithShape="1">
          <a:blip r:embed="rId4">
            <a:alphaModFix/>
          </a:blip>
          <a:srcRect b="5659" l="15016" r="18067" t="6188"/>
          <a:stretch/>
        </p:blipFill>
        <p:spPr>
          <a:xfrm flipH="1" rot="648983">
            <a:off x="7789404" y="173091"/>
            <a:ext cx="226668" cy="298593"/>
          </a:xfrm>
          <a:prstGeom prst="rect">
            <a:avLst/>
          </a:prstGeom>
          <a:noFill/>
          <a:ln>
            <a:noFill/>
          </a:ln>
        </p:spPr>
      </p:pic>
      <p:sp>
        <p:nvSpPr>
          <p:cNvPr id="178" name="Google Shape;178;p19"/>
          <p:cNvSpPr txBox="1"/>
          <p:nvPr>
            <p:ph idx="12" type="sldNum"/>
          </p:nvPr>
        </p:nvSpPr>
        <p:spPr>
          <a:xfrm>
            <a:off x="7915500" y="4886100"/>
            <a:ext cx="12378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a:t>Jodi Berdis NMSU</a:t>
            </a:r>
            <a:endParaRPr i="1"/>
          </a:p>
        </p:txBody>
      </p:sp>
      <p:sp>
        <p:nvSpPr>
          <p:cNvPr id="179" name="Google Shape;179;p19"/>
          <p:cNvSpPr txBox="1"/>
          <p:nvPr/>
        </p:nvSpPr>
        <p:spPr>
          <a:xfrm>
            <a:off x="311800" y="3973750"/>
            <a:ext cx="8520600" cy="93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lt1"/>
                </a:solidFill>
                <a:latin typeface="Roboto"/>
                <a:ea typeface="Roboto"/>
                <a:cs typeface="Roboto"/>
                <a:sym typeface="Roboto"/>
              </a:rPr>
              <a:t>If not, this could provide a glimpse into how </a:t>
            </a:r>
            <a:r>
              <a:rPr b="1" lang="en">
                <a:solidFill>
                  <a:srgbClr val="9FC5E8"/>
                </a:solidFill>
                <a:latin typeface="Roboto"/>
                <a:ea typeface="Roboto"/>
                <a:cs typeface="Roboto"/>
                <a:sym typeface="Roboto"/>
              </a:rPr>
              <a:t>cryovolcanic</a:t>
            </a:r>
            <a:r>
              <a:rPr b="1" lang="en">
                <a:solidFill>
                  <a:schemeClr val="lt1"/>
                </a:solidFill>
                <a:latin typeface="Roboto"/>
                <a:ea typeface="Roboto"/>
                <a:cs typeface="Roboto"/>
                <a:sym typeface="Roboto"/>
              </a:rPr>
              <a:t> and </a:t>
            </a:r>
            <a:r>
              <a:rPr b="1" lang="en">
                <a:solidFill>
                  <a:srgbClr val="EA9999"/>
                </a:solidFill>
                <a:latin typeface="Roboto"/>
                <a:ea typeface="Roboto"/>
                <a:cs typeface="Roboto"/>
                <a:sym typeface="Roboto"/>
              </a:rPr>
              <a:t>plume</a:t>
            </a:r>
            <a:r>
              <a:rPr b="1" lang="en">
                <a:solidFill>
                  <a:schemeClr val="lt1"/>
                </a:solidFill>
                <a:latin typeface="Roboto"/>
                <a:ea typeface="Roboto"/>
                <a:cs typeface="Roboto"/>
                <a:sym typeface="Roboto"/>
              </a:rPr>
              <a:t> processing affect the ice!</a:t>
            </a:r>
            <a:endParaRPr b="1">
              <a:solidFill>
                <a:schemeClr val="lt1"/>
              </a:solidFill>
              <a:latin typeface="Roboto"/>
              <a:ea typeface="Roboto"/>
              <a:cs typeface="Roboto"/>
              <a:sym typeface="Roboto"/>
            </a:endParaRPr>
          </a:p>
          <a:p>
            <a:pPr indent="0" lvl="0" marL="0" rtl="0" algn="ctr">
              <a:lnSpc>
                <a:spcPct val="115000"/>
              </a:lnSpc>
              <a:spcBef>
                <a:spcPts val="1600"/>
              </a:spcBef>
              <a:spcAft>
                <a:spcPts val="1600"/>
              </a:spcAft>
              <a:buNone/>
            </a:pPr>
            <a:r>
              <a:rPr b="1" lang="en">
                <a:solidFill>
                  <a:schemeClr val="lt1"/>
                </a:solidFill>
                <a:latin typeface="Roboto"/>
                <a:ea typeface="Roboto"/>
                <a:cs typeface="Roboto"/>
                <a:sym typeface="Roboto"/>
              </a:rPr>
              <a:t>But if so, does that mean </a:t>
            </a:r>
            <a:r>
              <a:rPr b="1" lang="en">
                <a:solidFill>
                  <a:srgbClr val="9FC5E8"/>
                </a:solidFill>
                <a:latin typeface="Roboto"/>
                <a:ea typeface="Roboto"/>
                <a:cs typeface="Roboto"/>
                <a:sym typeface="Roboto"/>
              </a:rPr>
              <a:t>cryovolcanic</a:t>
            </a:r>
            <a:r>
              <a:rPr b="1" lang="en">
                <a:solidFill>
                  <a:schemeClr val="lt1"/>
                </a:solidFill>
                <a:latin typeface="Roboto"/>
                <a:ea typeface="Roboto"/>
                <a:cs typeface="Roboto"/>
                <a:sym typeface="Roboto"/>
              </a:rPr>
              <a:t> and </a:t>
            </a:r>
            <a:r>
              <a:rPr b="1" lang="en">
                <a:solidFill>
                  <a:srgbClr val="EA9999"/>
                </a:solidFill>
                <a:latin typeface="Roboto"/>
                <a:ea typeface="Roboto"/>
                <a:cs typeface="Roboto"/>
                <a:sym typeface="Roboto"/>
              </a:rPr>
              <a:t>plume</a:t>
            </a:r>
            <a:r>
              <a:rPr b="1" lang="en">
                <a:solidFill>
                  <a:schemeClr val="lt1"/>
                </a:solidFill>
                <a:latin typeface="Roboto"/>
                <a:ea typeface="Roboto"/>
                <a:cs typeface="Roboto"/>
                <a:sym typeface="Roboto"/>
              </a:rPr>
              <a:t> processing are equally affecting the crystallinity?</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0"/>
          <p:cNvSpPr txBox="1"/>
          <p:nvPr>
            <p:ph type="title"/>
          </p:nvPr>
        </p:nvSpPr>
        <p:spPr>
          <a:xfrm>
            <a:off x="311700" y="2576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of that...</a:t>
            </a:r>
            <a:endParaRPr/>
          </a:p>
        </p:txBody>
      </p:sp>
      <p:sp>
        <p:nvSpPr>
          <p:cNvPr id="185" name="Google Shape;185;p20"/>
          <p:cNvSpPr txBox="1"/>
          <p:nvPr>
            <p:ph idx="1" type="body"/>
          </p:nvPr>
        </p:nvSpPr>
        <p:spPr>
          <a:xfrm>
            <a:off x="311700" y="1077575"/>
            <a:ext cx="3999900" cy="3339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600" u="sng"/>
              <a:t>Observed Crystallinity</a:t>
            </a:r>
            <a:endParaRPr b="1" sz="1600" u="sng"/>
          </a:p>
        </p:txBody>
      </p:sp>
      <p:cxnSp>
        <p:nvCxnSpPr>
          <p:cNvPr id="186" name="Google Shape;186;p20"/>
          <p:cNvCxnSpPr/>
          <p:nvPr/>
        </p:nvCxnSpPr>
        <p:spPr>
          <a:xfrm flipH="1">
            <a:off x="4571400" y="865375"/>
            <a:ext cx="600" cy="4010700"/>
          </a:xfrm>
          <a:prstGeom prst="straightConnector1">
            <a:avLst/>
          </a:prstGeom>
          <a:noFill/>
          <a:ln cap="flat" cmpd="sng" w="28575">
            <a:solidFill>
              <a:schemeClr val="lt1"/>
            </a:solidFill>
            <a:prstDash val="solid"/>
            <a:round/>
            <a:headEnd len="med" w="med" type="none"/>
            <a:tailEnd len="med" w="med" type="none"/>
          </a:ln>
        </p:spPr>
      </p:cxnSp>
      <p:sp>
        <p:nvSpPr>
          <p:cNvPr id="187" name="Google Shape;187;p20"/>
          <p:cNvSpPr txBox="1"/>
          <p:nvPr>
            <p:ph idx="2" type="body"/>
          </p:nvPr>
        </p:nvSpPr>
        <p:spPr>
          <a:xfrm>
            <a:off x="4832400" y="1077575"/>
            <a:ext cx="3999900" cy="333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u="sng"/>
              <a:t>Modeled Crystallinity</a:t>
            </a:r>
            <a:endParaRPr b="1" sz="1600" u="sng"/>
          </a:p>
          <a:p>
            <a:pPr indent="0" lvl="0" marL="0" rtl="0" algn="l">
              <a:spcBef>
                <a:spcPts val="1600"/>
              </a:spcBef>
              <a:spcAft>
                <a:spcPts val="1600"/>
              </a:spcAft>
              <a:buNone/>
            </a:pPr>
            <a:r>
              <a:rPr b="1" lang="en" sz="1200" u="sng"/>
              <a:t>I</a:t>
            </a:r>
            <a:r>
              <a:rPr lang="en" sz="1200"/>
              <a:t>ncipient </a:t>
            </a:r>
            <a:r>
              <a:rPr b="1" lang="en" sz="1200" u="sng"/>
              <a:t>C</a:t>
            </a:r>
            <a:r>
              <a:rPr lang="en" sz="1200"/>
              <a:t>ode for </a:t>
            </a:r>
            <a:r>
              <a:rPr b="1" lang="en" sz="1200" u="sng"/>
              <a:t>I</a:t>
            </a:r>
            <a:r>
              <a:rPr lang="en" sz="1200"/>
              <a:t>nvestigating the </a:t>
            </a:r>
            <a:r>
              <a:rPr b="1" lang="en" sz="1200" u="sng"/>
              <a:t>C</a:t>
            </a:r>
            <a:r>
              <a:rPr lang="en" sz="1200"/>
              <a:t>rystallinity of the </a:t>
            </a:r>
            <a:r>
              <a:rPr b="1" lang="en" sz="1200" u="sng"/>
              <a:t>L</a:t>
            </a:r>
            <a:r>
              <a:rPr lang="en" sz="1200"/>
              <a:t>eading-hemisphere of </a:t>
            </a:r>
            <a:r>
              <a:rPr b="1" lang="en" sz="1200" u="sng"/>
              <a:t>E</a:t>
            </a:r>
            <a:r>
              <a:rPr lang="en" sz="1200"/>
              <a:t>uropa (</a:t>
            </a:r>
            <a:r>
              <a:rPr b="1" lang="en" sz="1200"/>
              <a:t>ICICLE</a:t>
            </a:r>
            <a:r>
              <a:rPr lang="en" sz="1200"/>
              <a:t>)</a:t>
            </a:r>
            <a:endParaRPr sz="1200"/>
          </a:p>
        </p:txBody>
      </p:sp>
      <p:pic>
        <p:nvPicPr>
          <p:cNvPr id="188" name="Google Shape;188;p20"/>
          <p:cNvPicPr preferRelativeResize="0"/>
          <p:nvPr/>
        </p:nvPicPr>
        <p:blipFill>
          <a:blip r:embed="rId3">
            <a:alphaModFix/>
          </a:blip>
          <a:stretch>
            <a:fillRect/>
          </a:stretch>
        </p:blipFill>
        <p:spPr>
          <a:xfrm>
            <a:off x="7196400" y="264325"/>
            <a:ext cx="1829640" cy="715946"/>
          </a:xfrm>
          <a:prstGeom prst="rect">
            <a:avLst/>
          </a:prstGeom>
          <a:noFill/>
          <a:ln cap="flat" cmpd="sng" w="9525">
            <a:solidFill>
              <a:srgbClr val="000000"/>
            </a:solidFill>
            <a:prstDash val="solid"/>
            <a:round/>
            <a:headEnd len="sm" w="sm" type="none"/>
            <a:tailEnd len="sm" w="sm" type="none"/>
          </a:ln>
        </p:spPr>
      </p:pic>
      <p:pic>
        <p:nvPicPr>
          <p:cNvPr id="189" name="Google Shape;189;p20"/>
          <p:cNvPicPr preferRelativeResize="0"/>
          <p:nvPr/>
        </p:nvPicPr>
        <p:blipFill>
          <a:blip r:embed="rId4">
            <a:alphaModFix/>
          </a:blip>
          <a:stretch>
            <a:fillRect/>
          </a:stretch>
        </p:blipFill>
        <p:spPr>
          <a:xfrm>
            <a:off x="92525" y="1495825"/>
            <a:ext cx="3052049" cy="3565375"/>
          </a:xfrm>
          <a:prstGeom prst="rect">
            <a:avLst/>
          </a:prstGeom>
          <a:noFill/>
          <a:ln cap="flat" cmpd="sng" w="19050">
            <a:solidFill>
              <a:schemeClr val="dk2"/>
            </a:solidFill>
            <a:prstDash val="solid"/>
            <a:round/>
            <a:headEnd len="sm" w="sm" type="none"/>
            <a:tailEnd len="sm" w="sm" type="none"/>
          </a:ln>
        </p:spPr>
      </p:pic>
      <p:pic>
        <p:nvPicPr>
          <p:cNvPr id="190" name="Google Shape;190;p20"/>
          <p:cNvPicPr preferRelativeResize="0"/>
          <p:nvPr/>
        </p:nvPicPr>
        <p:blipFill>
          <a:blip r:embed="rId5">
            <a:alphaModFix/>
          </a:blip>
          <a:stretch>
            <a:fillRect/>
          </a:stretch>
        </p:blipFill>
        <p:spPr>
          <a:xfrm>
            <a:off x="4635200" y="2206425"/>
            <a:ext cx="2228075" cy="1458325"/>
          </a:xfrm>
          <a:prstGeom prst="rect">
            <a:avLst/>
          </a:prstGeom>
          <a:noFill/>
          <a:ln cap="flat" cmpd="sng" w="19050">
            <a:solidFill>
              <a:srgbClr val="9FC5E8"/>
            </a:solidFill>
            <a:prstDash val="solid"/>
            <a:round/>
            <a:headEnd len="sm" w="sm" type="none"/>
            <a:tailEnd len="sm" w="sm" type="none"/>
          </a:ln>
        </p:spPr>
      </p:pic>
      <p:pic>
        <p:nvPicPr>
          <p:cNvPr id="191" name="Google Shape;191;p20"/>
          <p:cNvPicPr preferRelativeResize="0"/>
          <p:nvPr/>
        </p:nvPicPr>
        <p:blipFill>
          <a:blip r:embed="rId6">
            <a:alphaModFix/>
          </a:blip>
          <a:stretch>
            <a:fillRect/>
          </a:stretch>
        </p:blipFill>
        <p:spPr>
          <a:xfrm>
            <a:off x="7366837" y="2743772"/>
            <a:ext cx="1659210" cy="311400"/>
          </a:xfrm>
          <a:prstGeom prst="rect">
            <a:avLst/>
          </a:prstGeom>
          <a:noFill/>
          <a:ln cap="flat" cmpd="sng" w="19050">
            <a:solidFill>
              <a:srgbClr val="9FC5E8"/>
            </a:solidFill>
            <a:prstDash val="dash"/>
            <a:round/>
            <a:headEnd len="sm" w="sm" type="none"/>
            <a:tailEnd len="sm" w="sm" type="none"/>
          </a:ln>
        </p:spPr>
      </p:pic>
      <p:sp>
        <p:nvSpPr>
          <p:cNvPr id="192" name="Google Shape;192;p20"/>
          <p:cNvSpPr txBox="1"/>
          <p:nvPr/>
        </p:nvSpPr>
        <p:spPr>
          <a:xfrm>
            <a:off x="7747825" y="2977675"/>
            <a:ext cx="1465500" cy="4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Proxima Nova"/>
                <a:ea typeface="Proxima Nova"/>
                <a:cs typeface="Proxima Nova"/>
                <a:sym typeface="Proxima Nova"/>
              </a:rPr>
              <a:t>Baragiola et al. (2013); Dalle Ore et al. (2015)</a:t>
            </a:r>
            <a:endParaRPr sz="1000">
              <a:solidFill>
                <a:srgbClr val="FFFFFF"/>
              </a:solidFill>
              <a:latin typeface="Proxima Nova"/>
              <a:ea typeface="Proxima Nova"/>
              <a:cs typeface="Proxima Nova"/>
              <a:sym typeface="Proxima Nova"/>
            </a:endParaRPr>
          </a:p>
        </p:txBody>
      </p:sp>
      <p:sp>
        <p:nvSpPr>
          <p:cNvPr id="193" name="Google Shape;193;p20"/>
          <p:cNvSpPr/>
          <p:nvPr/>
        </p:nvSpPr>
        <p:spPr>
          <a:xfrm>
            <a:off x="6908675" y="2709975"/>
            <a:ext cx="402300" cy="365700"/>
          </a:xfrm>
          <a:prstGeom prst="mathPlus">
            <a:avLst>
              <a:gd fmla="val 23520" name="adj1"/>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0"/>
          <p:cNvSpPr/>
          <p:nvPr/>
        </p:nvSpPr>
        <p:spPr>
          <a:xfrm rot="-5400000">
            <a:off x="8033175" y="2058125"/>
            <a:ext cx="328500" cy="1682400"/>
          </a:xfrm>
          <a:prstGeom prst="rect">
            <a:avLst/>
          </a:prstGeom>
          <a:noFill/>
          <a:ln cap="flat" cmpd="sng" w="19050">
            <a:solidFill>
              <a:srgbClr val="EA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0"/>
          <p:cNvSpPr txBox="1"/>
          <p:nvPr/>
        </p:nvSpPr>
        <p:spPr>
          <a:xfrm>
            <a:off x="4066175" y="129550"/>
            <a:ext cx="1011000" cy="4917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EA9999"/>
                </a:solidFill>
                <a:latin typeface="Roboto"/>
                <a:ea typeface="Roboto"/>
                <a:cs typeface="Roboto"/>
                <a:sym typeface="Roboto"/>
              </a:rPr>
              <a:t>Amorphous</a:t>
            </a:r>
            <a:endParaRPr sz="1200">
              <a:solidFill>
                <a:srgbClr val="EA9999"/>
              </a:solidFill>
              <a:latin typeface="Roboto"/>
              <a:ea typeface="Roboto"/>
              <a:cs typeface="Roboto"/>
              <a:sym typeface="Roboto"/>
            </a:endParaRPr>
          </a:p>
          <a:p>
            <a:pPr indent="0" lvl="0" marL="0" rtl="0" algn="ctr">
              <a:spcBef>
                <a:spcPts val="0"/>
              </a:spcBef>
              <a:spcAft>
                <a:spcPts val="0"/>
              </a:spcAft>
              <a:buNone/>
            </a:pPr>
            <a:r>
              <a:rPr lang="en" sz="1200">
                <a:solidFill>
                  <a:srgbClr val="9FC5E8"/>
                </a:solidFill>
                <a:latin typeface="Roboto"/>
                <a:ea typeface="Roboto"/>
                <a:cs typeface="Roboto"/>
                <a:sym typeface="Roboto"/>
              </a:rPr>
              <a:t>Crystalline</a:t>
            </a:r>
            <a:endParaRPr sz="1200">
              <a:solidFill>
                <a:srgbClr val="9FC5E8"/>
              </a:solidFill>
              <a:latin typeface="Roboto"/>
              <a:ea typeface="Roboto"/>
              <a:cs typeface="Roboto"/>
              <a:sym typeface="Roboto"/>
            </a:endParaRPr>
          </a:p>
        </p:txBody>
      </p:sp>
      <p:sp>
        <p:nvSpPr>
          <p:cNvPr id="196" name="Google Shape;196;p20"/>
          <p:cNvSpPr txBox="1"/>
          <p:nvPr>
            <p:ph idx="12" type="sldNum"/>
          </p:nvPr>
        </p:nvSpPr>
        <p:spPr>
          <a:xfrm>
            <a:off x="7910100" y="4876075"/>
            <a:ext cx="12339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a:solidFill>
                  <a:schemeClr val="lt1"/>
                </a:solidFill>
              </a:rPr>
              <a:t>Jodi Berdis NMSU</a:t>
            </a:r>
            <a:endParaRPr i="1">
              <a:solidFill>
                <a:schemeClr val="lt1"/>
              </a:solidFill>
            </a:endParaRPr>
          </a:p>
        </p:txBody>
      </p:sp>
      <p:pic>
        <p:nvPicPr>
          <p:cNvPr id="197" name="Google Shape;197;p20"/>
          <p:cNvPicPr preferRelativeResize="0"/>
          <p:nvPr/>
        </p:nvPicPr>
        <p:blipFill>
          <a:blip r:embed="rId7">
            <a:alphaModFix/>
          </a:blip>
          <a:stretch>
            <a:fillRect/>
          </a:stretch>
        </p:blipFill>
        <p:spPr>
          <a:xfrm>
            <a:off x="4684188" y="2952212"/>
            <a:ext cx="4296325" cy="2163875"/>
          </a:xfrm>
          <a:prstGeom prst="rect">
            <a:avLst/>
          </a:prstGeom>
          <a:noFill/>
          <a:ln cap="flat" cmpd="sng" w="19050">
            <a:solidFill>
              <a:schemeClr val="dk2"/>
            </a:solidFill>
            <a:prstDash val="solid"/>
            <a:round/>
            <a:headEnd len="sm" w="sm" type="none"/>
            <a:tailEnd len="sm" w="sm" type="none"/>
          </a:ln>
          <a:effectLst>
            <a:outerShdw blurRad="142875" rotWithShape="0" algn="bl" dir="18900000" dist="171450">
              <a:srgbClr val="000000">
                <a:alpha val="75000"/>
              </a:srgbClr>
            </a:outerShdw>
          </a:effectLst>
        </p:spPr>
      </p:pic>
      <p:sp>
        <p:nvSpPr>
          <p:cNvPr id="198" name="Google Shape;198;p20"/>
          <p:cNvSpPr/>
          <p:nvPr/>
        </p:nvSpPr>
        <p:spPr>
          <a:xfrm>
            <a:off x="8175613" y="3513138"/>
            <a:ext cx="750900" cy="1594500"/>
          </a:xfrm>
          <a:prstGeom prst="roundRect">
            <a:avLst>
              <a:gd fmla="val 16667" name="adj"/>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20"/>
          <p:cNvPicPr preferRelativeResize="0"/>
          <p:nvPr/>
        </p:nvPicPr>
        <p:blipFill>
          <a:blip r:embed="rId8">
            <a:alphaModFix/>
          </a:blip>
          <a:stretch>
            <a:fillRect/>
          </a:stretch>
        </p:blipFill>
        <p:spPr>
          <a:xfrm>
            <a:off x="63800" y="4026787"/>
            <a:ext cx="4444400" cy="1089288"/>
          </a:xfrm>
          <a:prstGeom prst="rect">
            <a:avLst/>
          </a:prstGeom>
          <a:noFill/>
          <a:ln cap="flat" cmpd="sng" w="19050">
            <a:solidFill>
              <a:schemeClr val="dk2"/>
            </a:solidFill>
            <a:prstDash val="solid"/>
            <a:round/>
            <a:headEnd len="sm" w="sm" type="none"/>
            <a:tailEnd len="sm" w="sm" type="none"/>
          </a:ln>
          <a:effectLst>
            <a:outerShdw blurRad="142875" rotWithShape="0" algn="bl" dir="18900000" dist="171450">
              <a:srgbClr val="000000">
                <a:alpha val="75000"/>
              </a:srgbClr>
            </a:outerShdw>
          </a:effectLst>
        </p:spPr>
      </p:pic>
      <p:sp>
        <p:nvSpPr>
          <p:cNvPr id="200" name="Google Shape;200;p20"/>
          <p:cNvSpPr/>
          <p:nvPr/>
        </p:nvSpPr>
        <p:spPr>
          <a:xfrm>
            <a:off x="1265300" y="4437300"/>
            <a:ext cx="3096600" cy="607800"/>
          </a:xfrm>
          <a:prstGeom prst="roundRect">
            <a:avLst>
              <a:gd fmla="val 16667" name="adj"/>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 name="Google Shape;201;p20"/>
          <p:cNvPicPr preferRelativeResize="0"/>
          <p:nvPr/>
        </p:nvPicPr>
        <p:blipFill>
          <a:blip r:embed="rId9">
            <a:alphaModFix/>
          </a:blip>
          <a:stretch>
            <a:fillRect/>
          </a:stretch>
        </p:blipFill>
        <p:spPr>
          <a:xfrm>
            <a:off x="1883469" y="2847075"/>
            <a:ext cx="2624731" cy="257925"/>
          </a:xfrm>
          <a:prstGeom prst="rect">
            <a:avLst/>
          </a:prstGeom>
          <a:noFill/>
          <a:ln cap="flat" cmpd="sng" w="19050">
            <a:solidFill>
              <a:schemeClr val="dk2"/>
            </a:solidFill>
            <a:prstDash val="solid"/>
            <a:round/>
            <a:headEnd len="sm" w="sm" type="none"/>
            <a:tailEnd len="sm" w="sm" type="none"/>
          </a:ln>
        </p:spPr>
      </p:pic>
      <p:pic>
        <p:nvPicPr>
          <p:cNvPr id="202" name="Google Shape;202;p20"/>
          <p:cNvPicPr preferRelativeResize="0"/>
          <p:nvPr/>
        </p:nvPicPr>
        <p:blipFill>
          <a:blip r:embed="rId10">
            <a:alphaModFix/>
          </a:blip>
          <a:stretch>
            <a:fillRect/>
          </a:stretch>
        </p:blipFill>
        <p:spPr>
          <a:xfrm>
            <a:off x="3331551" y="1491917"/>
            <a:ext cx="1151975" cy="1304182"/>
          </a:xfrm>
          <a:prstGeom prst="rect">
            <a:avLst/>
          </a:prstGeom>
          <a:noFill/>
          <a:ln cap="flat" cmpd="sng" w="19050">
            <a:solidFill>
              <a:schemeClr val="lt1"/>
            </a:solidFill>
            <a:prstDash val="solid"/>
            <a:round/>
            <a:headEnd len="sm" w="sm" type="none"/>
            <a:tailEnd len="sm" w="sm" type="none"/>
          </a:ln>
        </p:spPr>
      </p:pic>
      <p:sp>
        <p:nvSpPr>
          <p:cNvPr id="203" name="Google Shape;203;p20"/>
          <p:cNvSpPr txBox="1"/>
          <p:nvPr/>
        </p:nvSpPr>
        <p:spPr>
          <a:xfrm>
            <a:off x="3478225" y="2229750"/>
            <a:ext cx="1011000" cy="6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Roboto"/>
                <a:ea typeface="Roboto"/>
                <a:cs typeface="Roboto"/>
                <a:sym typeface="Roboto"/>
              </a:rPr>
              <a:t>Apache Point Observatory, Sunspot, NM</a:t>
            </a:r>
            <a:endParaRPr sz="10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1"/>
          <p:cNvSpPr txBox="1"/>
          <p:nvPr>
            <p:ph type="title"/>
          </p:nvPr>
        </p:nvSpPr>
        <p:spPr>
          <a:xfrm>
            <a:off x="311700" y="2576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Until finally</a:t>
            </a:r>
            <a:r>
              <a:rPr lang="en"/>
              <a:t>...</a:t>
            </a:r>
            <a:endParaRPr/>
          </a:p>
        </p:txBody>
      </p:sp>
      <p:sp>
        <p:nvSpPr>
          <p:cNvPr id="209" name="Google Shape;209;p21"/>
          <p:cNvSpPr txBox="1"/>
          <p:nvPr>
            <p:ph idx="1" type="body"/>
          </p:nvPr>
        </p:nvSpPr>
        <p:spPr>
          <a:xfrm>
            <a:off x="3662025" y="3888400"/>
            <a:ext cx="3624300" cy="100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0000"/>
                </a:solidFill>
                <a:highlight>
                  <a:srgbClr val="FFFFFF"/>
                </a:highlight>
              </a:rPr>
              <a:t>Single circular plume deposition: </a:t>
            </a:r>
            <a:r>
              <a:rPr b="1" lang="en" sz="1400">
                <a:solidFill>
                  <a:srgbClr val="000000"/>
                </a:solidFill>
                <a:highlight>
                  <a:srgbClr val="FFFFFF"/>
                </a:highlight>
              </a:rPr>
              <a:t>C ↓ 0.07%</a:t>
            </a:r>
            <a:endParaRPr b="1" sz="1400">
              <a:solidFill>
                <a:srgbClr val="000000"/>
              </a:solidFill>
              <a:highlight>
                <a:srgbClr val="FFFFFF"/>
              </a:highlight>
            </a:endParaRPr>
          </a:p>
          <a:p>
            <a:pPr indent="0" lvl="0" marL="0" rtl="0" algn="l">
              <a:spcBef>
                <a:spcPts val="0"/>
              </a:spcBef>
              <a:spcAft>
                <a:spcPts val="0"/>
              </a:spcAft>
              <a:buNone/>
            </a:pPr>
            <a:r>
              <a:rPr lang="en" sz="1400">
                <a:solidFill>
                  <a:srgbClr val="4A86E8"/>
                </a:solidFill>
                <a:highlight>
                  <a:srgbClr val="FFFFFF"/>
                </a:highlight>
              </a:rPr>
              <a:t>Rectangular plume deposition: </a:t>
            </a:r>
            <a:r>
              <a:rPr b="1" lang="en" sz="1400">
                <a:solidFill>
                  <a:srgbClr val="4A86E8"/>
                </a:solidFill>
                <a:highlight>
                  <a:srgbClr val="FFFFFF"/>
                </a:highlight>
              </a:rPr>
              <a:t>C ↓ 0.45%</a:t>
            </a:r>
            <a:endParaRPr b="1" sz="1400">
              <a:solidFill>
                <a:srgbClr val="4A86E8"/>
              </a:solidFill>
              <a:highlight>
                <a:srgbClr val="FFFFFF"/>
              </a:highlight>
            </a:endParaRPr>
          </a:p>
          <a:p>
            <a:pPr indent="0" lvl="0" marL="0" rtl="0" algn="l">
              <a:spcBef>
                <a:spcPts val="0"/>
              </a:spcBef>
              <a:spcAft>
                <a:spcPts val="0"/>
              </a:spcAft>
              <a:buNone/>
            </a:pPr>
            <a:r>
              <a:rPr lang="en" sz="1400">
                <a:solidFill>
                  <a:srgbClr val="FF0000"/>
                </a:solidFill>
                <a:highlight>
                  <a:srgbClr val="FFFFFF"/>
                </a:highlight>
              </a:rPr>
              <a:t>25 circular plume deposition: </a:t>
            </a:r>
            <a:r>
              <a:rPr b="1" lang="en" sz="1400">
                <a:solidFill>
                  <a:srgbClr val="FF0000"/>
                </a:solidFill>
                <a:highlight>
                  <a:srgbClr val="FFFFFF"/>
                </a:highlight>
              </a:rPr>
              <a:t>C ↓ 1.02%</a:t>
            </a:r>
            <a:endParaRPr b="1" sz="1400">
              <a:highlight>
                <a:srgbClr val="FFFFFF"/>
              </a:highlight>
            </a:endParaRPr>
          </a:p>
        </p:txBody>
      </p:sp>
      <p:pic>
        <p:nvPicPr>
          <p:cNvPr id="210" name="Google Shape;210;p21"/>
          <p:cNvPicPr preferRelativeResize="0"/>
          <p:nvPr/>
        </p:nvPicPr>
        <p:blipFill>
          <a:blip r:embed="rId3">
            <a:alphaModFix/>
          </a:blip>
          <a:stretch>
            <a:fillRect/>
          </a:stretch>
        </p:blipFill>
        <p:spPr>
          <a:xfrm>
            <a:off x="3738225" y="836625"/>
            <a:ext cx="3440301" cy="2967700"/>
          </a:xfrm>
          <a:prstGeom prst="rect">
            <a:avLst/>
          </a:prstGeom>
          <a:noFill/>
          <a:ln cap="flat" cmpd="sng" w="19050">
            <a:solidFill>
              <a:schemeClr val="dk2"/>
            </a:solidFill>
            <a:prstDash val="solid"/>
            <a:round/>
            <a:headEnd len="sm" w="sm" type="none"/>
            <a:tailEnd len="sm" w="sm" type="none"/>
          </a:ln>
        </p:spPr>
      </p:pic>
      <p:sp>
        <p:nvSpPr>
          <p:cNvPr id="211" name="Google Shape;211;p21"/>
          <p:cNvSpPr txBox="1"/>
          <p:nvPr/>
        </p:nvSpPr>
        <p:spPr>
          <a:xfrm>
            <a:off x="525525" y="1174050"/>
            <a:ext cx="2571900" cy="23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a:ea typeface="Roboto"/>
                <a:cs typeface="Roboto"/>
                <a:sym typeface="Roboto"/>
              </a:rPr>
              <a:t>Observed Crystallinity:</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200">
              <a:solidFill>
                <a:schemeClr val="lt1"/>
              </a:solidFill>
              <a:latin typeface="Roboto"/>
              <a:ea typeface="Roboto"/>
              <a:cs typeface="Roboto"/>
              <a:sym typeface="Roboto"/>
            </a:endParaRPr>
          </a:p>
          <a:p>
            <a:pPr indent="0" lvl="0" marL="0" rtl="0" algn="l">
              <a:spcBef>
                <a:spcPts val="0"/>
              </a:spcBef>
              <a:spcAft>
                <a:spcPts val="0"/>
              </a:spcAft>
              <a:buNone/>
            </a:pPr>
            <a:r>
              <a:rPr lang="en" sz="1800">
                <a:solidFill>
                  <a:schemeClr val="lt1"/>
                </a:solidFill>
                <a:latin typeface="Roboto"/>
                <a:ea typeface="Roboto"/>
                <a:cs typeface="Roboto"/>
                <a:sym typeface="Roboto"/>
              </a:rPr>
              <a:t>Modeled Crystallinity:</a:t>
            </a:r>
            <a:endParaRPr sz="1800">
              <a:solidFill>
                <a:schemeClr val="lt1"/>
              </a:solidFill>
              <a:latin typeface="Roboto"/>
              <a:ea typeface="Roboto"/>
              <a:cs typeface="Roboto"/>
              <a:sym typeface="Roboto"/>
            </a:endParaRPr>
          </a:p>
        </p:txBody>
      </p:sp>
      <p:pic>
        <p:nvPicPr>
          <p:cNvPr id="212" name="Google Shape;212;p21"/>
          <p:cNvPicPr preferRelativeResize="0"/>
          <p:nvPr/>
        </p:nvPicPr>
        <p:blipFill>
          <a:blip r:embed="rId4">
            <a:alphaModFix/>
          </a:blip>
          <a:stretch>
            <a:fillRect/>
          </a:stretch>
        </p:blipFill>
        <p:spPr>
          <a:xfrm>
            <a:off x="1187175" y="1706075"/>
            <a:ext cx="1248599" cy="1330846"/>
          </a:xfrm>
          <a:prstGeom prst="rect">
            <a:avLst/>
          </a:prstGeom>
          <a:noFill/>
          <a:ln>
            <a:noFill/>
          </a:ln>
        </p:spPr>
      </p:pic>
      <p:pic>
        <p:nvPicPr>
          <p:cNvPr id="213" name="Google Shape;213;p21"/>
          <p:cNvPicPr preferRelativeResize="0"/>
          <p:nvPr/>
        </p:nvPicPr>
        <p:blipFill>
          <a:blip r:embed="rId4">
            <a:alphaModFix/>
          </a:blip>
          <a:stretch>
            <a:fillRect/>
          </a:stretch>
        </p:blipFill>
        <p:spPr>
          <a:xfrm>
            <a:off x="1187175" y="3545225"/>
            <a:ext cx="1248599" cy="1330860"/>
          </a:xfrm>
          <a:prstGeom prst="rect">
            <a:avLst/>
          </a:prstGeom>
          <a:noFill/>
          <a:ln>
            <a:noFill/>
          </a:ln>
        </p:spPr>
      </p:pic>
      <p:sp>
        <p:nvSpPr>
          <p:cNvPr id="214" name="Google Shape;214;p21"/>
          <p:cNvSpPr txBox="1"/>
          <p:nvPr/>
        </p:nvSpPr>
        <p:spPr>
          <a:xfrm>
            <a:off x="1219875" y="1809200"/>
            <a:ext cx="1183200" cy="31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EA9999"/>
                </a:solidFill>
                <a:highlight>
                  <a:srgbClr val="000000"/>
                </a:highlight>
                <a:latin typeface="Roboto"/>
                <a:ea typeface="Roboto"/>
                <a:cs typeface="Roboto"/>
                <a:sym typeface="Roboto"/>
              </a:rPr>
              <a:t>Amorphous</a:t>
            </a:r>
            <a:endParaRPr b="1">
              <a:solidFill>
                <a:srgbClr val="EA9999"/>
              </a:solidFill>
              <a:highlight>
                <a:srgbClr val="000000"/>
              </a:highlight>
              <a:latin typeface="Roboto"/>
              <a:ea typeface="Roboto"/>
              <a:cs typeface="Roboto"/>
              <a:sym typeface="Roboto"/>
            </a:endParaRPr>
          </a:p>
        </p:txBody>
      </p:sp>
      <p:sp>
        <p:nvSpPr>
          <p:cNvPr id="215" name="Google Shape;215;p21"/>
          <p:cNvSpPr txBox="1"/>
          <p:nvPr/>
        </p:nvSpPr>
        <p:spPr>
          <a:xfrm>
            <a:off x="1253325" y="3638125"/>
            <a:ext cx="1116300" cy="31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FC5E8"/>
                </a:solidFill>
                <a:highlight>
                  <a:srgbClr val="000000"/>
                </a:highlight>
                <a:latin typeface="Roboto"/>
                <a:ea typeface="Roboto"/>
                <a:cs typeface="Roboto"/>
                <a:sym typeface="Roboto"/>
              </a:rPr>
              <a:t>Crystalline</a:t>
            </a:r>
            <a:endParaRPr b="1">
              <a:solidFill>
                <a:srgbClr val="9FC5E8"/>
              </a:solidFill>
              <a:highlight>
                <a:srgbClr val="000000"/>
              </a:highlight>
              <a:latin typeface="Roboto"/>
              <a:ea typeface="Roboto"/>
              <a:cs typeface="Roboto"/>
              <a:sym typeface="Roboto"/>
            </a:endParaRPr>
          </a:p>
        </p:txBody>
      </p:sp>
      <p:cxnSp>
        <p:nvCxnSpPr>
          <p:cNvPr id="216" name="Google Shape;216;p21"/>
          <p:cNvCxnSpPr/>
          <p:nvPr/>
        </p:nvCxnSpPr>
        <p:spPr>
          <a:xfrm flipH="1">
            <a:off x="3428400" y="865375"/>
            <a:ext cx="600" cy="4010700"/>
          </a:xfrm>
          <a:prstGeom prst="straightConnector1">
            <a:avLst/>
          </a:prstGeom>
          <a:noFill/>
          <a:ln cap="flat" cmpd="sng" w="28575">
            <a:solidFill>
              <a:schemeClr val="lt1"/>
            </a:solidFill>
            <a:prstDash val="solid"/>
            <a:round/>
            <a:headEnd len="med" w="med" type="none"/>
            <a:tailEnd len="med" w="med" type="none"/>
          </a:ln>
        </p:spPr>
      </p:cxnSp>
      <p:pic>
        <p:nvPicPr>
          <p:cNvPr id="217" name="Google Shape;217;p21"/>
          <p:cNvPicPr preferRelativeResize="0"/>
          <p:nvPr/>
        </p:nvPicPr>
        <p:blipFill rotWithShape="1">
          <a:blip r:embed="rId5">
            <a:alphaModFix/>
          </a:blip>
          <a:srcRect b="0" l="12525" r="13706" t="0"/>
          <a:stretch/>
        </p:blipFill>
        <p:spPr>
          <a:xfrm>
            <a:off x="7355050" y="1176125"/>
            <a:ext cx="1659326" cy="2236627"/>
          </a:xfrm>
          <a:prstGeom prst="rect">
            <a:avLst/>
          </a:prstGeom>
          <a:noFill/>
          <a:ln>
            <a:noFill/>
          </a:ln>
        </p:spPr>
      </p:pic>
      <p:sp>
        <p:nvSpPr>
          <p:cNvPr id="218" name="Google Shape;218;p21"/>
          <p:cNvSpPr txBox="1"/>
          <p:nvPr/>
        </p:nvSpPr>
        <p:spPr>
          <a:xfrm>
            <a:off x="7254725" y="1192275"/>
            <a:ext cx="1788900" cy="218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chemeClr val="lt1"/>
                </a:solidFill>
                <a:latin typeface="Roboto"/>
                <a:ea typeface="Roboto"/>
                <a:cs typeface="Roboto"/>
                <a:sym typeface="Roboto"/>
              </a:rPr>
              <a:t>So they didn’t live happily ever after?!?</a:t>
            </a:r>
            <a:endParaRPr b="1" sz="2600">
              <a:solidFill>
                <a:schemeClr val="lt1"/>
              </a:solidFill>
              <a:latin typeface="Roboto"/>
              <a:ea typeface="Roboto"/>
              <a:cs typeface="Roboto"/>
              <a:sym typeface="Roboto"/>
            </a:endParaRPr>
          </a:p>
        </p:txBody>
      </p:sp>
      <p:sp>
        <p:nvSpPr>
          <p:cNvPr id="219" name="Google Shape;219;p21"/>
          <p:cNvSpPr txBox="1"/>
          <p:nvPr>
            <p:ph idx="12" type="sldNum"/>
          </p:nvPr>
        </p:nvSpPr>
        <p:spPr>
          <a:xfrm>
            <a:off x="7910100" y="4895200"/>
            <a:ext cx="1248600" cy="2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a:t>Jodi Berdis NMSU</a:t>
            </a:r>
            <a:endParaRPr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