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58" r:id="rId4"/>
    <p:sldId id="257" r:id="rId5"/>
    <p:sldId id="259" r:id="rId6"/>
    <p:sldId id="260" r:id="rId7"/>
    <p:sldId id="273" r:id="rId8"/>
    <p:sldId id="266" r:id="rId9"/>
    <p:sldId id="268" r:id="rId10"/>
    <p:sldId id="265" r:id="rId11"/>
    <p:sldId id="271" r:id="rId12"/>
    <p:sldId id="272" r:id="rId13"/>
    <p:sldId id="270" r:id="rId14"/>
    <p:sldId id="262" r:id="rId15"/>
    <p:sldId id="279" r:id="rId16"/>
    <p:sldId id="274" r:id="rId17"/>
    <p:sldId id="281" r:id="rId18"/>
    <p:sldId id="269" r:id="rId19"/>
    <p:sldId id="283" r:id="rId20"/>
    <p:sldId id="263" r:id="rId21"/>
    <p:sldId id="275" r:id="rId22"/>
    <p:sldId id="276" r:id="rId23"/>
    <p:sldId id="282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6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817B-B3FF-7C44-B5C9-D75AE1D71E9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767D2-F1DB-284A-9138-9A72B19C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Gravitational waves are ripples in the fabric of space-time</a:t>
            </a:r>
            <a:r>
              <a:rPr lang="en-US" baseline="0" dirty="0" smtClean="0"/>
              <a:t> generated by accelerating mass. </a:t>
            </a:r>
          </a:p>
          <a:p>
            <a:r>
              <a:rPr lang="en-US" baseline="0" dirty="0" smtClean="0"/>
              <a:t>SMBH binaries (millions – billions of times </a:t>
            </a:r>
            <a:r>
              <a:rPr lang="en-US" baseline="0" dirty="0" err="1" smtClean="0"/>
              <a:t>Msun</a:t>
            </a:r>
            <a:r>
              <a:rPr lang="en-US" baseline="0" dirty="0" smtClean="0"/>
              <a:t>) generate gravitational waves at </a:t>
            </a:r>
            <a:r>
              <a:rPr lang="en-US" baseline="0" dirty="0" err="1" smtClean="0"/>
              <a:t>nHz</a:t>
            </a:r>
            <a:r>
              <a:rPr lang="en-US" baseline="0" dirty="0" smtClean="0"/>
              <a:t> frequencies,</a:t>
            </a:r>
          </a:p>
          <a:p>
            <a:r>
              <a:rPr lang="en-US" baseline="0" dirty="0" smtClean="0"/>
              <a:t>below the LIGO and LISA bands. This gray band is the anticipated spectrum of a stochastic</a:t>
            </a:r>
          </a:p>
          <a:p>
            <a:r>
              <a:rPr lang="en-US" baseline="0" dirty="0" smtClean="0"/>
              <a:t>gravitational wave background produced from the sum of all of the SMBHB. This background</a:t>
            </a:r>
          </a:p>
          <a:p>
            <a:r>
              <a:rPr lang="en-US" baseline="0" dirty="0" smtClean="0"/>
              <a:t>can only be detected using a pulsar timing array. The sensitivity of the </a:t>
            </a:r>
            <a:r>
              <a:rPr lang="en-US" baseline="0" dirty="0" err="1" smtClean="0"/>
              <a:t>NANOGrav</a:t>
            </a:r>
            <a:r>
              <a:rPr lang="en-US" baseline="0" dirty="0" smtClean="0"/>
              <a:t> pulsar timing </a:t>
            </a:r>
          </a:p>
          <a:p>
            <a:r>
              <a:rPr lang="en-US" baseline="0" dirty="0" smtClean="0"/>
              <a:t>array is shown in blue.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767D2-F1DB-284A-9138-9A72B19C0C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4 MSPs added</a:t>
            </a:r>
            <a:r>
              <a:rPr lang="en-US" baseline="0" dirty="0" smtClean="0"/>
              <a:t> per year</a:t>
            </a:r>
          </a:p>
          <a:p>
            <a:r>
              <a:rPr lang="en-US" baseline="0" dirty="0" smtClean="0"/>
              <a:t>DSA2000 comes online in 2026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767D2-F1DB-284A-9138-9A72B19C0C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plot with the sensitivity over the next decade assumes 4 MSPs are added to the array each year,</a:t>
            </a:r>
            <a:endParaRPr lang="en-US" baseline="0" dirty="0"/>
          </a:p>
          <a:p>
            <a:r>
              <a:rPr lang="en-US" baseline="0" dirty="0" smtClean="0"/>
              <a:t>and we’ve hit that mark so far. But is that sustainable? For our Astro2020 white paper we’ve been projecting</a:t>
            </a:r>
          </a:p>
          <a:p>
            <a:r>
              <a:rPr lang="en-US" baseline="0" dirty="0" smtClean="0"/>
              <a:t>200 MSPs by the end of the next decade, but obviously that can’t be reached with 4 per year. So this begs</a:t>
            </a:r>
          </a:p>
          <a:p>
            <a:r>
              <a:rPr lang="en-US" baseline="0" dirty="0" smtClean="0"/>
              <a:t>the question, how do we optimize our current and future telescope plans to find as many well-timed MSPs as</a:t>
            </a:r>
          </a:p>
          <a:p>
            <a:r>
              <a:rPr lang="en-US" baseline="0" dirty="0" smtClean="0"/>
              <a:t>possible? Basically, we want to make more qualitative predictions into the next decade.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GBNCC is about 80% complete and is expected to finish in 2020,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dwell times of 120s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AODrift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observes narrow strips of the sky at a time and has not evenly sampled the sky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 galactic center has been particularly neglected since it's hard to get observing time there)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GBNCC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AODrift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430, PALFA at L-band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ALPACA – L-band phased-array feed for Arecibo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Scott</a:t>
            </a:r>
            <a:r>
              <a:rPr lang="en-US" baseline="0" dirty="0" smtClean="0"/>
              <a:t> if he’s going to mention DSA in his </a:t>
            </a:r>
            <a:r>
              <a:rPr lang="en-US" baseline="0" dirty="0" err="1" smtClean="0"/>
              <a:t>NANOGrav</a:t>
            </a:r>
            <a:r>
              <a:rPr lang="en-US" baseline="0" dirty="0" smtClean="0"/>
              <a:t> overview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MSP which is below the dashed line is better with the bandwidth on the y-axis.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MSPs with sigma TOA better than 1 microsecond: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DSA2000 0.5-2 GHz: 152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DSA2000 0.7-2 GHz: 185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DSA2000 1-4 GHz: 243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we can’t just use any pulsars in our pulsar timing</a:t>
            </a:r>
            <a:r>
              <a:rPr lang="en-US" baseline="0" dirty="0" smtClean="0"/>
              <a:t> array.</a:t>
            </a:r>
          </a:p>
          <a:p>
            <a:r>
              <a:rPr lang="en-US" baseline="0" dirty="0" smtClean="0"/>
              <a:t>This is the entire population of known pulsars on a period-period</a:t>
            </a:r>
          </a:p>
          <a:p>
            <a:r>
              <a:rPr lang="en-US" baseline="0" dirty="0" smtClean="0"/>
              <a:t>derivative diagram. Young pulsars will be born with short periods</a:t>
            </a:r>
          </a:p>
          <a:p>
            <a:r>
              <a:rPr lang="en-US" baseline="0" dirty="0" smtClean="0"/>
              <a:t>but will slow down quickly until they die. If the pulsar can accrete</a:t>
            </a:r>
          </a:p>
          <a:p>
            <a:r>
              <a:rPr lang="en-US" baseline="0" dirty="0" smtClean="0"/>
              <a:t>for long enough off of a binary companion it can be revived and</a:t>
            </a:r>
          </a:p>
          <a:p>
            <a:r>
              <a:rPr lang="en-US" baseline="0" dirty="0" smtClean="0"/>
              <a:t>spun up to very short and very stable periods. These are the MSP</a:t>
            </a:r>
          </a:p>
          <a:p>
            <a:r>
              <a:rPr lang="en-US" baseline="0" dirty="0" smtClean="0"/>
              <a:t>In the lower right and these are what we want to use for pulsar timing </a:t>
            </a:r>
          </a:p>
          <a:p>
            <a:r>
              <a:rPr lang="en-US" baseline="0" dirty="0" smtClean="0"/>
              <a:t>Because we can get more pulses per integration time without a decay</a:t>
            </a:r>
          </a:p>
          <a:p>
            <a:r>
              <a:rPr lang="en-US" baseline="0" dirty="0" smtClean="0"/>
              <a:t>In period.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767D2-F1DB-284A-9138-9A72B19C0C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5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Our goal is to make predictions about the capabilities of different</a:t>
            </a:r>
          </a:p>
          <a:p>
            <a:r>
              <a:rPr lang="en-US" baseline="0" dirty="0" smtClean="0"/>
              <a:t>pulsar timing arrays and to make recommendations about the best</a:t>
            </a:r>
          </a:p>
          <a:p>
            <a:r>
              <a:rPr lang="en-US" baseline="0" dirty="0" smtClean="0"/>
              <a:t>use of telescope resources to detect a GWB. The way we are doing this</a:t>
            </a:r>
          </a:p>
          <a:p>
            <a:r>
              <a:rPr lang="en-US" baseline="0" dirty="0" smtClean="0"/>
              <a:t>Is by synthesizing a population of MSPs using Monte Carlo methods</a:t>
            </a:r>
          </a:p>
          <a:p>
            <a:r>
              <a:rPr lang="en-US" baseline="0" dirty="0" smtClean="0"/>
              <a:t>and then simulating a timing array of these MSPs. 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1200" dirty="0" smtClean="0"/>
              <a:t>Input population parameter distributions, optional survey(s) to normalize population, electron density model</a:t>
            </a:r>
          </a:p>
          <a:p>
            <a:pPr marL="0" indent="0">
              <a:buNone/>
            </a:pPr>
            <a:endParaRPr lang="en-US" sz="1200" dirty="0" smtClean="0"/>
          </a:p>
          <a:p>
            <a:pPr marL="514350" indent="-514350">
              <a:buAutoNum type="arabicParenR" startAt="2"/>
            </a:pPr>
            <a:r>
              <a:rPr lang="en-US" sz="1200" dirty="0" err="1" smtClean="0"/>
              <a:t>PsrPopPy</a:t>
            </a:r>
            <a:r>
              <a:rPr lang="en-US" sz="1200" dirty="0" smtClean="0"/>
              <a:t> generates a pulsar with properties drawn randomly from input parameter distributions</a:t>
            </a:r>
          </a:p>
          <a:p>
            <a:pPr marL="0" indent="0">
              <a:buNone/>
            </a:pPr>
            <a:endParaRPr lang="en-US" sz="1200" dirty="0" smtClean="0"/>
          </a:p>
          <a:p>
            <a:pPr marL="514350" indent="-514350">
              <a:buAutoNum type="arabicParenR" startAt="2"/>
            </a:pPr>
            <a:r>
              <a:rPr lang="en-US" sz="1200" dirty="0" smtClean="0"/>
              <a:t>Checks if pulsar would be detected by survey(s)</a:t>
            </a:r>
          </a:p>
          <a:p>
            <a:pPr marL="0" indent="0">
              <a:buNone/>
            </a:pPr>
            <a:endParaRPr lang="en-US" sz="1200" dirty="0" smtClean="0"/>
          </a:p>
          <a:p>
            <a:pPr marL="514350" indent="-514350">
              <a:buAutoNum type="arabicParenR" startAt="2"/>
            </a:pPr>
            <a:r>
              <a:rPr lang="en-US" sz="1200" dirty="0" smtClean="0"/>
              <a:t>Rinse and repeat until number of pulsars detected by survey(s) matches actual number of detections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6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we produce a galaxy of ~30,000 MSPs, most </a:t>
            </a:r>
          </a:p>
          <a:p>
            <a:r>
              <a:rPr lang="en-US" baseline="0" dirty="0" smtClean="0"/>
              <a:t>Of which wont be good for pulsar timing.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767D2-F1DB-284A-9138-9A72B19C0C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Radiometer noise can be improved with instrumentation.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NANOGrav</a:t>
            </a:r>
            <a:r>
              <a:rPr lang="en-US" baseline="0" dirty="0" smtClean="0"/>
              <a:t> criterion for inclusion in the timing array is </a:t>
            </a:r>
            <a:r>
              <a:rPr lang="el-GR" baseline="0" dirty="0" smtClean="0"/>
              <a:t>σ</a:t>
            </a:r>
            <a:r>
              <a:rPr lang="en-US" baseline="0" dirty="0" smtClean="0"/>
              <a:t> better than 1</a:t>
            </a:r>
            <a:r>
              <a:rPr lang="el-GR" baseline="0" dirty="0" smtClean="0"/>
              <a:t>μ</a:t>
            </a:r>
            <a:r>
              <a:rPr lang="en-US" baseline="0" dirty="0" smtClean="0"/>
              <a:t>s.</a:t>
            </a:r>
          </a:p>
          <a:p>
            <a:r>
              <a:rPr lang="en-US" baseline="0" dirty="0" smtClean="0"/>
              <a:t>In fact we really want pulsars with TOA uncertainties of 10s or 100s of nanoseconds</a:t>
            </a:r>
          </a:p>
          <a:p>
            <a:r>
              <a:rPr lang="en-US" baseline="0" dirty="0" smtClean="0"/>
              <a:t>Telescope noise includes BW reduction from excised channels for RFI, incorrect gain</a:t>
            </a:r>
          </a:p>
          <a:p>
            <a:r>
              <a:rPr lang="en-US" baseline="0" dirty="0" smtClean="0"/>
              <a:t>Calibration, and summation of polarization profiles.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3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 points</a:t>
            </a:r>
            <a:r>
              <a:rPr lang="en-US" baseline="0" dirty="0" smtClean="0"/>
              <a:t> are better timing precision</a:t>
            </a:r>
            <a:endParaRPr lang="en-US" dirty="0" smtClean="0"/>
          </a:p>
          <a:p>
            <a:r>
              <a:rPr lang="en-US" dirty="0" smtClean="0"/>
              <a:t>This is consistent with observing ~70</a:t>
            </a:r>
            <a:r>
              <a:rPr lang="en-US" baseline="0" dirty="0" smtClean="0"/>
              <a:t> MSPs between Arecibo and Green bank.</a:t>
            </a:r>
          </a:p>
          <a:p>
            <a:r>
              <a:rPr lang="en-US" baseline="0" dirty="0" smtClean="0"/>
              <a:t>We don’t currently include VLA timing in our PTA but are testing 7 MSPs at higher freq.</a:t>
            </a:r>
          </a:p>
          <a:p>
            <a:r>
              <a:rPr lang="en-US" dirty="0" smtClean="0"/>
              <a:t>You’ll notice that pulsars closer</a:t>
            </a:r>
            <a:r>
              <a:rPr lang="en-US" baseline="0" dirty="0" smtClean="0"/>
              <a:t> to Earth tend to have better timing precision because of</a:t>
            </a:r>
          </a:p>
          <a:p>
            <a:r>
              <a:rPr lang="en-US" baseline="0" dirty="0" smtClean="0"/>
              <a:t>that pesky inverse square law and because they</a:t>
            </a:r>
            <a:r>
              <a:rPr lang="fr-FR" baseline="0" dirty="0" smtClean="0"/>
              <a:t>’</a:t>
            </a:r>
            <a:r>
              <a:rPr lang="en-US" baseline="0" dirty="0" smtClean="0"/>
              <a:t>re less susceptible to scattering and </a:t>
            </a:r>
          </a:p>
          <a:p>
            <a:r>
              <a:rPr lang="en-US" baseline="0" dirty="0" smtClean="0"/>
              <a:t>dispersive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767D2-F1DB-284A-9138-9A72B19C0C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3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single</a:t>
            </a:r>
            <a:r>
              <a:rPr lang="en-US" baseline="0" dirty="0" smtClean="0"/>
              <a:t> one of these pulsars is now under 1 us.</a:t>
            </a:r>
          </a:p>
          <a:p>
            <a:r>
              <a:rPr lang="en-US" baseline="0" dirty="0" smtClean="0"/>
              <a:t>I would submit that given the specs of the future telescopes</a:t>
            </a:r>
          </a:p>
          <a:p>
            <a:r>
              <a:rPr lang="en-US" baseline="0" dirty="0" smtClean="0"/>
              <a:t>and available telescope time there are only about 200 MSPs in</a:t>
            </a:r>
          </a:p>
          <a:p>
            <a:r>
              <a:rPr lang="en-US" baseline="0" dirty="0" smtClean="0"/>
              <a:t>the galaxy which will be useful to PTAs for GWB detection. Finding</a:t>
            </a:r>
          </a:p>
          <a:p>
            <a:r>
              <a:rPr lang="en-US" baseline="0" dirty="0" smtClean="0"/>
              <a:t>them is a different question you can ask me about if you</a:t>
            </a:r>
            <a:r>
              <a:rPr lang="fr-FR" baseline="0" dirty="0" smtClean="0"/>
              <a:t>’</a:t>
            </a:r>
            <a:r>
              <a:rPr lang="en-US" baseline="0" dirty="0" smtClean="0"/>
              <a:t>re interested.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Potential</a:t>
            </a:r>
            <a:r>
              <a:rPr lang="en-US" b="1" baseline="0" dirty="0" smtClean="0"/>
              <a:t> Questions:</a:t>
            </a:r>
            <a:endParaRPr lang="en-US" b="1" dirty="0" smtClean="0"/>
          </a:p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baseline="0" dirty="0" smtClean="0"/>
              <a:t/>
            </a:r>
            <a:r>
              <a:rPr lang="en-US" dirty="0" smtClean="0"/>
              <a:t>Ones that</a:t>
            </a:r>
            <a:r>
              <a:rPr lang="en-US" baseline="0" dirty="0" smtClean="0"/>
              <a:t> get worse going from old to new receivers are highly scattered and are noisier in the lower portion of the wider band.</a:t>
            </a:r>
          </a:p>
          <a:p>
            <a:r>
              <a:rPr lang="en-US" baseline="0" dirty="0" smtClean="0"/>
              <a:t>	In practice, we would remove part of the bottom of the band until we achieved the optimal timing precision</a:t>
            </a:r>
          </a:p>
          <a:p>
            <a:r>
              <a:rPr lang="en-US" baseline="0" dirty="0" smtClean="0"/>
              <a:t>•  At first glance it might appear that we are not seeing as far out into the galaxy, but in fact the top 200 pulsars are now just closer</a:t>
            </a:r>
          </a:p>
          <a:p>
            <a:r>
              <a:rPr lang="en-US" baseline="0" dirty="0" smtClean="0"/>
              <a:t>	because of the increased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767D2-F1DB-284A-9138-9A72B19C0C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now you just give </a:t>
            </a:r>
            <a:r>
              <a:rPr lang="en-US" dirty="0" err="1" smtClean="0"/>
              <a:t>PsrPopPy</a:t>
            </a:r>
            <a:r>
              <a:rPr lang="en-US" dirty="0" smtClean="0"/>
              <a:t> the</a:t>
            </a:r>
            <a:r>
              <a:rPr lang="en-US" baseline="0" dirty="0" smtClean="0"/>
              <a:t> sum of all the MSPs found in</a:t>
            </a:r>
          </a:p>
          <a:p>
            <a:r>
              <a:rPr lang="en-US" baseline="0" dirty="0" smtClean="0"/>
              <a:t>your surveys, surveys that don</a:t>
            </a:r>
            <a:r>
              <a:rPr lang="fr-FR" baseline="0" dirty="0" smtClean="0"/>
              <a:t>’</a:t>
            </a:r>
            <a:r>
              <a:rPr lang="en-US" baseline="0" dirty="0" smtClean="0"/>
              <a:t>t detect pulsars are useless.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Parkes</a:t>
            </a:r>
            <a:r>
              <a:rPr lang="en-US" baseline="0" dirty="0" smtClean="0"/>
              <a:t> 6.5 GHz methanol</a:t>
            </a:r>
            <a:endParaRPr lang="en-US" dirty="0" smtClean="0"/>
          </a:p>
          <a:p>
            <a:r>
              <a:rPr lang="en-US" dirty="0" smtClean="0"/>
              <a:t>Once I</a:t>
            </a:r>
            <a:r>
              <a:rPr lang="en-US" baseline="0" dirty="0" smtClean="0"/>
              <a:t> </a:t>
            </a:r>
            <a:r>
              <a:rPr lang="en-US" dirty="0" smtClean="0"/>
              <a:t>get the right statistical description of this optimization problem,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</a:t>
            </a:r>
            <a:r>
              <a:rPr lang="en-US" dirty="0" smtClean="0"/>
              <a:t>can optimize for other population parameters besides total number of pulsars detected.</a:t>
            </a:r>
          </a:p>
          <a:p>
            <a:r>
              <a:rPr lang="en-US" dirty="0" smtClean="0"/>
              <a:t>I welcome</a:t>
            </a:r>
            <a:r>
              <a:rPr lang="en-US" baseline="0" dirty="0" smtClean="0"/>
              <a:t> feedback on the right way to do this.</a:t>
            </a:r>
          </a:p>
          <a:p>
            <a:r>
              <a:rPr lang="en-US" baseline="0" dirty="0" smtClean="0"/>
              <a:t>Is it an average weighted by the total number of pulsars actually detected?</a:t>
            </a:r>
          </a:p>
          <a:p>
            <a:r>
              <a:rPr lang="en-US" baseline="0" dirty="0" smtClean="0"/>
              <a:t>Or a product of </a:t>
            </a:r>
            <a:r>
              <a:rPr lang="en-US" baseline="0" dirty="0" err="1" smtClean="0"/>
              <a:t>poisson</a:t>
            </a:r>
            <a:r>
              <a:rPr lang="en-US" baseline="0" dirty="0" smtClean="0"/>
              <a:t> probabilities for detecting a number of MSPs in your simulated</a:t>
            </a:r>
          </a:p>
          <a:p>
            <a:r>
              <a:rPr lang="en-US" baseline="0" dirty="0" smtClean="0"/>
              <a:t>Survey given the number the survey actually detects.</a:t>
            </a:r>
          </a:p>
          <a:p>
            <a:r>
              <a:rPr lang="en-US" baseline="0" dirty="0" smtClean="0"/>
              <a:t>We’ve started talking to folks</a:t>
            </a:r>
          </a:p>
          <a:p>
            <a:r>
              <a:rPr lang="en-US" baseline="0" dirty="0" smtClean="0"/>
              <a:t>who are a part of the Green Bank North Celestial Cap survey about incorporating the results of </a:t>
            </a:r>
          </a:p>
          <a:p>
            <a:r>
              <a:rPr lang="en-US" baseline="0" dirty="0" smtClean="0"/>
              <a:t>the ongoing survey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1ED04-4342-3648-963E-87932B2384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3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9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9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0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4DF0-9C7B-6247-AFE0-94AA5D03975A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4ECF-BE23-A144-B7F2-A19FD7F0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6" y="-913023"/>
            <a:ext cx="7651614" cy="820393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8534" y="1866898"/>
            <a:ext cx="8754534" cy="1470025"/>
          </a:xfrm>
        </p:spPr>
        <p:txBody>
          <a:bodyPr>
            <a:normAutofit fontScale="90000"/>
          </a:bodyPr>
          <a:lstStyle/>
          <a:p>
            <a:r>
              <a:rPr lang="en-US" sz="4200" b="1" dirty="0"/>
              <a:t>Predicting the Performance of Future </a:t>
            </a:r>
            <a:r>
              <a:rPr lang="en-US" sz="4200" b="1" dirty="0" smtClean="0"/>
              <a:t>Pulsar Timing Arrays</a:t>
            </a:r>
            <a:br>
              <a:rPr lang="en-US" sz="4200" b="1" dirty="0" smtClean="0"/>
            </a:br>
            <a:r>
              <a:rPr lang="en-US" sz="4200" b="1" dirty="0" smtClean="0"/>
              <a:t>(</a:t>
            </a:r>
            <a:r>
              <a:rPr lang="en-US" sz="3100" b="1" dirty="0" smtClean="0"/>
              <a:t>using population synthesis)</a:t>
            </a:r>
            <a:endParaRPr lang="en-US" sz="31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86935" y="431554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Tyler Cohen</a:t>
            </a:r>
            <a:r>
              <a:rPr lang="en-US" sz="28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Paul Demorest</a:t>
            </a:r>
            <a:r>
              <a:rPr lang="en-US" sz="28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i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Calibri"/>
              </a:rPr>
              <a:t>New Mexico Tech Department of Physics</a:t>
            </a:r>
          </a:p>
          <a:p>
            <a:r>
              <a:rPr lang="en-US" sz="2000" i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Calibri"/>
              </a:rPr>
              <a:t>National Radio Astronomy Observatory</a:t>
            </a:r>
            <a:endParaRPr lang="en-US" sz="20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88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536700"/>
            <a:ext cx="8229600" cy="489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Check if MSP is within the RA and DEC limits of </a:t>
            </a:r>
            <a:r>
              <a:rPr lang="en-US" sz="2400" dirty="0" smtClean="0"/>
              <a:t>each telescope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endParaRPr lang="en-US" sz="2400" dirty="0" smtClean="0"/>
          </a:p>
          <a:p>
            <a:pPr marL="514350" indent="-514350">
              <a:buFont typeface="Arial"/>
              <a:buAutoNum type="arabicParenR" startAt="2"/>
            </a:pPr>
            <a:r>
              <a:rPr lang="en-US" sz="2400" dirty="0" smtClean="0"/>
              <a:t>Test visible MSPs at Arecibo at L-band for 30 min. </a:t>
            </a:r>
            <a:r>
              <a:rPr lang="en-US" sz="2400" dirty="0" smtClean="0"/>
              <a:t>Cut MSPs which are too dim or scatter-broadened to be detected.</a:t>
            </a:r>
            <a:endParaRPr lang="en-US" sz="2400" dirty="0" smtClean="0"/>
          </a:p>
          <a:p>
            <a:pPr marL="514350" indent="-514350">
              <a:buFont typeface="Arial"/>
              <a:buAutoNum type="arabicParenR" startAt="2"/>
            </a:pPr>
            <a:endParaRPr lang="en-US" sz="2400" dirty="0" smtClean="0"/>
          </a:p>
          <a:p>
            <a:pPr marL="514350" indent="-514350">
              <a:buFont typeface="Arial"/>
              <a:buAutoNum type="arabicParenR" startAt="2"/>
            </a:pPr>
            <a:r>
              <a:rPr lang="en-US" sz="2400" dirty="0" smtClean="0"/>
              <a:t>Compute the timing precision for the </a:t>
            </a:r>
            <a:r>
              <a:rPr lang="en-US" sz="2400" dirty="0" smtClean="0"/>
              <a:t>MSP  </a:t>
            </a:r>
            <a:r>
              <a:rPr lang="en-US" sz="2400" dirty="0" smtClean="0"/>
              <a:t>(Lam et al., 2018)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Simulating a Timing Campaign</a:t>
            </a:r>
            <a:endParaRPr lang="en-US" sz="3600" dirty="0"/>
          </a:p>
        </p:txBody>
      </p:sp>
      <p:graphicFrame>
        <p:nvGraphicFramePr>
          <p:cNvPr id="4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083985"/>
              </p:ext>
            </p:extLst>
          </p:nvPr>
        </p:nvGraphicFramePr>
        <p:xfrm>
          <a:off x="688975" y="5051425"/>
          <a:ext cx="75549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2578100" imgH="304800" progId="Equation.3">
                  <p:embed/>
                </p:oleObj>
              </mc:Choice>
              <mc:Fallback>
                <p:oleObj name="Equation" r:id="rId4" imgW="2578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051425"/>
                        <a:ext cx="7554913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72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t200_galxyz_now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2"/>
          <a:stretch/>
        </p:blipFill>
        <p:spPr>
          <a:xfrm>
            <a:off x="774169" y="0"/>
            <a:ext cx="7210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3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st200_galxyz_futu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5"/>
          <a:stretch/>
        </p:blipFill>
        <p:spPr>
          <a:xfrm>
            <a:off x="777876" y="0"/>
            <a:ext cx="7214616" cy="68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3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Keep track </a:t>
            </a:r>
            <a:r>
              <a:rPr lang="en-US" dirty="0" smtClean="0"/>
              <a:t>of individual survey detections independently. Surveys that detect no MSPs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Parkes</a:t>
            </a:r>
            <a:r>
              <a:rPr lang="en-US" dirty="0" smtClean="0"/>
              <a:t> 6.5 GHz methanol) can become useful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Simulate future surveys to predict PTA growth rate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Inclusion of targeted Fermi follow-up searches</a:t>
            </a:r>
          </a:p>
          <a:p>
            <a:pPr lvl="2"/>
            <a:r>
              <a:rPr lang="en-US" dirty="0"/>
              <a:t>Gamma ray luminosities uncorrelated w/ radio luminosities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MCMC for </a:t>
            </a:r>
            <a:r>
              <a:rPr lang="en-US" i="1" dirty="0"/>
              <a:t>t</a:t>
            </a:r>
            <a:r>
              <a:rPr lang="en-US" baseline="-25000" dirty="0"/>
              <a:t>int </a:t>
            </a:r>
            <a:r>
              <a:rPr lang="en-US" dirty="0"/>
              <a:t>and </a:t>
            </a:r>
            <a:r>
              <a:rPr lang="en-US" i="1" dirty="0" err="1"/>
              <a:t>A</a:t>
            </a:r>
            <a:r>
              <a:rPr lang="en-US" baseline="-25000" dirty="0" err="1"/>
              <a:t>eff</a:t>
            </a:r>
            <a:r>
              <a:rPr lang="en-US" dirty="0"/>
              <a:t> for all viable MSPs with dish arrays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30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9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wb_limi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95250"/>
            <a:ext cx="82169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2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_duty_cuts_galxy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2" y="0"/>
            <a:ext cx="7168264" cy="71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3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NOGrav_MSPs_by_y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" y="0"/>
            <a:ext cx="9044688" cy="6783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9054" y="6444962"/>
            <a:ext cx="1726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S. Ransom, 2019</a:t>
            </a:r>
          </a:p>
        </p:txBody>
      </p:sp>
    </p:spTree>
    <p:extLst>
      <p:ext uri="{BB962C8B-B14F-4D97-AF65-F5344CB8AC3E}">
        <p14:creationId xmlns:p14="http://schemas.microsoft.com/office/powerpoint/2010/main" val="21226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MSPs will we find?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22112"/>
              </p:ext>
            </p:extLst>
          </p:nvPr>
        </p:nvGraphicFramePr>
        <p:xfrm>
          <a:off x="457200" y="2086928"/>
          <a:ext cx="8229598" cy="329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8575"/>
                <a:gridCol w="1411874"/>
                <a:gridCol w="1669812"/>
                <a:gridCol w="1765772"/>
                <a:gridCol w="13335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Simulated PTA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Best </a:t>
                      </a:r>
                      <a:r>
                        <a:rPr lang="el-GR" sz="2400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400" baseline="-25000" dirty="0" smtClean="0">
                          <a:latin typeface="Times New Roman"/>
                          <a:cs typeface="Times New Roman"/>
                        </a:rPr>
                        <a:t>TOA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Worst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l-GR" sz="2400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2400" baseline="-25000" dirty="0" smtClean="0">
                          <a:latin typeface="Times New Roman"/>
                          <a:cs typeface="Times New Roman"/>
                        </a:rPr>
                        <a:t>TOA</a:t>
                      </a:r>
                      <a:endParaRPr lang="en-US" sz="2400" dirty="0" smtClean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Simulated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Surveys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# detected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AO + </a:t>
                      </a:r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GBT</a:t>
                      </a:r>
                    </a:p>
                    <a:p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(~Now)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30 ns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2.2 </a:t>
                      </a:r>
                      <a:r>
                        <a:rPr lang="el-GR" sz="2400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1800" dirty="0" err="1" smtClean="0">
                          <a:latin typeface="Times New Roman"/>
                          <a:cs typeface="Times New Roman"/>
                        </a:rPr>
                        <a:t>AODrift</a:t>
                      </a:r>
                      <a:endParaRPr lang="en-US" sz="18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• PALFA</a:t>
                      </a:r>
                    </a:p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• GBNCC 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115 / 200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AO + GB</a:t>
                      </a:r>
                      <a:r>
                        <a:rPr lang="en-US" sz="2400" b="1" baseline="0" dirty="0" smtClean="0">
                          <a:latin typeface="Times New Roman"/>
                          <a:cs typeface="Times New Roman"/>
                        </a:rPr>
                        <a:t>-UWB</a:t>
                      </a:r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 + </a:t>
                      </a:r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DSA2K</a:t>
                      </a:r>
                    </a:p>
                    <a:p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(2025+)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21 ns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1.0 </a:t>
                      </a:r>
                      <a:r>
                        <a:rPr lang="el-GR" sz="2400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1800" dirty="0" err="1" smtClean="0">
                          <a:latin typeface="Times New Roman"/>
                          <a:cs typeface="Times New Roman"/>
                        </a:rPr>
                        <a:t>AODrift</a:t>
                      </a:r>
                      <a:endParaRPr lang="en-US" sz="18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• PALFA</a:t>
                      </a:r>
                    </a:p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• GBNCC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1800" i="0" dirty="0" err="1" smtClean="0">
                          <a:latin typeface="Times New Roman"/>
                          <a:cs typeface="Times New Roman"/>
                        </a:rPr>
                        <a:t>ALPACADrift</a:t>
                      </a:r>
                      <a:endParaRPr lang="en-US" sz="1800" i="0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121 / 200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56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DSA2000</a:t>
            </a:r>
            <a:endParaRPr lang="en-US" dirty="0"/>
          </a:p>
        </p:txBody>
      </p:sp>
      <p:pic>
        <p:nvPicPr>
          <p:cNvPr id="4" name="Picture 3" descr="dsa2000_confi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"/>
          <a:stretch/>
        </p:blipFill>
        <p:spPr>
          <a:xfrm>
            <a:off x="4286751" y="1428750"/>
            <a:ext cx="4857249" cy="4508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4530436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Proposed 2000-dish array at Owens Valley Radio Observatory in CA</a:t>
            </a:r>
          </a:p>
          <a:p>
            <a:r>
              <a:rPr lang="en-US" sz="2400" i="1" dirty="0" err="1" smtClean="0">
                <a:solidFill>
                  <a:srgbClr val="00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400" dirty="0" smtClean="0">
                <a:solidFill>
                  <a:srgbClr val="000000"/>
                </a:solidFill>
              </a:rPr>
              <a:t>  ~ 25 K (</a:t>
            </a:r>
            <a:r>
              <a:rPr lang="en-US" sz="2400" i="1" dirty="0" err="1" smtClean="0">
                <a:solidFill>
                  <a:srgbClr val="00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receiver</a:t>
            </a:r>
            <a:r>
              <a:rPr lang="en-US" sz="2400" dirty="0" smtClean="0">
                <a:solidFill>
                  <a:srgbClr val="000000"/>
                </a:solidFill>
              </a:rPr>
              <a:t> ~ 6 K)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Gain ~ 10 K/</a:t>
            </a:r>
            <a:r>
              <a:rPr lang="en-US" sz="2400" dirty="0" err="1" smtClean="0">
                <a:solidFill>
                  <a:srgbClr val="000000"/>
                </a:solidFill>
              </a:rPr>
              <a:t>Jy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Sensitivity comparable to Arecibo and sky coverage comparable to GBT</a:t>
            </a:r>
          </a:p>
          <a:p>
            <a:r>
              <a:rPr lang="el-GR" sz="2400" dirty="0" smtClean="0">
                <a:solidFill>
                  <a:srgbClr val="000000"/>
                </a:solidFill>
              </a:rPr>
              <a:t>ν</a:t>
            </a:r>
            <a:r>
              <a:rPr lang="en-US" sz="2400" dirty="0" smtClean="0">
                <a:solidFill>
                  <a:srgbClr val="000000"/>
                </a:solidFill>
              </a:rPr>
              <a:t> ~ 0.7 - 2 GHz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4804" y="5692487"/>
            <a:ext cx="17261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D</a:t>
            </a:r>
            <a:r>
              <a:rPr lang="en-US" sz="1600" dirty="0" smtClean="0">
                <a:latin typeface="Times New Roman"/>
                <a:cs typeface="Times New Roman"/>
              </a:rPr>
              <a:t>. Woody, 2019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875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89353" y="6468270"/>
            <a:ext cx="37698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Modified from </a:t>
            </a:r>
            <a:r>
              <a:rPr lang="en-US" sz="1600" dirty="0" smtClean="0">
                <a:latin typeface="Calibri"/>
                <a:cs typeface="Calibri"/>
              </a:rPr>
              <a:t>Demorest</a:t>
            </a:r>
            <a:endParaRPr lang="en-US" sz="1600" dirty="0" smtClean="0">
              <a:latin typeface="Calibri"/>
              <a:cs typeface="Calibri"/>
            </a:endParaRPr>
          </a:p>
          <a:p>
            <a:endParaRPr lang="en-US" sz="1600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49986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Gravitational Wave Background Spectrum</a:t>
            </a:r>
            <a:endParaRPr lang="en-US" sz="2600" dirty="0"/>
          </a:p>
        </p:txBody>
      </p:sp>
      <p:pic>
        <p:nvPicPr>
          <p:cNvPr id="10" name="Picture 9" descr="gw_spectrum_201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030" y="993013"/>
            <a:ext cx="9639005" cy="53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vol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46" y="0"/>
            <a:ext cx="680357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9625" y="6466522"/>
            <a:ext cx="37698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Modified from </a:t>
            </a:r>
            <a:r>
              <a:rPr lang="en-US" sz="1600" dirty="0" err="1" smtClean="0">
                <a:latin typeface="Calibri"/>
                <a:cs typeface="Calibri"/>
              </a:rPr>
              <a:t>Lorimer</a:t>
            </a:r>
            <a:r>
              <a:rPr lang="en-US" sz="1600" dirty="0" smtClean="0">
                <a:latin typeface="Calibri"/>
                <a:cs typeface="Calibri"/>
              </a:rPr>
              <a:t> et </a:t>
            </a:r>
            <a:r>
              <a:rPr lang="en-US" sz="1600" dirty="0" smtClean="0">
                <a:latin typeface="Calibri"/>
                <a:cs typeface="Calibri"/>
              </a:rPr>
              <a:t>al. </a:t>
            </a:r>
            <a:r>
              <a:rPr lang="en-US" sz="1600" dirty="0" smtClean="0">
                <a:latin typeface="Calibri"/>
                <a:cs typeface="Calibri"/>
              </a:rPr>
              <a:t>2008</a:t>
            </a:r>
            <a:endParaRPr lang="en-US" sz="1600" dirty="0" smtClean="0">
              <a:latin typeface="Calibri"/>
              <a:cs typeface="Calibri"/>
            </a:endParaRPr>
          </a:p>
          <a:p>
            <a:endParaRPr lang="en-US" sz="1600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82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iod_dis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5725"/>
            <a:ext cx="78613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4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NF_galactic_ait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025"/>
            <a:ext cx="91440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5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A2K_sigtoa_pairs_zoomed_newpo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10880" r="7639" b="7870"/>
          <a:stretch/>
        </p:blipFill>
        <p:spPr>
          <a:xfrm>
            <a:off x="714374" y="115887"/>
            <a:ext cx="7112001" cy="65692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70374" y="839788"/>
            <a:ext cx="4762501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DSA2000 Optimal</a:t>
            </a:r>
            <a:br>
              <a:rPr lang="en-US" sz="3400" dirty="0" smtClean="0"/>
            </a:br>
            <a:r>
              <a:rPr lang="en-US" sz="3400" dirty="0" smtClean="0"/>
              <a:t>Frequency Ranges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8147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2k_compare_freq_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803"/>
            <a:ext cx="9144000" cy="32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sar_da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19468"/>
          </a:xfrm>
          <a:prstGeom prst="rect">
            <a:avLst/>
          </a:prstGeom>
        </p:spPr>
      </p:pic>
      <p:pic>
        <p:nvPicPr>
          <p:cNvPr id="6" name="Picture 5" descr="dis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30" y="-2165621"/>
            <a:ext cx="4093063" cy="23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6823E-6 -3.8629E-6 L -3.66823E-6 0.30732 " pathEditMode="relative" ptsTypes="AA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3182" y="6365875"/>
            <a:ext cx="181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Hobbs et al. 2008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30448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Correlation of Timing Residuals Between Pairs of Pulsars</a:t>
            </a:r>
            <a:endParaRPr lang="en-US" sz="2600" dirty="0"/>
          </a:p>
        </p:txBody>
      </p:sp>
      <p:pic>
        <p:nvPicPr>
          <p:cNvPr id="6" name="Picture 5" descr="hellings_downs_hobbs_200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8879" r="5198" b="8484"/>
          <a:stretch/>
        </p:blipFill>
        <p:spPr>
          <a:xfrm>
            <a:off x="457199" y="698500"/>
            <a:ext cx="7956551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7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-pdo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 r="9093" b="5734"/>
          <a:stretch/>
        </p:blipFill>
        <p:spPr>
          <a:xfrm>
            <a:off x="1370853" y="-1"/>
            <a:ext cx="6266742" cy="685800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 rot="256455">
            <a:off x="3420205" y="2366566"/>
            <a:ext cx="3233680" cy="3015933"/>
          </a:xfrm>
          <a:custGeom>
            <a:avLst/>
            <a:gdLst>
              <a:gd name="connsiteX0" fmla="*/ 995756 w 3233680"/>
              <a:gd name="connsiteY0" fmla="*/ 0 h 3015933"/>
              <a:gd name="connsiteX1" fmla="*/ 3218169 w 3233680"/>
              <a:gd name="connsiteY1" fmla="*/ 1212145 h 3015933"/>
              <a:gd name="connsiteX2" fmla="*/ 0 w 3233680"/>
              <a:gd name="connsiteY2" fmla="*/ 3015933 h 301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3680" h="3015933">
                <a:moveTo>
                  <a:pt x="995756" y="0"/>
                </a:moveTo>
                <a:cubicBezTo>
                  <a:pt x="2189942" y="354745"/>
                  <a:pt x="3384128" y="709490"/>
                  <a:pt x="3218169" y="1212145"/>
                </a:cubicBezTo>
                <a:cubicBezTo>
                  <a:pt x="3052210" y="1714800"/>
                  <a:pt x="242926" y="2818719"/>
                  <a:pt x="0" y="3015933"/>
                </a:cubicBezTo>
              </a:path>
            </a:pathLst>
          </a:custGeom>
          <a:ln w="508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ccre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32" y="3929815"/>
            <a:ext cx="3660125" cy="17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3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RPTAScenarios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12710"/>
            <a:ext cx="8180719" cy="61355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49986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Sensitivity of Pulsar Timing Array Over Time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5889625" y="6466522"/>
            <a:ext cx="37698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Modified from Siemens et al. 2013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16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701056"/>
              </p:ext>
            </p:extLst>
          </p:nvPr>
        </p:nvGraphicFramePr>
        <p:xfrm>
          <a:off x="730252" y="1084263"/>
          <a:ext cx="7829548" cy="5413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48"/>
                <a:gridCol w="1711566"/>
                <a:gridCol w="1942859"/>
                <a:gridCol w="1476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Survey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Frequency</a:t>
                      </a:r>
                    </a:p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(MHz)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Sky Coverage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# MSPs detected</a:t>
                      </a:r>
                      <a:endParaRPr lang="en-US" sz="200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865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/>
                          <a:cs typeface="Calibri"/>
                        </a:rPr>
                        <a:t>Parkes</a:t>
                      </a: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 Multi-beam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1230 - 1518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50° &lt; 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260°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o-RO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5°</a:t>
                      </a:r>
                      <a:endParaRPr lang="ro-RO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28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AO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Drift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293 </a:t>
                      </a: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- 362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-1° &lt; </a:t>
                      </a:r>
                      <a:r>
                        <a:rPr lang="el-GR" sz="1800" dirty="0" smtClean="0">
                          <a:latin typeface="Calibri"/>
                          <a:cs typeface="Calibri"/>
                        </a:rPr>
                        <a:t>δ</a:t>
                      </a: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&lt; 38°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33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Swinburne High-lat.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Calibri"/>
                        </a:rPr>
                        <a:t>1230 - 1518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-100° &lt; 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50°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15° &lt;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o-RO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30°</a:t>
                      </a:r>
                      <a:endParaRPr lang="ro-RO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12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Swinburne 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Inter-lat.</a:t>
                      </a:r>
                      <a:endParaRPr lang="en-US" sz="2000" b="1" baseline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Calibri"/>
                        </a:rPr>
                        <a:t>1230 - 1518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-100° &lt; 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50°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5° &lt;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o-RO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15°</a:t>
                      </a:r>
                      <a:endParaRPr lang="ro-RO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6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Parkes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High-lat.</a:t>
                      </a:r>
                      <a:endParaRPr lang="en-US" sz="2000" b="1" baseline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Calibri"/>
                        </a:rPr>
                        <a:t>1230 - 1518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220° &lt; 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260°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o-RO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60°</a:t>
                      </a:r>
                      <a:endParaRPr lang="ro-RO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5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Parkes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Perseus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1230 - 1581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200° &lt; 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260°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o-RO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5°</a:t>
                      </a:r>
                      <a:endParaRPr lang="ro-RO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95">
                <a:tc>
                  <a:txBody>
                    <a:bodyPr/>
                    <a:lstStyle/>
                    <a:p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Parkes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Northern Ext.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Calibri"/>
                        </a:rPr>
                        <a:t>1230 - 1518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50° &lt; 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60°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o-RO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ro-RO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 2°</a:t>
                      </a:r>
                      <a:endParaRPr lang="ro-RO" sz="18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Parkes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70-cm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420</a:t>
                      </a: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 - 452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  <a:cs typeface="Calibri"/>
                        </a:rPr>
                        <a:t>δ</a:t>
                      </a:r>
                      <a:r>
                        <a:rPr lang="en-US" sz="1800" dirty="0" smtClean="0">
                          <a:latin typeface="+mn-lt"/>
                          <a:cs typeface="Calibri"/>
                        </a:rPr>
                        <a:t> &lt; 0°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19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87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Simulated Surveys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40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/>
          <p:cNvSpPr/>
          <p:nvPr/>
        </p:nvSpPr>
        <p:spPr>
          <a:xfrm>
            <a:off x="457200" y="93581"/>
            <a:ext cx="2418319" cy="3333254"/>
          </a:xfrm>
          <a:prstGeom prst="flowChartManualInp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57" tIns="60878" rIns="121757" bIns="60878" spcCol="0" rtlCol="0" anchor="ctr"/>
          <a:lstStyle/>
          <a:p>
            <a:r>
              <a:rPr lang="en-US" sz="1500" dirty="0" smtClean="0">
                <a:solidFill>
                  <a:srgbClr val="000000"/>
                </a:solidFill>
              </a:rPr>
              <a:t>• survey list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• # real survey detections</a:t>
            </a:r>
            <a:endParaRPr lang="en-US" sz="1500" dirty="0" smtClean="0">
              <a:solidFill>
                <a:srgbClr val="000000"/>
              </a:solidFill>
            </a:endParaRPr>
          </a:p>
          <a:p>
            <a:r>
              <a:rPr lang="en-US" sz="1500" dirty="0" smtClean="0">
                <a:solidFill>
                  <a:srgbClr val="000000"/>
                </a:solidFill>
              </a:rPr>
              <a:t>• Distributions</a:t>
            </a:r>
          </a:p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  • log-normal luminosity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   • normal spectral index</a:t>
            </a:r>
          </a:p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  • log-normal period</a:t>
            </a:r>
          </a:p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  • exponential scale height</a:t>
            </a:r>
          </a:p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  • normal radial</a:t>
            </a:r>
          </a:p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  • log-normal pulse width</a:t>
            </a:r>
          </a:p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  • normal velocity 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• NE2001 e</a:t>
            </a:r>
            <a:r>
              <a:rPr lang="en-US" sz="1500" baseline="30000" dirty="0" smtClean="0">
                <a:solidFill>
                  <a:srgbClr val="000000"/>
                </a:solidFill>
              </a:rPr>
              <a:t>--</a:t>
            </a:r>
            <a:r>
              <a:rPr lang="en-US" sz="1500" dirty="0" smtClean="0">
                <a:solidFill>
                  <a:srgbClr val="000000"/>
                </a:solidFill>
              </a:rPr>
              <a:t>-density model</a:t>
            </a:r>
            <a:endParaRPr lang="en-US" sz="15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  <a:endCxn id="10" idx="1"/>
          </p:cNvCxnSpPr>
          <p:nvPr/>
        </p:nvCxnSpPr>
        <p:spPr>
          <a:xfrm>
            <a:off x="2875519" y="1760208"/>
            <a:ext cx="324071" cy="318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5106232" y="1373019"/>
            <a:ext cx="1340725" cy="775015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57" tIns="60878" rIns="121757" bIns="60878" spcCol="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New pulsar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10" idx="3"/>
            <a:endCxn id="8" idx="1"/>
          </p:cNvCxnSpPr>
          <p:nvPr/>
        </p:nvCxnSpPr>
        <p:spPr>
          <a:xfrm>
            <a:off x="4570643" y="1760526"/>
            <a:ext cx="535589" cy="1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rminator 9"/>
          <p:cNvSpPr/>
          <p:nvPr/>
        </p:nvSpPr>
        <p:spPr>
          <a:xfrm>
            <a:off x="3199590" y="1373019"/>
            <a:ext cx="1371053" cy="77501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Start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Process 19"/>
          <p:cNvSpPr/>
          <p:nvPr/>
        </p:nvSpPr>
        <p:spPr>
          <a:xfrm>
            <a:off x="7130970" y="1400365"/>
            <a:ext cx="1340725" cy="725654"/>
          </a:xfrm>
          <a:prstGeom prst="flowChartProcess">
            <a:avLst/>
          </a:prstGeom>
          <a:solidFill>
            <a:srgbClr val="8EB4E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57" tIns="60878" rIns="121757" bIns="60878" spcCol="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Draw </a:t>
            </a:r>
            <a:r>
              <a:rPr lang="en-US" sz="2000" dirty="0" smtClean="0">
                <a:solidFill>
                  <a:srgbClr val="000000"/>
                </a:solidFill>
              </a:rPr>
              <a:t>from PDFs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stCxn id="8" idx="3"/>
            <a:endCxn id="20" idx="1"/>
          </p:cNvCxnSpPr>
          <p:nvPr/>
        </p:nvCxnSpPr>
        <p:spPr>
          <a:xfrm>
            <a:off x="6446957" y="1760527"/>
            <a:ext cx="684013" cy="2665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  <a:endCxn id="28" idx="0"/>
          </p:cNvCxnSpPr>
          <p:nvPr/>
        </p:nvCxnSpPr>
        <p:spPr>
          <a:xfrm>
            <a:off x="7801333" y="2126019"/>
            <a:ext cx="0" cy="311977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rocess 27"/>
          <p:cNvSpPr/>
          <p:nvPr/>
        </p:nvSpPr>
        <p:spPr>
          <a:xfrm>
            <a:off x="7130970" y="2437996"/>
            <a:ext cx="1340725" cy="1009370"/>
          </a:xfrm>
          <a:prstGeom prst="flowChartProcess">
            <a:avLst/>
          </a:prstGeom>
          <a:solidFill>
            <a:srgbClr val="8EB4E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57" tIns="60878" rIns="121757" bIns="60878" spcCol="0" rtlCol="0" anchor="ctr"/>
          <a:lstStyle/>
          <a:p>
            <a:pPr algn="ctr"/>
            <a:r>
              <a:rPr lang="en-US" sz="1500" dirty="0" smtClean="0">
                <a:solidFill>
                  <a:srgbClr val="000000"/>
                </a:solidFill>
              </a:rPr>
              <a:t>Compute DM from dist. </a:t>
            </a:r>
            <a:r>
              <a:rPr lang="en-US" sz="1500" dirty="0">
                <a:solidFill>
                  <a:srgbClr val="000000"/>
                </a:solidFill>
              </a:rPr>
              <a:t>a</a:t>
            </a:r>
            <a:r>
              <a:rPr lang="en-US" sz="1500" dirty="0" smtClean="0">
                <a:solidFill>
                  <a:srgbClr val="000000"/>
                </a:solidFill>
              </a:rPr>
              <a:t>nd </a:t>
            </a:r>
            <a:r>
              <a:rPr lang="en-US" sz="1600" dirty="0" smtClean="0">
                <a:solidFill>
                  <a:srgbClr val="000000"/>
                </a:solidFill>
              </a:rPr>
              <a:t>e</a:t>
            </a:r>
            <a:r>
              <a:rPr lang="en-US" sz="1600" baseline="30000" dirty="0" smtClean="0">
                <a:solidFill>
                  <a:srgbClr val="000000"/>
                </a:solidFill>
              </a:rPr>
              <a:t>--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en-US" sz="1500" dirty="0" smtClean="0">
                <a:solidFill>
                  <a:srgbClr val="000000"/>
                </a:solidFill>
              </a:rPr>
              <a:t>density </a:t>
            </a:r>
            <a:r>
              <a:rPr lang="en-US" sz="1500" dirty="0" smtClean="0">
                <a:solidFill>
                  <a:srgbClr val="000000"/>
                </a:solidFill>
              </a:rPr>
              <a:t>model</a:t>
            </a:r>
            <a:endParaRPr lang="en-US" sz="1500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>
            <a:stCxn id="28" idx="2"/>
            <a:endCxn id="264" idx="0"/>
          </p:cNvCxnSpPr>
          <p:nvPr/>
        </p:nvCxnSpPr>
        <p:spPr>
          <a:xfrm>
            <a:off x="7801333" y="3447366"/>
            <a:ext cx="0" cy="362634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ecision 36"/>
          <p:cNvSpPr/>
          <p:nvPr/>
        </p:nvSpPr>
        <p:spPr>
          <a:xfrm>
            <a:off x="6763765" y="4812493"/>
            <a:ext cx="2075135" cy="935943"/>
          </a:xfrm>
          <a:prstGeom prst="flowChartDecision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57" tIns="60878" rIns="121757" bIns="60878" spcCol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</a:t>
            </a:r>
            <a:r>
              <a:rPr lang="en-US" sz="1400" dirty="0" smtClean="0">
                <a:solidFill>
                  <a:srgbClr val="000000"/>
                </a:solidFill>
              </a:rPr>
              <a:t>urvey detect pulsar?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Decision 56"/>
          <p:cNvSpPr/>
          <p:nvPr/>
        </p:nvSpPr>
        <p:spPr>
          <a:xfrm>
            <a:off x="1990922" y="4344000"/>
            <a:ext cx="2387454" cy="1843048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57" tIns="60878" rIns="121757" bIns="60878" spcCol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imulated detectio</a:t>
            </a:r>
            <a:r>
              <a:rPr lang="en-US" sz="1600" dirty="0" smtClean="0">
                <a:solidFill>
                  <a:schemeClr val="tx1"/>
                </a:solidFill>
              </a:rPr>
              <a:t>ns </a:t>
            </a:r>
            <a:r>
              <a:rPr lang="en-US" sz="1600" dirty="0" smtClean="0">
                <a:solidFill>
                  <a:schemeClr val="tx1"/>
                </a:solidFill>
              </a:rPr>
              <a:t>&lt;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real detections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85620" y="3640723"/>
            <a:ext cx="466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660552" y="4849333"/>
            <a:ext cx="425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cxnSp>
        <p:nvCxnSpPr>
          <p:cNvPr id="79" name="Straight Arrow Connector 78"/>
          <p:cNvCxnSpPr>
            <a:stCxn id="37" idx="2"/>
            <a:endCxn id="82" idx="0"/>
          </p:cNvCxnSpPr>
          <p:nvPr/>
        </p:nvCxnSpPr>
        <p:spPr>
          <a:xfrm>
            <a:off x="7801333" y="5748436"/>
            <a:ext cx="0" cy="319466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Process 81"/>
          <p:cNvSpPr/>
          <p:nvPr/>
        </p:nvSpPr>
        <p:spPr>
          <a:xfrm>
            <a:off x="7228112" y="6067902"/>
            <a:ext cx="1146441" cy="527027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57" tIns="60878" rIns="121757" bIns="60878" spcCol="0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detections += 1 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92" name="Straight Arrow Connector 91"/>
          <p:cNvCxnSpPr>
            <a:stCxn id="37" idx="1"/>
            <a:endCxn id="200" idx="3"/>
          </p:cNvCxnSpPr>
          <p:nvPr/>
        </p:nvCxnSpPr>
        <p:spPr>
          <a:xfrm flipH="1" flipV="1">
            <a:off x="6417392" y="5274823"/>
            <a:ext cx="346373" cy="5642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82" idx="1"/>
            <a:endCxn id="200" idx="2"/>
          </p:cNvCxnSpPr>
          <p:nvPr/>
        </p:nvCxnSpPr>
        <p:spPr>
          <a:xfrm rot="10800000">
            <a:off x="5589992" y="5841980"/>
            <a:ext cx="1638121" cy="489437"/>
          </a:xfrm>
          <a:prstGeom prst="bentConnector2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57" idx="1"/>
            <a:endCxn id="292" idx="3"/>
          </p:cNvCxnSpPr>
          <p:nvPr/>
        </p:nvCxnSpPr>
        <p:spPr>
          <a:xfrm flipH="1" flipV="1">
            <a:off x="1640912" y="5251781"/>
            <a:ext cx="350010" cy="13743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57" idx="0"/>
            <a:endCxn id="8" idx="2"/>
          </p:cNvCxnSpPr>
          <p:nvPr/>
        </p:nvCxnSpPr>
        <p:spPr>
          <a:xfrm flipV="1">
            <a:off x="3184649" y="2148034"/>
            <a:ext cx="2591946" cy="2195966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2237896" y="-1499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Population Synthesis</a:t>
            </a:r>
            <a:endParaRPr lang="en-US" sz="3000" dirty="0"/>
          </a:p>
        </p:txBody>
      </p:sp>
      <p:sp>
        <p:nvSpPr>
          <p:cNvPr id="200" name="Decision 199"/>
          <p:cNvSpPr/>
          <p:nvPr/>
        </p:nvSpPr>
        <p:spPr>
          <a:xfrm>
            <a:off x="4762589" y="4707667"/>
            <a:ext cx="1654803" cy="1134312"/>
          </a:xfrm>
          <a:prstGeom prst="flowChartDecision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57" tIns="60878" rIns="121757" bIns="60878" spcCol="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End of survey list?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4" name="Straight Arrow Connector 203"/>
          <p:cNvCxnSpPr>
            <a:stCxn id="200" idx="1"/>
            <a:endCxn id="57" idx="3"/>
          </p:cNvCxnSpPr>
          <p:nvPr/>
        </p:nvCxnSpPr>
        <p:spPr>
          <a:xfrm flipH="1" flipV="1">
            <a:off x="4378376" y="5265524"/>
            <a:ext cx="384213" cy="9299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4378376" y="4849333"/>
            <a:ext cx="466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cxnSp>
        <p:nvCxnSpPr>
          <p:cNvPr id="246" name="Elbow Connector 245"/>
          <p:cNvCxnSpPr>
            <a:stCxn id="200" idx="0"/>
            <a:endCxn id="264" idx="1"/>
          </p:cNvCxnSpPr>
          <p:nvPr/>
        </p:nvCxnSpPr>
        <p:spPr>
          <a:xfrm rot="5400000" flipH="1" flipV="1">
            <a:off x="6079960" y="3656658"/>
            <a:ext cx="561041" cy="1540979"/>
          </a:xfrm>
          <a:prstGeom prst="bentConnector2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5160087" y="4174723"/>
            <a:ext cx="425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sp>
        <p:nvSpPr>
          <p:cNvPr id="264" name="Process 263"/>
          <p:cNvSpPr/>
          <p:nvPr/>
        </p:nvSpPr>
        <p:spPr>
          <a:xfrm>
            <a:off x="7130970" y="3810000"/>
            <a:ext cx="1340725" cy="673252"/>
          </a:xfrm>
          <a:prstGeom prst="flowChartProcess">
            <a:avLst/>
          </a:prstGeom>
          <a:solidFill>
            <a:srgbClr val="8EB4E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57" tIns="60878" rIns="121757" bIns="60878" spcCol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Run new survey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67" name="Straight Arrow Connector 266"/>
          <p:cNvCxnSpPr>
            <a:stCxn id="264" idx="2"/>
            <a:endCxn id="37" idx="0"/>
          </p:cNvCxnSpPr>
          <p:nvPr/>
        </p:nvCxnSpPr>
        <p:spPr>
          <a:xfrm>
            <a:off x="7801333" y="4483252"/>
            <a:ext cx="0" cy="329241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7816040" y="5684525"/>
            <a:ext cx="466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sp>
        <p:nvSpPr>
          <p:cNvPr id="271" name="TextBox 270"/>
          <p:cNvSpPr txBox="1"/>
          <p:nvPr/>
        </p:nvSpPr>
        <p:spPr>
          <a:xfrm>
            <a:off x="6436166" y="4867206"/>
            <a:ext cx="425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sp>
        <p:nvSpPr>
          <p:cNvPr id="292" name="Terminator 291"/>
          <p:cNvSpPr/>
          <p:nvPr/>
        </p:nvSpPr>
        <p:spPr>
          <a:xfrm>
            <a:off x="269859" y="4864274"/>
            <a:ext cx="1371053" cy="77501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Stop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1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pop_galplot_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0" y="338263"/>
            <a:ext cx="6946616" cy="62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5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25339</TotalTime>
  <Words>1530</Words>
  <Application>Microsoft Macintosh PowerPoint</Application>
  <PresentationFormat>On-screen Show (4:3)</PresentationFormat>
  <Paragraphs>230</Paragraphs>
  <Slides>24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Microsoft Equation</vt:lpstr>
      <vt:lpstr>Predicting the Performance of Future Pulsar Timing Arrays (using population synthesis)</vt:lpstr>
      <vt:lpstr>Gravitational Wave Background Spectrum</vt:lpstr>
      <vt:lpstr>PowerPoint Presentation</vt:lpstr>
      <vt:lpstr>Correlation of Timing Residuals Between Pairs of Pulsars</vt:lpstr>
      <vt:lpstr>PowerPoint Presentation</vt:lpstr>
      <vt:lpstr>Sensitivity of Pulsar Timing Array Over Time</vt:lpstr>
      <vt:lpstr>PowerPoint Presentation</vt:lpstr>
      <vt:lpstr>PowerPoint Presentation</vt:lpstr>
      <vt:lpstr>PowerPoint Presentation</vt:lpstr>
      <vt:lpstr>Simulating a Timing Campaign</vt:lpstr>
      <vt:lpstr>PowerPoint Presentation</vt:lpstr>
      <vt:lpstr>PowerPoint Presentation</vt:lpstr>
      <vt:lpstr>Work in Progress</vt:lpstr>
      <vt:lpstr>PowerPoint Presentation</vt:lpstr>
      <vt:lpstr>PowerPoint Presentation</vt:lpstr>
      <vt:lpstr>PowerPoint Presentation</vt:lpstr>
      <vt:lpstr>PowerPoint Presentation</vt:lpstr>
      <vt:lpstr>How many MSPs will we find?</vt:lpstr>
      <vt:lpstr>DSA2000</vt:lpstr>
      <vt:lpstr>PowerPoint Presentation</vt:lpstr>
      <vt:lpstr>PowerPoint Presentation</vt:lpstr>
      <vt:lpstr>PowerPoint Presentation</vt:lpstr>
      <vt:lpstr>DSA2000 Optimal Frequency Ranges</vt:lpstr>
      <vt:lpstr>PowerPoint Presentation</vt:lpstr>
    </vt:vector>
  </TitlesOfParts>
  <Company>Lakeland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the Performance of Future Pulsar Timing Arrays (using population synthesis)</dc:title>
  <dc:creator>Tyler Cohen</dc:creator>
  <cp:lastModifiedBy>Tyler Cohen</cp:lastModifiedBy>
  <cp:revision>96</cp:revision>
  <dcterms:created xsi:type="dcterms:W3CDTF">2020-02-03T22:49:40Z</dcterms:created>
  <dcterms:modified xsi:type="dcterms:W3CDTF">2020-02-21T13:11:54Z</dcterms:modified>
</cp:coreProperties>
</file>