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0" r:id="rId3"/>
    <p:sldId id="301" r:id="rId4"/>
    <p:sldId id="298" r:id="rId5"/>
    <p:sldId id="300" r:id="rId6"/>
    <p:sldId id="297" r:id="rId7"/>
    <p:sldId id="283" r:id="rId8"/>
    <p:sldId id="287" r:id="rId9"/>
    <p:sldId id="282" r:id="rId10"/>
    <p:sldId id="295" r:id="rId11"/>
    <p:sldId id="285" r:id="rId12"/>
    <p:sldId id="293" r:id="rId13"/>
    <p:sldId id="294" r:id="rId14"/>
    <p:sldId id="289" r:id="rId15"/>
    <p:sldId id="271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1" autoAdjust="0"/>
    <p:restoredTop sz="84778" autoAdjust="0"/>
  </p:normalViewPr>
  <p:slideViewPr>
    <p:cSldViewPr snapToGrid="0" snapToObjects="1" showGuides="1">
      <p:cViewPr>
        <p:scale>
          <a:sx n="80" d="100"/>
          <a:sy n="80" d="100"/>
        </p:scale>
        <p:origin x="-1776" y="192"/>
      </p:cViewPr>
      <p:guideLst>
        <p:guide orient="horz" pos="4249"/>
        <p:guide pos="28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4FA25-6C38-FA47-8092-E124F4CEF4A5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1ED04-4342-3648-963E-87932B23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4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now you just give </a:t>
            </a:r>
            <a:r>
              <a:rPr lang="en-US" dirty="0" err="1" smtClean="0"/>
              <a:t>PsrPopPy</a:t>
            </a:r>
            <a:r>
              <a:rPr lang="en-US" dirty="0" smtClean="0"/>
              <a:t> the</a:t>
            </a:r>
            <a:r>
              <a:rPr lang="en-US" baseline="0" dirty="0" smtClean="0"/>
              <a:t> sum of all the MSPs found in</a:t>
            </a:r>
          </a:p>
          <a:p>
            <a:r>
              <a:rPr lang="en-US" baseline="0" dirty="0" smtClean="0"/>
              <a:t>your surveys, surveys that don</a:t>
            </a:r>
            <a:r>
              <a:rPr lang="fr-FR" baseline="0" dirty="0" smtClean="0"/>
              <a:t>’</a:t>
            </a:r>
            <a:r>
              <a:rPr lang="en-US" baseline="0" dirty="0" smtClean="0"/>
              <a:t>t detect pulsars are useless.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Parkes</a:t>
            </a:r>
            <a:r>
              <a:rPr lang="en-US" baseline="0" dirty="0" smtClean="0"/>
              <a:t> 6.5 GHz methanol</a:t>
            </a:r>
            <a:endParaRPr lang="en-US" dirty="0" smtClean="0"/>
          </a:p>
          <a:p>
            <a:r>
              <a:rPr lang="en-US" dirty="0" smtClean="0"/>
              <a:t>Once I</a:t>
            </a:r>
            <a:r>
              <a:rPr lang="en-US" baseline="0" dirty="0" smtClean="0"/>
              <a:t> </a:t>
            </a:r>
            <a:r>
              <a:rPr lang="en-US" dirty="0" smtClean="0"/>
              <a:t>get the right statistical description of this optimization problem,</a:t>
            </a:r>
          </a:p>
          <a:p>
            <a:r>
              <a:rPr lang="en-US" dirty="0" smtClean="0"/>
              <a:t>I</a:t>
            </a:r>
            <a:r>
              <a:rPr lang="en-US" baseline="0" dirty="0" smtClean="0"/>
              <a:t> </a:t>
            </a:r>
            <a:r>
              <a:rPr lang="en-US" dirty="0" smtClean="0"/>
              <a:t>can optimize for other population parameters besides total number of pulsars detected.</a:t>
            </a:r>
          </a:p>
          <a:p>
            <a:r>
              <a:rPr lang="en-US" dirty="0" smtClean="0"/>
              <a:t>I welcome</a:t>
            </a:r>
            <a:r>
              <a:rPr lang="en-US" baseline="0" dirty="0" smtClean="0"/>
              <a:t> feedback on the right way to do this.</a:t>
            </a:r>
          </a:p>
          <a:p>
            <a:r>
              <a:rPr lang="en-US" baseline="0" dirty="0" smtClean="0"/>
              <a:t>Is it an average weighted by the total number of pulsars actually detected?</a:t>
            </a:r>
          </a:p>
          <a:p>
            <a:r>
              <a:rPr lang="en-US" baseline="0" dirty="0" smtClean="0"/>
              <a:t>Or a product of </a:t>
            </a:r>
            <a:r>
              <a:rPr lang="en-US" baseline="0" dirty="0" err="1" smtClean="0"/>
              <a:t>poisson</a:t>
            </a:r>
            <a:r>
              <a:rPr lang="en-US" baseline="0" dirty="0" smtClean="0"/>
              <a:t> probabilities for detecting a number of MSPs in your simulated</a:t>
            </a:r>
          </a:p>
          <a:p>
            <a:r>
              <a:rPr lang="en-US" baseline="0" dirty="0" smtClean="0"/>
              <a:t>Survey given the number the survey actually detects.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4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4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Xavi’s</a:t>
            </a:r>
            <a:r>
              <a:rPr lang="en-US" dirty="0" smtClean="0"/>
              <a:t> Scaling laws paper</a:t>
            </a:r>
          </a:p>
          <a:p>
            <a:r>
              <a:rPr lang="en-US" dirty="0" smtClean="0"/>
              <a:t>GW SNR </a:t>
            </a:r>
            <a:r>
              <a:rPr lang="en-US" dirty="0" err="1" smtClean="0"/>
              <a:t>vs</a:t>
            </a:r>
            <a:r>
              <a:rPr lang="en-US" dirty="0" smtClean="0"/>
              <a:t> time</a:t>
            </a:r>
          </a:p>
          <a:p>
            <a:r>
              <a:rPr lang="en-US" dirty="0" smtClean="0"/>
              <a:t>Assuming certain</a:t>
            </a:r>
            <a:r>
              <a:rPr lang="en-US" baseline="0" dirty="0" smtClean="0"/>
              <a:t> GW amplitude</a:t>
            </a:r>
            <a:endParaRPr lang="en-US" dirty="0" smtClean="0"/>
          </a:p>
          <a:p>
            <a:r>
              <a:rPr lang="en-US" dirty="0" smtClean="0"/>
              <a:t>What happens as you switch</a:t>
            </a:r>
            <a:r>
              <a:rPr lang="en-US" baseline="0" dirty="0" smtClean="0"/>
              <a:t> non-detections to detections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that</a:t>
            </a:r>
            <a:r>
              <a:rPr lang="en-US" baseline="0" dirty="0" smtClean="0"/>
              <a:t> I said we can reduce the radiometer noise (and to a lesser degree the jitter noise) and improve the timing precision by </a:t>
            </a:r>
          </a:p>
          <a:p>
            <a:r>
              <a:rPr lang="en-US" baseline="0" dirty="0" smtClean="0"/>
              <a:t>Increasing the sensitivity of the telescope and the integration time.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Gravitational waves are ripples in the fabric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spacetime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generated by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inspiraling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SMBHB at the centers of galaxies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Superposition of GW from all SMBHB mergers that have taken place throughout the history of the universe forms a stochastic background of gravitational waves. </a:t>
            </a:r>
            <a:endParaRPr lang="en-US" baseline="0" dirty="0" smtClean="0"/>
          </a:p>
          <a:p>
            <a:r>
              <a:rPr lang="en-US" baseline="0" dirty="0" smtClean="0"/>
              <a:t>• North American </a:t>
            </a:r>
            <a:r>
              <a:rPr lang="en-US" baseline="0" dirty="0" err="1" smtClean="0"/>
              <a:t>Nanohertz</a:t>
            </a:r>
            <a:r>
              <a:rPr lang="en-US" baseline="0" dirty="0" smtClean="0"/>
              <a:t> Observatory for Gravitational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5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</a:t>
            </a:r>
            <a:r>
              <a:rPr lang="en-US" baseline="0" dirty="0" smtClean="0"/>
              <a:t> correlated power between each pair of pulsars.</a:t>
            </a:r>
          </a:p>
          <a:p>
            <a:r>
              <a:rPr lang="en-US" baseline="0" dirty="0" smtClean="0"/>
              <a:t>So each one of these gray points is a </a:t>
            </a:r>
            <a:r>
              <a:rPr lang="en-US" baseline="0" smtClean="0"/>
              <a:t>“baseline”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6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full</a:t>
            </a:r>
            <a:r>
              <a:rPr lang="en-US" baseline="0" dirty="0" smtClean="0"/>
              <a:t> MSP population viewed in the galactic plane is shown at the right.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6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Radiometer noise can be improved with instrumentation.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NANOGrav</a:t>
            </a:r>
            <a:r>
              <a:rPr lang="en-US" baseline="0" dirty="0" smtClean="0"/>
              <a:t> criterion for inclusion in the timing array is </a:t>
            </a:r>
            <a:r>
              <a:rPr lang="el-GR" baseline="0" dirty="0" smtClean="0"/>
              <a:t>σ</a:t>
            </a:r>
            <a:r>
              <a:rPr lang="en-US" baseline="0" dirty="0" smtClean="0"/>
              <a:t> better than 1</a:t>
            </a:r>
            <a:r>
              <a:rPr lang="el-GR" baseline="0" dirty="0" smtClean="0"/>
              <a:t>μ</a:t>
            </a:r>
            <a:r>
              <a:rPr lang="en-US" baseline="0" dirty="0" smtClean="0"/>
              <a:t>s.</a:t>
            </a:r>
          </a:p>
          <a:p>
            <a:r>
              <a:rPr lang="en-US" baseline="0" dirty="0" smtClean="0"/>
              <a:t>In fact we really want pulsars with TOA uncertainties of 10s or 100s of nanoseconds.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3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Arecibo detects 43 MSPs with </a:t>
            </a:r>
            <a:r>
              <a:rPr lang="el-GR" baseline="0" dirty="0" smtClean="0"/>
              <a:t>σ</a:t>
            </a:r>
            <a:r>
              <a:rPr lang="en-US" baseline="0" dirty="0" smtClean="0"/>
              <a:t>TOA &lt; 1 </a:t>
            </a:r>
            <a:r>
              <a:rPr lang="el-GR" baseline="0" dirty="0" smtClean="0"/>
              <a:t>μ</a:t>
            </a:r>
            <a:r>
              <a:rPr lang="en-US" baseline="0" dirty="0" smtClean="0"/>
              <a:t>s</a:t>
            </a:r>
          </a:p>
          <a:p>
            <a:r>
              <a:rPr lang="en-US" baseline="0" dirty="0" smtClean="0"/>
              <a:t>And Green Bank detects 36. </a:t>
            </a:r>
          </a:p>
          <a:p>
            <a:r>
              <a:rPr lang="en-US" baseline="0" dirty="0" smtClean="0"/>
              <a:t>I am taking into consideration the fact that pulsars visible to both</a:t>
            </a:r>
          </a:p>
          <a:p>
            <a:r>
              <a:rPr lang="en-US" baseline="0" dirty="0" smtClean="0"/>
              <a:t>Arecibo and Green Bank are *usually* timed exclusively with Arecibo.</a:t>
            </a:r>
          </a:p>
          <a:p>
            <a:r>
              <a:rPr lang="en-US" baseline="0" dirty="0" smtClean="0"/>
              <a:t>The uncertainty in the time of arrival due to radiometer noise decreases with bigger telescope</a:t>
            </a:r>
          </a:p>
          <a:p>
            <a:r>
              <a:rPr lang="en-US" baseline="0" dirty="0" smtClean="0"/>
              <a:t>jitter noise stays same</a:t>
            </a:r>
          </a:p>
          <a:p>
            <a:r>
              <a:rPr lang="en-US" baseline="0" dirty="0" smtClean="0"/>
              <a:t>Radiometer noise can be improved with instrumentation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3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</a:rPr>
              <a:t>FLAT detects 25% more pulsars with </a:t>
            </a:r>
            <a:r>
              <a:rPr lang="el-GR" dirty="0" smtClean="0">
                <a:latin typeface="Times New Roman" charset="0"/>
              </a:rPr>
              <a:t>σ</a:t>
            </a:r>
            <a:r>
              <a:rPr lang="en-US" dirty="0" smtClean="0">
                <a:latin typeface="Times New Roman" charset="0"/>
              </a:rPr>
              <a:t>TOA better than 1</a:t>
            </a:r>
            <a:r>
              <a:rPr lang="el-GR" dirty="0" smtClean="0">
                <a:latin typeface="Times New Roman" charset="0"/>
              </a:rPr>
              <a:t>μ</a:t>
            </a:r>
            <a:r>
              <a:rPr lang="en-US" dirty="0" smtClean="0">
                <a:latin typeface="Times New Roman" charset="0"/>
              </a:rPr>
              <a:t>s than PTAT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</a:rPr>
              <a:t>But for bright pulsars, the dedicated</a:t>
            </a:r>
            <a:r>
              <a:rPr lang="en-US" baseline="0" dirty="0" smtClean="0">
                <a:latin typeface="Times New Roman" charset="0"/>
              </a:rPr>
              <a:t> PTAT </a:t>
            </a:r>
            <a:r>
              <a:rPr lang="en-US" dirty="0" smtClean="0">
                <a:latin typeface="Times New Roman" charset="0"/>
              </a:rPr>
              <a:t>does better</a:t>
            </a:r>
          </a:p>
          <a:p>
            <a:r>
              <a:rPr lang="en-US" dirty="0" smtClean="0"/>
              <a:t>How much</a:t>
            </a:r>
            <a:r>
              <a:rPr lang="en-US" baseline="0" dirty="0" smtClean="0"/>
              <a:t> time do we spend on </a:t>
            </a:r>
            <a:r>
              <a:rPr lang="en-US" baseline="0" dirty="0" err="1" smtClean="0"/>
              <a:t>ngVLA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dedicated PTA telescope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charset="0"/>
              </a:rPr>
              <a:t>subarray</a:t>
            </a:r>
            <a:endParaRPr lang="en-US" dirty="0" smtClean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DSA2000</a:t>
            </a:r>
            <a:r>
              <a:rPr lang="en-US" baseline="0" dirty="0" smtClean="0"/>
              <a:t> is a planned "large-N, small-D" array with 2000 dishes,</a:t>
            </a:r>
          </a:p>
          <a:p>
            <a:r>
              <a:rPr lang="en-US" baseline="0" dirty="0" smtClean="0"/>
              <a:t> sensitivity comparable to Arecibo at L-band and sky coverage comparable to Green Bank.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Once most</a:t>
            </a:r>
            <a:r>
              <a:rPr lang="en-US" baseline="0" dirty="0" smtClean="0"/>
              <a:t> of your pulsars become jitter dominated it doesn’t make</a:t>
            </a:r>
          </a:p>
          <a:p>
            <a:r>
              <a:rPr lang="en-US" baseline="0" dirty="0" smtClean="0"/>
              <a:t>sense to make your telescope any bigger, you’re dominated by</a:t>
            </a:r>
          </a:p>
          <a:p>
            <a:r>
              <a:rPr lang="en-US" baseline="0" dirty="0" smtClean="0"/>
              <a:t>noise intrinsic to the pulsar and you can only get better by timing </a:t>
            </a:r>
          </a:p>
          <a:p>
            <a:r>
              <a:rPr lang="en-US" baseline="0" dirty="0" smtClean="0"/>
              <a:t>the pulsars for longer and at this point it makes more sense to start</a:t>
            </a:r>
          </a:p>
          <a:p>
            <a:r>
              <a:rPr lang="en-US" baseline="0" dirty="0" smtClean="0"/>
              <a:t>splitting your array into sub-arrays and trade collecting area for time.</a:t>
            </a:r>
          </a:p>
          <a:p>
            <a:r>
              <a:rPr lang="en-US" dirty="0" smtClean="0"/>
              <a:t>Optimizing the jitter fraction  could be used to optimize the</a:t>
            </a:r>
          </a:p>
          <a:p>
            <a:r>
              <a:rPr lang="en-US" dirty="0" smtClean="0"/>
              <a:t>collecting area or number of dishes used by dish arrays for pulsar timing.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5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6EB8-3BA3-D54D-8235-2A08E400BDD7}" type="datetimeFigureOut">
              <a:rPr lang="en-US" smtClean="0"/>
              <a:pPr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A33E-0832-A444-BD1F-1DA596CF0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6EB8-3BA3-D54D-8235-2A08E400BDD7}" type="datetimeFigureOut">
              <a:rPr lang="en-US" smtClean="0"/>
              <a:pPr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A33E-0832-A444-BD1F-1DA596CF0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6EB8-3BA3-D54D-8235-2A08E400BDD7}" type="datetimeFigureOut">
              <a:rPr lang="en-US" smtClean="0"/>
              <a:pPr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A33E-0832-A444-BD1F-1DA596CF0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6EB8-3BA3-D54D-8235-2A08E400BDD7}" type="datetimeFigureOut">
              <a:rPr lang="en-US" smtClean="0"/>
              <a:pPr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A33E-0832-A444-BD1F-1DA596CF0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6EB8-3BA3-D54D-8235-2A08E400BDD7}" type="datetimeFigureOut">
              <a:rPr lang="en-US" smtClean="0"/>
              <a:pPr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A33E-0832-A444-BD1F-1DA596CF0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6EB8-3BA3-D54D-8235-2A08E400BDD7}" type="datetimeFigureOut">
              <a:rPr lang="en-US" smtClean="0"/>
              <a:pPr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A33E-0832-A444-BD1F-1DA596CF0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6EB8-3BA3-D54D-8235-2A08E400BDD7}" type="datetimeFigureOut">
              <a:rPr lang="en-US" smtClean="0"/>
              <a:pPr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A33E-0832-A444-BD1F-1DA596CF0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6EB8-3BA3-D54D-8235-2A08E400BDD7}" type="datetimeFigureOut">
              <a:rPr lang="en-US" smtClean="0"/>
              <a:pPr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A33E-0832-A444-BD1F-1DA596CF0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6EB8-3BA3-D54D-8235-2A08E400BDD7}" type="datetimeFigureOut">
              <a:rPr lang="en-US" smtClean="0"/>
              <a:pPr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A33E-0832-A444-BD1F-1DA596CF0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6EB8-3BA3-D54D-8235-2A08E400BDD7}" type="datetimeFigureOut">
              <a:rPr lang="en-US" smtClean="0"/>
              <a:pPr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A33E-0832-A444-BD1F-1DA596CF0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6EB8-3BA3-D54D-8235-2A08E400BDD7}" type="datetimeFigureOut">
              <a:rPr lang="en-US" smtClean="0"/>
              <a:pPr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A33E-0832-A444-BD1F-1DA596CF0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F8A76EB8-3BA3-D54D-8235-2A08E400BDD7}" type="datetimeFigureOut">
              <a:rPr lang="en-US" smtClean="0"/>
              <a:pPr/>
              <a:t>11/9/18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B60EA33E-0832-A444-BD1F-1DA596CF0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5" y="-1345932"/>
            <a:ext cx="7651614" cy="8203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4" y="1866898"/>
            <a:ext cx="8754534" cy="1470025"/>
          </a:xfrm>
        </p:spPr>
        <p:txBody>
          <a:bodyPr>
            <a:normAutofit fontScale="90000"/>
          </a:bodyPr>
          <a:lstStyle/>
          <a:p>
            <a:r>
              <a:rPr lang="en-US" sz="4200" b="1" dirty="0"/>
              <a:t>Predicting the Performance of Future </a:t>
            </a:r>
            <a:r>
              <a:rPr lang="en-US" sz="4200" b="1" dirty="0" smtClean="0"/>
              <a:t>Pulsar Timing Arrays:</a:t>
            </a:r>
            <a:br>
              <a:rPr lang="en-US" sz="4200" b="1" dirty="0" smtClean="0"/>
            </a:b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en-US" sz="3100" b="1" dirty="0" smtClean="0"/>
              <a:t>An </a:t>
            </a:r>
            <a:r>
              <a:rPr lang="en-US" sz="3100" b="1" dirty="0"/>
              <a:t>analysis of the millisecond-pulsar population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935" y="4936046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Tyler Cohen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Mexico Tech Department of Physics,</a:t>
            </a:r>
          </a:p>
          <a:p>
            <a:r>
              <a:rPr lang="en-US" sz="2400" i="1" dirty="0" smtClean="0">
                <a:solidFill>
                  <a:srgbClr val="000000"/>
                </a:solidFill>
                <a:cs typeface="Times New Roman"/>
              </a:rPr>
              <a:t>National Radio Astronomy Observatory</a:t>
            </a:r>
            <a:endParaRPr lang="en-US" sz="2400" i="1" dirty="0">
              <a:solidFill>
                <a:srgbClr val="000000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_gbt_flat_dsa_jitter-dominated_lab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-325438"/>
            <a:ext cx="8620125" cy="71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2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Frequency-dependent Timing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Lam et al. 2018 demonstrate optimal frequency and bandwidth that gives lowest </a:t>
            </a:r>
            <a:r>
              <a:rPr lang="el-GR" i="1" dirty="0" smtClean="0"/>
              <a:t>σ</a:t>
            </a:r>
            <a:r>
              <a:rPr lang="en-US" i="1" baseline="-25000" dirty="0" smtClean="0"/>
              <a:t>TOA</a:t>
            </a:r>
            <a:endParaRPr lang="en-US" baseline="-25000" dirty="0" smtClean="0"/>
          </a:p>
          <a:p>
            <a:r>
              <a:rPr lang="en-US" dirty="0" err="1" smtClean="0"/>
              <a:t>FrequencyOptimizer</a:t>
            </a:r>
            <a:r>
              <a:rPr lang="en-US" dirty="0" smtClean="0"/>
              <a:t> </a:t>
            </a:r>
            <a:r>
              <a:rPr lang="el-GR" i="1" dirty="0" smtClean="0"/>
              <a:t>σ</a:t>
            </a:r>
            <a:r>
              <a:rPr lang="en-US" i="1" baseline="-25000" dirty="0" smtClean="0"/>
              <a:t>TOA</a:t>
            </a:r>
            <a:r>
              <a:rPr lang="en-US" baseline="-25000" dirty="0" smtClean="0"/>
              <a:t> </a:t>
            </a:r>
            <a:r>
              <a:rPr lang="en-US" dirty="0" smtClean="0"/>
              <a:t>calculator includes</a:t>
            </a:r>
          </a:p>
          <a:p>
            <a:pPr lvl="1"/>
            <a:r>
              <a:rPr lang="en-US" dirty="0" smtClean="0"/>
              <a:t>Template-fitting uncertainty</a:t>
            </a:r>
          </a:p>
          <a:p>
            <a:pPr lvl="1"/>
            <a:r>
              <a:rPr lang="en-US" dirty="0" smtClean="0"/>
              <a:t>Frequency-</a:t>
            </a:r>
            <a:r>
              <a:rPr lang="en-US" smtClean="0"/>
              <a:t>dependent </a:t>
            </a:r>
            <a:r>
              <a:rPr lang="en-US" smtClean="0"/>
              <a:t>DM</a:t>
            </a:r>
            <a:endParaRPr lang="en-US" dirty="0" smtClean="0"/>
          </a:p>
          <a:p>
            <a:pPr lvl="1"/>
            <a:r>
              <a:rPr lang="en-US" dirty="0" smtClean="0"/>
              <a:t>ISM scattering</a:t>
            </a:r>
          </a:p>
          <a:p>
            <a:pPr lvl="1"/>
            <a:r>
              <a:rPr lang="en-US" dirty="0" smtClean="0"/>
              <a:t>Diffractive ISM scintillation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3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Constraining Population with Multiple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more surveys you add the more degrees of freedom of the population parameters you constrain.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Need to keep track of individual survey detections independently. Surveys that </a:t>
            </a:r>
            <a:r>
              <a:rPr lang="en-US" dirty="0" smtClean="0"/>
              <a:t>are ongoing (e.g. GBNCC) and that detect </a:t>
            </a:r>
            <a:r>
              <a:rPr lang="en-US" dirty="0" smtClean="0"/>
              <a:t>no </a:t>
            </a:r>
            <a:r>
              <a:rPr lang="en-US" dirty="0" smtClean="0"/>
              <a:t>MSPs (e.g. </a:t>
            </a:r>
            <a:r>
              <a:rPr lang="en-US" dirty="0" err="1" smtClean="0"/>
              <a:t>Parkes</a:t>
            </a:r>
            <a:r>
              <a:rPr lang="en-US" dirty="0" smtClean="0"/>
              <a:t> 6.5 GHz) </a:t>
            </a:r>
            <a:r>
              <a:rPr lang="en-US" dirty="0" smtClean="0"/>
              <a:t>can become useful.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78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reqop_q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75" y="1160914"/>
            <a:ext cx="3984625" cy="3984625"/>
          </a:xfrm>
          <a:prstGeom prst="rect">
            <a:avLst/>
          </a:prstGeom>
        </p:spPr>
      </p:pic>
      <p:pic>
        <p:nvPicPr>
          <p:cNvPr id="7" name="Picture 6" descr="QR_Code_PsrPopPy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1160910"/>
            <a:ext cx="3984625" cy="39846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3546" y="5260976"/>
            <a:ext cx="4560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1400" dirty="0">
                <a:latin typeface="Times New Roman"/>
                <a:cs typeface="Times New Roman"/>
              </a:rPr>
              <a:t>Lam, M. T., McLaughlin, M. A., </a:t>
            </a:r>
            <a:r>
              <a:rPr lang="en-US" sz="1400" dirty="0" err="1">
                <a:latin typeface="Times New Roman"/>
                <a:cs typeface="Times New Roman"/>
              </a:rPr>
              <a:t>Cordes</a:t>
            </a:r>
            <a:r>
              <a:rPr lang="en-US" sz="1400" dirty="0">
                <a:latin typeface="Times New Roman"/>
                <a:cs typeface="Times New Roman"/>
              </a:rPr>
              <a:t>, J. M., </a:t>
            </a:r>
            <a:r>
              <a:rPr lang="en-US" sz="1400" dirty="0" err="1">
                <a:latin typeface="Times New Roman"/>
                <a:cs typeface="Times New Roman"/>
              </a:rPr>
              <a:t>Chatterjee</a:t>
            </a:r>
            <a:r>
              <a:rPr lang="en-US" sz="1400" dirty="0">
                <a:latin typeface="Times New Roman"/>
                <a:cs typeface="Times New Roman"/>
              </a:rPr>
              <a:t>, S., &amp; Lazio, T. J. W. 2018, </a:t>
            </a:r>
            <a:r>
              <a:rPr lang="en-US" sz="1400" dirty="0" smtClean="0">
                <a:latin typeface="Times New Roman"/>
                <a:cs typeface="Times New Roman"/>
              </a:rPr>
              <a:t>The Astrophysical </a:t>
            </a:r>
            <a:r>
              <a:rPr lang="en-US" sz="1400" dirty="0">
                <a:latin typeface="Times New Roman"/>
                <a:cs typeface="Times New Roman"/>
              </a:rPr>
              <a:t>Journal, 861, 12</a:t>
            </a:r>
            <a:br>
              <a:rPr lang="en-US" sz="1400" dirty="0">
                <a:latin typeface="Times New Roman"/>
                <a:cs typeface="Times New Roman"/>
              </a:rPr>
            </a:br>
            <a:endParaRPr lang="en-US" sz="1400" dirty="0">
              <a:latin typeface="Times New Roman"/>
              <a:cs typeface="Times New Roman"/>
            </a:endParaRPr>
          </a:p>
          <a:p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183" y="5260976"/>
            <a:ext cx="42833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/>
            <a:r>
              <a:rPr lang="en-US" sz="1400" dirty="0">
                <a:latin typeface="Times New Roman"/>
                <a:cs typeface="Times New Roman"/>
              </a:rPr>
              <a:t>Bates, S. D., </a:t>
            </a:r>
            <a:r>
              <a:rPr lang="en-US" sz="1400" dirty="0" err="1">
                <a:latin typeface="Times New Roman"/>
                <a:cs typeface="Times New Roman"/>
              </a:rPr>
              <a:t>Lorimer</a:t>
            </a:r>
            <a:r>
              <a:rPr lang="en-US" sz="1400" dirty="0">
                <a:latin typeface="Times New Roman"/>
                <a:cs typeface="Times New Roman"/>
              </a:rPr>
              <a:t>, D. R., </a:t>
            </a:r>
            <a:r>
              <a:rPr lang="en-US" sz="1400" dirty="0" err="1">
                <a:latin typeface="Times New Roman"/>
                <a:cs typeface="Times New Roman"/>
              </a:rPr>
              <a:t>Rane</a:t>
            </a:r>
            <a:r>
              <a:rPr lang="en-US" sz="1400" dirty="0">
                <a:latin typeface="Times New Roman"/>
                <a:cs typeface="Times New Roman"/>
              </a:rPr>
              <a:t>, A., &amp; </a:t>
            </a:r>
            <a:r>
              <a:rPr lang="en-US" sz="1400" dirty="0" err="1">
                <a:latin typeface="Times New Roman"/>
                <a:cs typeface="Times New Roman"/>
              </a:rPr>
              <a:t>Swiggum</a:t>
            </a:r>
            <a:r>
              <a:rPr lang="en-US" sz="1400" dirty="0">
                <a:latin typeface="Times New Roman"/>
                <a:cs typeface="Times New Roman"/>
              </a:rPr>
              <a:t>, J. 2014, Monthly Notices of the Royal Astronomical Society, 439, </a:t>
            </a:r>
            <a:r>
              <a:rPr lang="en-US" sz="1400" dirty="0" smtClean="0">
                <a:latin typeface="Times New Roman"/>
                <a:cs typeface="Times New Roman"/>
              </a:rPr>
              <a:t>2893, </a:t>
            </a:r>
            <a:r>
              <a:rPr lang="fi-FI" sz="1400" dirty="0" smtClean="0">
                <a:latin typeface="Times New Roman"/>
                <a:cs typeface="Times New Roman"/>
              </a:rPr>
              <a:t>doi</a:t>
            </a:r>
            <a:r>
              <a:rPr lang="fi-FI" sz="1400" dirty="0">
                <a:latin typeface="Times New Roman"/>
                <a:cs typeface="Times New Roman"/>
              </a:rPr>
              <a:t>: 10.1093/mnras/stu157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932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97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RPTAScenarios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12710"/>
            <a:ext cx="8180719" cy="613553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49986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Sensitivity of Pulsar Timing Array Over Time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5889625" y="6466522"/>
            <a:ext cx="37698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Modified from Siemens et </a:t>
            </a:r>
            <a:r>
              <a:rPr lang="en-US" sz="1600" dirty="0" smtClean="0">
                <a:latin typeface="Times New Roman"/>
                <a:cs typeface="Times New Roman"/>
              </a:rPr>
              <a:t>al</a:t>
            </a:r>
            <a:r>
              <a:rPr lang="en-US" sz="1600" dirty="0" smtClean="0">
                <a:latin typeface="Times New Roman"/>
                <a:cs typeface="Times New Roman"/>
              </a:rPr>
              <a:t>. 2013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cibo_vs_GBT_galacticxyz_leq1u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0"/>
            <a:ext cx="7239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T_vs_PTAT_galacticxyz_leq1us.p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49" y="47625"/>
            <a:ext cx="7143751" cy="71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1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w_sensitivity_t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752475"/>
            <a:ext cx="5984875" cy="59848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0543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Gravitational Wave Spectrum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80300" y="6444962"/>
            <a:ext cx="37698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Demorest 2016</a:t>
            </a:r>
            <a:endParaRPr lang="en-US" sz="1600" dirty="0" smtClean="0">
              <a:latin typeface="Times New Roman"/>
              <a:cs typeface="Times New Roman"/>
            </a:endParaRPr>
          </a:p>
          <a:p>
            <a:endParaRPr lang="en-US" sz="1600" dirty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789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rty_danc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0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13182" y="6365875"/>
            <a:ext cx="181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Hobbs et al. 2008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30448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Correlation of Timing Residuals Between Pairs of Pulsars</a:t>
            </a:r>
            <a:endParaRPr lang="en-US" sz="2600" dirty="0"/>
          </a:p>
        </p:txBody>
      </p:sp>
      <p:pic>
        <p:nvPicPr>
          <p:cNvPr id="7" name="Picture 6" descr="hellings_downs_hobbs_200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8879" r="5198" b="8484"/>
          <a:stretch/>
        </p:blipFill>
        <p:spPr>
          <a:xfrm>
            <a:off x="457199" y="698500"/>
            <a:ext cx="7956551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6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6700"/>
            <a:ext cx="8229600" cy="48926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/>
              <a:t>Use multiple pulsar surveys to constrain the parameters of the galactic MSP population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D</a:t>
            </a:r>
            <a:r>
              <a:rPr lang="en-US" sz="2800" dirty="0" smtClean="0"/>
              <a:t>etermine </a:t>
            </a:r>
            <a:r>
              <a:rPr lang="en-US" sz="2800" dirty="0"/>
              <a:t>an algorithm for optimizing future PTAs given instrumental and time constraints, and expected MSP population parameters 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1259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325"/>
            <a:ext cx="4530436" cy="489267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log-normal luminosity </a:t>
            </a:r>
            <a:r>
              <a:rPr lang="en-US" sz="2400" dirty="0" smtClean="0">
                <a:solidFill>
                  <a:srgbClr val="000000"/>
                </a:solidFill>
              </a:rPr>
              <a:t>distribution</a:t>
            </a:r>
          </a:p>
          <a:p>
            <a:pPr marL="400050" lvl="1" indent="0">
              <a:buNone/>
              <a:tabLst>
                <a:tab pos="346075" algn="l"/>
              </a:tabLst>
            </a:pPr>
            <a:r>
              <a:rPr lang="el-GR" sz="1800" dirty="0" smtClean="0">
                <a:solidFill>
                  <a:srgbClr val="000000"/>
                </a:solidFill>
              </a:rPr>
              <a:t>μ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= -1.1 log</a:t>
            </a:r>
            <a:r>
              <a:rPr lang="en-US" sz="1800" baseline="-25000" dirty="0">
                <a:solidFill>
                  <a:srgbClr val="000000"/>
                </a:solidFill>
              </a:rPr>
              <a:t>10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err="1">
                <a:solidFill>
                  <a:srgbClr val="000000"/>
                </a:solidFill>
              </a:rPr>
              <a:t>mJy</a:t>
            </a:r>
            <a:r>
              <a:rPr lang="en-US" sz="1800" dirty="0">
                <a:solidFill>
                  <a:srgbClr val="000000"/>
                </a:solidFill>
              </a:rPr>
              <a:t> kpc</a:t>
            </a:r>
            <a:r>
              <a:rPr lang="en-US" sz="1800" baseline="30000" dirty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  <a:p>
            <a:pPr marL="400050" lvl="1" indent="0">
              <a:lnSpc>
                <a:spcPct val="70000"/>
              </a:lnSpc>
              <a:buNone/>
              <a:tabLst>
                <a:tab pos="346075" algn="l"/>
              </a:tabLst>
            </a:pPr>
            <a:r>
              <a:rPr lang="el-GR" sz="1800" dirty="0" smtClean="0">
                <a:solidFill>
                  <a:srgbClr val="000000"/>
                </a:solidFill>
              </a:rPr>
              <a:t>σ </a:t>
            </a:r>
            <a:r>
              <a:rPr lang="en-US" sz="1800" dirty="0">
                <a:solidFill>
                  <a:srgbClr val="000000"/>
                </a:solidFill>
              </a:rPr>
              <a:t>= 0.9 log</a:t>
            </a:r>
            <a:r>
              <a:rPr lang="en-US" sz="1800" baseline="-25000" dirty="0">
                <a:solidFill>
                  <a:srgbClr val="000000"/>
                </a:solidFill>
              </a:rPr>
              <a:t>10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err="1">
                <a:solidFill>
                  <a:srgbClr val="000000"/>
                </a:solidFill>
              </a:rPr>
              <a:t>mJy</a:t>
            </a:r>
            <a:r>
              <a:rPr lang="en-US" sz="1800" dirty="0">
                <a:solidFill>
                  <a:srgbClr val="000000"/>
                </a:solidFill>
              </a:rPr>
              <a:t> kpc</a:t>
            </a:r>
            <a:r>
              <a:rPr lang="en-US" sz="1800" baseline="30000" dirty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log</a:t>
            </a:r>
            <a:r>
              <a:rPr lang="en-US" sz="2400" dirty="0">
                <a:solidFill>
                  <a:srgbClr val="000000"/>
                </a:solidFill>
              </a:rPr>
              <a:t>-normal period </a:t>
            </a:r>
            <a:r>
              <a:rPr lang="en-US" sz="2400" dirty="0" smtClean="0">
                <a:solidFill>
                  <a:srgbClr val="000000"/>
                </a:solidFill>
              </a:rPr>
              <a:t>distribution</a:t>
            </a:r>
          </a:p>
          <a:p>
            <a:pPr marL="400050" lvl="1" indent="0">
              <a:buNone/>
            </a:pPr>
            <a:r>
              <a:rPr lang="el-GR" sz="1800" dirty="0" smtClean="0">
                <a:solidFill>
                  <a:srgbClr val="000000"/>
                </a:solidFill>
              </a:rPr>
              <a:t>μ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= 1.5 </a:t>
            </a:r>
            <a:r>
              <a:rPr lang="en-US" sz="1800" dirty="0" err="1">
                <a:solidFill>
                  <a:srgbClr val="000000"/>
                </a:solidFill>
              </a:rPr>
              <a:t>ms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l-GR" sz="1800" dirty="0">
                <a:solidFill>
                  <a:srgbClr val="000000"/>
                </a:solidFill>
              </a:rPr>
              <a:t>σ </a:t>
            </a:r>
            <a:r>
              <a:rPr lang="en-US" sz="1800" dirty="0">
                <a:solidFill>
                  <a:srgbClr val="000000"/>
                </a:solidFill>
              </a:rPr>
              <a:t>= 0.58 </a:t>
            </a:r>
            <a:r>
              <a:rPr lang="en-US" sz="1800" dirty="0" err="1" smtClean="0">
                <a:solidFill>
                  <a:srgbClr val="000000"/>
                </a:solidFill>
              </a:rPr>
              <a:t>ms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an </a:t>
            </a:r>
            <a:r>
              <a:rPr lang="en-US" sz="2400" dirty="0">
                <a:solidFill>
                  <a:srgbClr val="000000"/>
                </a:solidFill>
              </a:rPr>
              <a:t>exponential scale </a:t>
            </a:r>
            <a:r>
              <a:rPr lang="en-US" sz="2400" dirty="0" smtClean="0">
                <a:solidFill>
                  <a:srgbClr val="000000"/>
                </a:solidFill>
              </a:rPr>
              <a:t>height</a:t>
            </a:r>
          </a:p>
          <a:p>
            <a:pPr marL="400050" lvl="1" indent="0">
              <a:buNone/>
            </a:pPr>
            <a:r>
              <a:rPr lang="el-GR" sz="1800" dirty="0" smtClean="0">
                <a:solidFill>
                  <a:srgbClr val="000000"/>
                </a:solidFill>
              </a:rPr>
              <a:t>μ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= 500 </a:t>
            </a:r>
            <a:r>
              <a:rPr lang="en-US" sz="1800" dirty="0" smtClean="0">
                <a:solidFill>
                  <a:srgbClr val="000000"/>
                </a:solidFill>
              </a:rPr>
              <a:t>pc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Gaussian </a:t>
            </a:r>
            <a:r>
              <a:rPr lang="en-US" sz="2400" dirty="0">
                <a:solidFill>
                  <a:srgbClr val="000000"/>
                </a:solidFill>
              </a:rPr>
              <a:t>radial </a:t>
            </a:r>
            <a:r>
              <a:rPr lang="en-US" sz="2400" dirty="0" smtClean="0">
                <a:solidFill>
                  <a:srgbClr val="000000"/>
                </a:solidFill>
              </a:rPr>
              <a:t>distribution</a:t>
            </a:r>
          </a:p>
          <a:p>
            <a:pPr marL="400050" lvl="1" indent="0">
              <a:buNone/>
            </a:pPr>
            <a:r>
              <a:rPr lang="el-GR" sz="1800" dirty="0" smtClean="0">
                <a:solidFill>
                  <a:srgbClr val="000000"/>
                </a:solidFill>
              </a:rPr>
              <a:t>μ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= 0, </a:t>
            </a:r>
            <a:r>
              <a:rPr lang="el-GR" sz="1800" dirty="0">
                <a:solidFill>
                  <a:srgbClr val="000000"/>
                </a:solidFill>
              </a:rPr>
              <a:t>σ </a:t>
            </a:r>
            <a:r>
              <a:rPr lang="en-US" sz="1800" dirty="0">
                <a:solidFill>
                  <a:srgbClr val="000000"/>
                </a:solidFill>
              </a:rPr>
              <a:t>= 7.5 </a:t>
            </a:r>
            <a:r>
              <a:rPr lang="en-US" sz="1800" dirty="0" smtClean="0">
                <a:solidFill>
                  <a:srgbClr val="000000"/>
                </a:solidFill>
              </a:rPr>
              <a:t>kpc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log</a:t>
            </a:r>
            <a:r>
              <a:rPr lang="en-US" sz="2400" dirty="0">
                <a:solidFill>
                  <a:srgbClr val="000000"/>
                </a:solidFill>
              </a:rPr>
              <a:t>-normal duty </a:t>
            </a:r>
            <a:r>
              <a:rPr lang="en-US" sz="2400" dirty="0" smtClean="0">
                <a:solidFill>
                  <a:srgbClr val="000000"/>
                </a:solidFill>
              </a:rPr>
              <a:t>% </a:t>
            </a:r>
            <a:r>
              <a:rPr lang="en-US" sz="2400" dirty="0" smtClean="0">
                <a:solidFill>
                  <a:srgbClr val="000000"/>
                </a:solidFill>
              </a:rPr>
              <a:t>distribution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r>
              <a:rPr lang="el-GR" sz="1800" dirty="0" smtClean="0">
                <a:solidFill>
                  <a:srgbClr val="000000"/>
                </a:solidFill>
              </a:rPr>
              <a:t>μ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=</a:t>
            </a:r>
            <a:r>
              <a:rPr lang="en-US" sz="1800" dirty="0" smtClean="0">
                <a:solidFill>
                  <a:srgbClr val="000000"/>
                </a:solidFill>
              </a:rPr>
              <a:t>15</a:t>
            </a:r>
            <a:r>
              <a:rPr lang="en-US" sz="1800" dirty="0" smtClean="0">
                <a:solidFill>
                  <a:srgbClr val="000000"/>
                </a:solidFill>
              </a:rPr>
              <a:t>%</a:t>
            </a:r>
          </a:p>
          <a:p>
            <a:pPr marL="285750"/>
            <a:r>
              <a:rPr lang="en-US" sz="2400" dirty="0" smtClean="0">
                <a:solidFill>
                  <a:srgbClr val="000000"/>
                </a:solidFill>
              </a:rPr>
              <a:t>Gaussian velocity distribution</a:t>
            </a:r>
          </a:p>
          <a:p>
            <a:pPr marL="400050" lvl="1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Population Model</a:t>
            </a:r>
            <a:endParaRPr lang="en-US" dirty="0"/>
          </a:p>
        </p:txBody>
      </p:sp>
      <p:pic>
        <p:nvPicPr>
          <p:cNvPr id="6" name="Picture 5" descr="fullpop_galplot_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01" y="1922029"/>
            <a:ext cx="4367225" cy="39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6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762856"/>
              </p:ext>
            </p:extLst>
          </p:nvPr>
        </p:nvGraphicFramePr>
        <p:xfrm>
          <a:off x="1607344" y="1906588"/>
          <a:ext cx="5761038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Equation" r:id="rId4" imgW="2235200" imgH="495300" progId="Equation.3">
                  <p:embed/>
                </p:oleObj>
              </mc:Choice>
              <mc:Fallback>
                <p:oleObj name="Equation" r:id="rId4" imgW="2235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344" y="1906588"/>
                        <a:ext cx="5761038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450739"/>
              </p:ext>
            </p:extLst>
          </p:nvPr>
        </p:nvGraphicFramePr>
        <p:xfrm>
          <a:off x="2967831" y="3562164"/>
          <a:ext cx="304006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Equation" r:id="rId6" imgW="1282700" imgH="457200" progId="Equation.3">
                  <p:embed/>
                </p:oleObj>
              </mc:Choice>
              <mc:Fallback>
                <p:oleObj name="Equation" r:id="rId6" imgW="1282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831" y="3562164"/>
                        <a:ext cx="3040063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789989"/>
              </p:ext>
            </p:extLst>
          </p:nvPr>
        </p:nvGraphicFramePr>
        <p:xfrm>
          <a:off x="3016250" y="5208588"/>
          <a:ext cx="27463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Equation" r:id="rId8" imgW="1143000" imgH="292100" progId="Equation.3">
                  <p:embed/>
                </p:oleObj>
              </mc:Choice>
              <mc:Fallback>
                <p:oleObj name="Equation" r:id="rId8" imgW="1143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5208588"/>
                        <a:ext cx="274637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Time of Arrival (TOA) 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5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ecibo_vs_GBT_cumulative_label_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6" y="141288"/>
            <a:ext cx="7926934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0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AT_vs_PTAT_cumulative_label_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2" y="136584"/>
            <a:ext cx="7778749" cy="65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0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18505</TotalTime>
  <Words>881</Words>
  <Application>Microsoft Macintosh PowerPoint</Application>
  <PresentationFormat>On-screen Show (4:3)</PresentationFormat>
  <Paragraphs>102</Paragraphs>
  <Slides>17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Predicting the Performance of Future Pulsar Timing Arrays:  An analysis of the millisecond-pulsar population</vt:lpstr>
      <vt:lpstr>Gravitational Wave Spectrum</vt:lpstr>
      <vt:lpstr>PowerPoint Presentation</vt:lpstr>
      <vt:lpstr>Correlation of Timing Residuals Between Pairs of Pulsars</vt:lpstr>
      <vt:lpstr>Objectives</vt:lpstr>
      <vt:lpstr>The Population Model</vt:lpstr>
      <vt:lpstr>Simple Time of Arrival (TOA) Uncertainty</vt:lpstr>
      <vt:lpstr>PowerPoint Presentation</vt:lpstr>
      <vt:lpstr>PowerPoint Presentation</vt:lpstr>
      <vt:lpstr>PowerPoint Presentation</vt:lpstr>
      <vt:lpstr>Frequency-dependent Timing Precision</vt:lpstr>
      <vt:lpstr>Constraining Population with Multiple Surveys</vt:lpstr>
      <vt:lpstr>References</vt:lpstr>
      <vt:lpstr>PowerPoint Presentation</vt:lpstr>
      <vt:lpstr>Sensitivity of Pulsar Timing Array Over Time</vt:lpstr>
      <vt:lpstr>PowerPoint Presentation</vt:lpstr>
      <vt:lpstr>PowerPoint Presentation</vt:lpstr>
    </vt:vector>
  </TitlesOfParts>
  <Company>Lakeland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Telescope Made of Stars </dc:title>
  <dc:creator>Tyler Cohen</dc:creator>
  <cp:lastModifiedBy>Tyler Cohen</cp:lastModifiedBy>
  <cp:revision>138</cp:revision>
  <dcterms:created xsi:type="dcterms:W3CDTF">2017-12-04T06:28:40Z</dcterms:created>
  <dcterms:modified xsi:type="dcterms:W3CDTF">2018-11-09T13:50:04Z</dcterms:modified>
</cp:coreProperties>
</file>