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9" r:id="rId2"/>
    <p:sldId id="275" r:id="rId3"/>
    <p:sldId id="276" r:id="rId4"/>
    <p:sldId id="277" r:id="rId5"/>
    <p:sldId id="278" r:id="rId6"/>
    <p:sldId id="279" r:id="rId7"/>
    <p:sldId id="280" r:id="rId8"/>
    <p:sldId id="281" r:id="rId9"/>
    <p:sldId id="283" r:id="rId10"/>
    <p:sldId id="284" r:id="rId11"/>
    <p:sldId id="286" r:id="rId12"/>
    <p:sldId id="310" r:id="rId13"/>
    <p:sldId id="305" r:id="rId14"/>
    <p:sldId id="313" r:id="rId15"/>
    <p:sldId id="290" r:id="rId16"/>
    <p:sldId id="302" r:id="rId17"/>
    <p:sldId id="291" r:id="rId18"/>
    <p:sldId id="303" r:id="rId19"/>
    <p:sldId id="274" r:id="rId20"/>
    <p:sldId id="301" r:id="rId21"/>
    <p:sldId id="311" r:id="rId22"/>
    <p:sldId id="307" r:id="rId23"/>
    <p:sldId id="309" r:id="rId24"/>
    <p:sldId id="312" r:id="rId2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21"/>
    <p:restoredTop sz="72794" autoAdjust="0"/>
  </p:normalViewPr>
  <p:slideViewPr>
    <p:cSldViewPr snapToGrid="0" snapToObjects="1" showGuides="1">
      <p:cViewPr varScale="1">
        <p:scale>
          <a:sx n="70" d="100"/>
          <a:sy n="70" d="100"/>
        </p:scale>
        <p:origin x="132" y="6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84A0E-054A-48AE-A1F1-E8A2E2779410}"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BB623-A76E-4CFC-9D66-C391DA46EC58}" type="slidenum">
              <a:rPr lang="en-US" smtClean="0"/>
              <a:t>‹#›</a:t>
            </a:fld>
            <a:endParaRPr lang="en-US"/>
          </a:p>
        </p:txBody>
      </p:sp>
    </p:spTree>
    <p:extLst>
      <p:ext uri="{BB962C8B-B14F-4D97-AF65-F5344CB8AC3E}">
        <p14:creationId xmlns:p14="http://schemas.microsoft.com/office/powerpoint/2010/main" val="4013374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667DF-15F1-6142-9C97-8CE5E161E4F2}" type="slidenum">
              <a:rPr lang="en-US" smtClean="0"/>
              <a:t>2</a:t>
            </a:fld>
            <a:endParaRPr lang="en-US"/>
          </a:p>
        </p:txBody>
      </p:sp>
    </p:spTree>
    <p:extLst>
      <p:ext uri="{BB962C8B-B14F-4D97-AF65-F5344CB8AC3E}">
        <p14:creationId xmlns:p14="http://schemas.microsoft.com/office/powerpoint/2010/main" val="2021909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A6C1E-B574-9248-808E-C0199F168871}" type="slidenum">
              <a:rPr lang="en-US" smtClean="0"/>
              <a:t>14</a:t>
            </a:fld>
            <a:endParaRPr lang="en-US"/>
          </a:p>
        </p:txBody>
      </p:sp>
    </p:spTree>
    <p:extLst>
      <p:ext uri="{BB962C8B-B14F-4D97-AF65-F5344CB8AC3E}">
        <p14:creationId xmlns:p14="http://schemas.microsoft.com/office/powerpoint/2010/main" val="425198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TAC</a:t>
            </a:r>
            <a:r>
              <a:rPr lang="en-US" sz="1600" baseline="0" dirty="0" smtClean="0"/>
              <a:t> m</a:t>
            </a:r>
            <a:r>
              <a:rPr lang="en-US" sz="1600" dirty="0" smtClean="0"/>
              <a:t>embership was selected to cover a broad range of expertise in relevant technical areas including:</a:t>
            </a:r>
          </a:p>
          <a:p>
            <a:pPr lvl="1"/>
            <a:r>
              <a:rPr lang="en-US" sz="1300" dirty="0" smtClean="0"/>
              <a:t>Antennas, low-noise receiver systems, cryogenics, data transmission, correlators, and data processing</a:t>
            </a:r>
          </a:p>
          <a:p>
            <a:endParaRPr lang="en-US" dirty="0"/>
          </a:p>
        </p:txBody>
      </p:sp>
      <p:sp>
        <p:nvSpPr>
          <p:cNvPr id="4" name="Slide Number Placeholder 3"/>
          <p:cNvSpPr>
            <a:spLocks noGrp="1"/>
          </p:cNvSpPr>
          <p:nvPr>
            <p:ph type="sldNum" sz="quarter" idx="10"/>
          </p:nvPr>
        </p:nvSpPr>
        <p:spPr/>
        <p:txBody>
          <a:bodyPr/>
          <a:lstStyle/>
          <a:p>
            <a:fld id="{C88BB623-A76E-4CFC-9D66-C391DA46EC58}" type="slidenum">
              <a:rPr lang="en-US" smtClean="0"/>
              <a:t>15</a:t>
            </a:fld>
            <a:endParaRPr lang="en-US"/>
          </a:p>
        </p:txBody>
      </p:sp>
    </p:spTree>
    <p:extLst>
      <p:ext uri="{BB962C8B-B14F-4D97-AF65-F5344CB8AC3E}">
        <p14:creationId xmlns:p14="http://schemas.microsoft.com/office/powerpoint/2010/main" val="277796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an radio-only</a:t>
            </a:r>
            <a:r>
              <a:rPr lang="en-US" baseline="0" dirty="0" smtClean="0"/>
              <a:t> meeting</a:t>
            </a:r>
          </a:p>
          <a:p>
            <a:r>
              <a:rPr lang="en-US" baseline="0" dirty="0" smtClean="0"/>
              <a:t>really want to have a broad representation of the astronomy community</a:t>
            </a:r>
          </a:p>
          <a:p>
            <a:r>
              <a:rPr lang="en-US" baseline="0" dirty="0" smtClean="0"/>
              <a:t>speaking to interesting science that is achievable with the next generation of facilities </a:t>
            </a:r>
          </a:p>
          <a:p>
            <a:r>
              <a:rPr lang="en-US" baseline="0" dirty="0" smtClean="0"/>
              <a:t>spanning the electromagnetic spectrum </a:t>
            </a:r>
          </a:p>
          <a:p>
            <a:r>
              <a:rPr lang="en-US" baseline="0" dirty="0" smtClean="0"/>
              <a:t>from LIGO/GW to SKA, ngVLA, LSST and the 30m class OIR telescopes. </a:t>
            </a:r>
            <a:endParaRPr lang="en-US" dirty="0"/>
          </a:p>
        </p:txBody>
      </p:sp>
      <p:sp>
        <p:nvSpPr>
          <p:cNvPr id="4" name="Slide Number Placeholder 3"/>
          <p:cNvSpPr>
            <a:spLocks noGrp="1"/>
          </p:cNvSpPr>
          <p:nvPr>
            <p:ph type="sldNum" sz="quarter" idx="10"/>
          </p:nvPr>
        </p:nvSpPr>
        <p:spPr/>
        <p:txBody>
          <a:bodyPr/>
          <a:lstStyle/>
          <a:p>
            <a:fld id="{BECA6C1E-B574-9248-808E-C0199F168871}" type="slidenum">
              <a:rPr lang="en-US" smtClean="0"/>
              <a:t>16</a:t>
            </a:fld>
            <a:endParaRPr lang="en-US"/>
          </a:p>
        </p:txBody>
      </p:sp>
    </p:spTree>
    <p:extLst>
      <p:ext uri="{BB962C8B-B14F-4D97-AF65-F5344CB8AC3E}">
        <p14:creationId xmlns:p14="http://schemas.microsoft.com/office/powerpoint/2010/main" val="285678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667DF-15F1-6142-9C97-8CE5E161E4F2}" type="slidenum">
              <a:rPr lang="en-US" smtClean="0"/>
              <a:t>17</a:t>
            </a:fld>
            <a:endParaRPr lang="en-US"/>
          </a:p>
        </p:txBody>
      </p:sp>
    </p:spTree>
    <p:extLst>
      <p:ext uri="{BB962C8B-B14F-4D97-AF65-F5344CB8AC3E}">
        <p14:creationId xmlns:p14="http://schemas.microsoft.com/office/powerpoint/2010/main" val="2245063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BB623-A76E-4CFC-9D66-C391DA46EC58}" type="slidenum">
              <a:rPr lang="en-US" smtClean="0"/>
              <a:t>18</a:t>
            </a:fld>
            <a:endParaRPr lang="en-US"/>
          </a:p>
        </p:txBody>
      </p:sp>
    </p:spTree>
    <p:extLst>
      <p:ext uri="{BB962C8B-B14F-4D97-AF65-F5344CB8AC3E}">
        <p14:creationId xmlns:p14="http://schemas.microsoft.com/office/powerpoint/2010/main" val="31853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BB623-A76E-4CFC-9D66-C391DA46EC58}" type="slidenum">
              <a:rPr lang="en-US" smtClean="0"/>
              <a:t>19</a:t>
            </a:fld>
            <a:endParaRPr lang="en-US"/>
          </a:p>
        </p:txBody>
      </p:sp>
    </p:spTree>
    <p:extLst>
      <p:ext uri="{BB962C8B-B14F-4D97-AF65-F5344CB8AC3E}">
        <p14:creationId xmlns:p14="http://schemas.microsoft.com/office/powerpoint/2010/main" val="3917576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C562-8B63-4E12-9383-291BCD3F64FA}" type="slidenum">
              <a:rPr lang="en-US" smtClean="0"/>
              <a:t>21</a:t>
            </a:fld>
            <a:endParaRPr lang="en-US" dirty="0"/>
          </a:p>
        </p:txBody>
      </p:sp>
    </p:spTree>
    <p:extLst>
      <p:ext uri="{BB962C8B-B14F-4D97-AF65-F5344CB8AC3E}">
        <p14:creationId xmlns:p14="http://schemas.microsoft.com/office/powerpoint/2010/main" val="228199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Appears at same location at multiple frequencies</a:t>
            </a:r>
          </a:p>
          <a:p>
            <a:pPr marL="228600" indent="-228600">
              <a:buAutoNum type="arabicPeriod"/>
            </a:pPr>
            <a:r>
              <a:rPr lang="en-US" dirty="0" smtClean="0"/>
              <a:t>VLA &amp; VLBA observations</a:t>
            </a:r>
          </a:p>
          <a:p>
            <a:pPr marL="228600" indent="-228600">
              <a:buAutoNum type="arabicPeriod"/>
            </a:pPr>
            <a:r>
              <a:rPr lang="en-US" dirty="0" smtClean="0"/>
              <a:t>A-2 also detected with Keck (NIRC2) in May 2002 (</a:t>
            </a:r>
            <a:r>
              <a:rPr lang="en-US" dirty="0" err="1" smtClean="0"/>
              <a:t>Canalizo</a:t>
            </a:r>
            <a:r>
              <a:rPr lang="en-US" dirty="0" smtClean="0"/>
              <a:t> et al. 2003)</a:t>
            </a:r>
          </a:p>
          <a:p>
            <a:pPr marL="228600" indent="-228600">
              <a:buAutoNum type="arabicPeriod"/>
            </a:pPr>
            <a:r>
              <a:rPr lang="en-US" dirty="0" smtClean="0"/>
              <a:t>SED is non-thermal over all bands observed</a:t>
            </a:r>
          </a:p>
          <a:p>
            <a:pPr marL="228600" indent="-228600">
              <a:buAutoNum type="arabicPeriod"/>
            </a:pPr>
            <a:r>
              <a:rPr lang="en-US" dirty="0" smtClean="0"/>
              <a:t>A-2 is clearly separate from the nucleus that powers </a:t>
            </a:r>
            <a:r>
              <a:rPr lang="en-US" dirty="0" err="1" smtClean="0"/>
              <a:t>Cyg</a:t>
            </a:r>
            <a:r>
              <a:rPr lang="en-US" dirty="0" smtClean="0"/>
              <a:t>-A jets</a:t>
            </a:r>
          </a:p>
          <a:p>
            <a:pPr marL="228600" indent="-228600">
              <a:buAutoNum type="arabicPeriod"/>
            </a:pPr>
            <a:r>
              <a:rPr lang="en-US" dirty="0" smtClean="0"/>
              <a:t>Could be an AGN TDE, but TDE rate per galaxy is very low</a:t>
            </a:r>
            <a:r>
              <a:rPr lang="en-US" baseline="0" dirty="0" smtClean="0"/>
              <a:t> and probability to catch by chance is low.</a:t>
            </a:r>
            <a:endParaRPr lang="en-US" dirty="0" smtClean="0"/>
          </a:p>
          <a:p>
            <a:endParaRPr lang="en-US" dirty="0"/>
          </a:p>
        </p:txBody>
      </p:sp>
      <p:sp>
        <p:nvSpPr>
          <p:cNvPr id="4" name="Slide Number Placeholder 3"/>
          <p:cNvSpPr>
            <a:spLocks noGrp="1"/>
          </p:cNvSpPr>
          <p:nvPr>
            <p:ph type="sldNum" sz="quarter" idx="10"/>
          </p:nvPr>
        </p:nvSpPr>
        <p:spPr/>
        <p:txBody>
          <a:bodyPr/>
          <a:lstStyle/>
          <a:p>
            <a:fld id="{C88BB623-A76E-4CFC-9D66-C391DA46EC58}" type="slidenum">
              <a:rPr lang="en-US" smtClean="0"/>
              <a:t>23</a:t>
            </a:fld>
            <a:endParaRPr lang="en-US"/>
          </a:p>
        </p:txBody>
      </p:sp>
    </p:spTree>
    <p:extLst>
      <p:ext uri="{BB962C8B-B14F-4D97-AF65-F5344CB8AC3E}">
        <p14:creationId xmlns:p14="http://schemas.microsoft.com/office/powerpoint/2010/main" val="1365725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BB623-A76E-4CFC-9D66-C391DA46EC58}" type="slidenum">
              <a:rPr lang="en-US" smtClean="0"/>
              <a:t>24</a:t>
            </a:fld>
            <a:endParaRPr lang="en-US"/>
          </a:p>
        </p:txBody>
      </p:sp>
    </p:spTree>
    <p:extLst>
      <p:ext uri="{BB962C8B-B14F-4D97-AF65-F5344CB8AC3E}">
        <p14:creationId xmlns:p14="http://schemas.microsoft.com/office/powerpoint/2010/main" val="222221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BB623-A76E-4CFC-9D66-C391DA46EC58}" type="slidenum">
              <a:rPr lang="en-US" smtClean="0"/>
              <a:t>3</a:t>
            </a:fld>
            <a:endParaRPr lang="en-US"/>
          </a:p>
        </p:txBody>
      </p:sp>
    </p:spTree>
    <p:extLst>
      <p:ext uri="{BB962C8B-B14F-4D97-AF65-F5344CB8AC3E}">
        <p14:creationId xmlns:p14="http://schemas.microsoft.com/office/powerpoint/2010/main" val="162200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lvl="0" indent="-214313">
              <a:spcBef>
                <a:spcPts val="600"/>
              </a:spcBef>
              <a:buFont typeface="Arial"/>
              <a:buChar char="•"/>
            </a:pPr>
            <a:r>
              <a:rPr lang="en-US" sz="1400" b="1" dirty="0" smtClean="0">
                <a:cs typeface="Times New Roman"/>
              </a:rPr>
              <a:t>&lt; 0.3cm: </a:t>
            </a:r>
            <a:r>
              <a:rPr lang="en-US" sz="1400" dirty="0" smtClean="0">
                <a:cs typeface="Times New Roman"/>
              </a:rPr>
              <a:t>ALMA 2030 superb for chemistry, dust, fine structure lines</a:t>
            </a:r>
          </a:p>
          <a:p>
            <a:pPr marL="214313" lvl="0" indent="-214313">
              <a:spcBef>
                <a:spcPts val="600"/>
              </a:spcBef>
              <a:buFont typeface="Arial"/>
              <a:buChar char="•"/>
            </a:pPr>
            <a:r>
              <a:rPr lang="en-US" sz="1400" b="1" dirty="0" smtClean="0">
                <a:solidFill>
                  <a:srgbClr val="C00000"/>
                </a:solidFill>
                <a:cs typeface="Times New Roman"/>
              </a:rPr>
              <a:t>0.3 to 3cm: </a:t>
            </a:r>
            <a:r>
              <a:rPr lang="en-US" sz="1400" dirty="0" smtClean="0">
                <a:solidFill>
                  <a:srgbClr val="C00000"/>
                </a:solidFill>
                <a:cs typeface="Times New Roman"/>
              </a:rPr>
              <a:t>ngVLA superb for terrestrial planet formation, dense gas history, baryon cycling</a:t>
            </a:r>
          </a:p>
          <a:p>
            <a:pPr marL="214313" lvl="0" indent="-214313">
              <a:spcBef>
                <a:spcPts val="600"/>
              </a:spcBef>
              <a:buFont typeface="Arial"/>
              <a:buChar char="•"/>
            </a:pPr>
            <a:r>
              <a:rPr lang="en-US" sz="1400" b="1" dirty="0" smtClean="0">
                <a:cs typeface="Times New Roman"/>
              </a:rPr>
              <a:t>&gt; 3cm: </a:t>
            </a:r>
            <a:r>
              <a:rPr lang="en-US" sz="1400" dirty="0" smtClean="0">
                <a:cs typeface="Times New Roman"/>
              </a:rPr>
              <a:t>SKA  superb for pulsars, reionization, HI + continuum surveys  </a:t>
            </a:r>
          </a:p>
          <a:p>
            <a:pPr marL="257175" indent="-257175">
              <a:buFont typeface="Arial"/>
              <a:buChar char="•"/>
            </a:pPr>
            <a:endParaRPr lang="en-US" sz="1200" dirty="0" smtClean="0">
              <a:cs typeface="Times New Roman"/>
            </a:endParaRPr>
          </a:p>
          <a:p>
            <a:pPr marL="257175" indent="-257175">
              <a:buFont typeface="Arial"/>
              <a:buChar char="•"/>
            </a:pPr>
            <a:r>
              <a:rPr lang="en-US" sz="1200" dirty="0" smtClean="0">
                <a:cs typeface="Times New Roman"/>
              </a:rPr>
              <a:t>Synergy with ALMA </a:t>
            </a:r>
            <a:r>
              <a:rPr lang="en-US" sz="1200" dirty="0" err="1" smtClean="0">
                <a:cs typeface="Times New Roman"/>
              </a:rPr>
              <a:t>submm</a:t>
            </a:r>
            <a:r>
              <a:rPr lang="en-US" sz="1200" dirty="0" smtClean="0">
                <a:cs typeface="Times New Roman"/>
              </a:rPr>
              <a:t>, future ELTs</a:t>
            </a:r>
          </a:p>
          <a:p>
            <a:pPr marL="257175" indent="-257175">
              <a:buFont typeface="Arial"/>
              <a:buChar char="•"/>
            </a:pPr>
            <a:r>
              <a:rPr lang="en-US" sz="1200" dirty="0" smtClean="0">
                <a:cs typeface="Times New Roman"/>
              </a:rPr>
              <a:t>Complement to SKA low frequency capabilities</a:t>
            </a:r>
          </a:p>
          <a:p>
            <a:endParaRPr lang="en-US" dirty="0"/>
          </a:p>
        </p:txBody>
      </p:sp>
      <p:sp>
        <p:nvSpPr>
          <p:cNvPr id="4" name="Slide Number Placeholder 3"/>
          <p:cNvSpPr>
            <a:spLocks noGrp="1"/>
          </p:cNvSpPr>
          <p:nvPr>
            <p:ph type="sldNum" sz="quarter" idx="10"/>
          </p:nvPr>
        </p:nvSpPr>
        <p:spPr/>
        <p:txBody>
          <a:bodyPr/>
          <a:lstStyle/>
          <a:p>
            <a:fld id="{A9F667DF-15F1-6142-9C97-8CE5E161E4F2}" type="slidenum">
              <a:rPr lang="en-US" smtClean="0"/>
              <a:t>5</a:t>
            </a:fld>
            <a:endParaRPr lang="en-US"/>
          </a:p>
        </p:txBody>
      </p:sp>
    </p:spTree>
    <p:extLst>
      <p:ext uri="{BB962C8B-B14F-4D97-AF65-F5344CB8AC3E}">
        <p14:creationId xmlns:p14="http://schemas.microsoft.com/office/powerpoint/2010/main" val="26920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667DF-15F1-6142-9C97-8CE5E161E4F2}" type="slidenum">
              <a:rPr lang="en-US" smtClean="0"/>
              <a:t>6</a:t>
            </a:fld>
            <a:endParaRPr lang="en-US"/>
          </a:p>
        </p:txBody>
      </p:sp>
    </p:spTree>
    <p:extLst>
      <p:ext uri="{BB962C8B-B14F-4D97-AF65-F5344CB8AC3E}">
        <p14:creationId xmlns:p14="http://schemas.microsoft.com/office/powerpoint/2010/main" val="413814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667DF-15F1-6142-9C97-8CE5E161E4F2}" type="slidenum">
              <a:rPr lang="en-US" smtClean="0"/>
              <a:t>8</a:t>
            </a:fld>
            <a:endParaRPr lang="en-US"/>
          </a:p>
        </p:txBody>
      </p:sp>
    </p:spTree>
    <p:extLst>
      <p:ext uri="{BB962C8B-B14F-4D97-AF65-F5344CB8AC3E}">
        <p14:creationId xmlns:p14="http://schemas.microsoft.com/office/powerpoint/2010/main" val="94864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BB623-A76E-4CFC-9D66-C391DA46EC58}" type="slidenum">
              <a:rPr lang="en-US" smtClean="0"/>
              <a:t>10</a:t>
            </a:fld>
            <a:endParaRPr lang="en-US"/>
          </a:p>
        </p:txBody>
      </p:sp>
    </p:spTree>
    <p:extLst>
      <p:ext uri="{BB962C8B-B14F-4D97-AF65-F5344CB8AC3E}">
        <p14:creationId xmlns:p14="http://schemas.microsoft.com/office/powerpoint/2010/main" val="257012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BB623-A76E-4CFC-9D66-C391DA46EC58}" type="slidenum">
              <a:rPr lang="en-US" smtClean="0"/>
              <a:t>11</a:t>
            </a:fld>
            <a:endParaRPr lang="en-US"/>
          </a:p>
        </p:txBody>
      </p:sp>
    </p:spTree>
    <p:extLst>
      <p:ext uri="{BB962C8B-B14F-4D97-AF65-F5344CB8AC3E}">
        <p14:creationId xmlns:p14="http://schemas.microsoft.com/office/powerpoint/2010/main" val="121474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key feature is the feed subtended half angle. Concept has wide illumination angle of 55-deg. </a:t>
            </a:r>
            <a:endParaRPr lang="en-US" dirty="0" smtClean="0"/>
          </a:p>
          <a:p>
            <a:endParaRPr lang="en-US" dirty="0"/>
          </a:p>
        </p:txBody>
      </p:sp>
      <p:sp>
        <p:nvSpPr>
          <p:cNvPr id="4" name="Slide Number Placeholder 3"/>
          <p:cNvSpPr>
            <a:spLocks noGrp="1"/>
          </p:cNvSpPr>
          <p:nvPr>
            <p:ph type="sldNum" sz="quarter" idx="10"/>
          </p:nvPr>
        </p:nvSpPr>
        <p:spPr/>
        <p:txBody>
          <a:bodyPr/>
          <a:lstStyle/>
          <a:p>
            <a:fld id="{C88BB623-A76E-4CFC-9D66-C391DA46EC58}" type="slidenum">
              <a:rPr lang="en-US" smtClean="0"/>
              <a:t>12</a:t>
            </a:fld>
            <a:endParaRPr lang="en-US"/>
          </a:p>
        </p:txBody>
      </p:sp>
    </p:spTree>
    <p:extLst>
      <p:ext uri="{BB962C8B-B14F-4D97-AF65-F5344CB8AC3E}">
        <p14:creationId xmlns:p14="http://schemas.microsoft.com/office/powerpoint/2010/main" val="314208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Serial data stream off the receiver enclosure</a:t>
            </a:r>
            <a:r>
              <a:rPr lang="en-US" baseline="0" dirty="0" smtClean="0"/>
              <a:t> at the secondary focus going to a formatter and DTS located at the base of the antenna mount. </a:t>
            </a:r>
            <a:endParaRPr lang="en-US" dirty="0"/>
          </a:p>
        </p:txBody>
      </p:sp>
      <p:sp>
        <p:nvSpPr>
          <p:cNvPr id="4" name="Slide Number Placeholder 3"/>
          <p:cNvSpPr>
            <a:spLocks noGrp="1"/>
          </p:cNvSpPr>
          <p:nvPr>
            <p:ph type="sldNum" sz="quarter" idx="10"/>
          </p:nvPr>
        </p:nvSpPr>
        <p:spPr/>
        <p:txBody>
          <a:bodyPr/>
          <a:lstStyle/>
          <a:p>
            <a:fld id="{A8AA753C-2F85-4300-9C27-A5C1C98DD7BC}" type="slidenum">
              <a:rPr lang="en-US" smtClean="0"/>
              <a:t>13</a:t>
            </a:fld>
            <a:endParaRPr lang="en-US" dirty="0"/>
          </a:p>
        </p:txBody>
      </p:sp>
    </p:spTree>
    <p:extLst>
      <p:ext uri="{BB962C8B-B14F-4D97-AF65-F5344CB8AC3E}">
        <p14:creationId xmlns:p14="http://schemas.microsoft.com/office/powerpoint/2010/main" val="2724436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0315"/>
            <a:ext cx="9144000" cy="2286000"/>
          </a:xfrm>
          <a:prstGeom prst="rect">
            <a:avLst/>
          </a:prstGeom>
        </p:spPr>
      </p:pic>
      <p:sp>
        <p:nvSpPr>
          <p:cNvPr id="8" name="Title 1"/>
          <p:cNvSpPr txBox="1">
            <a:spLocks/>
          </p:cNvSpPr>
          <p:nvPr userDrawn="1"/>
        </p:nvSpPr>
        <p:spPr>
          <a:xfrm>
            <a:off x="6174463" y="3813233"/>
            <a:ext cx="2616450" cy="1016855"/>
          </a:xfrm>
          <a:prstGeom prst="rect">
            <a:avLst/>
          </a:prstGeom>
        </p:spPr>
        <p:txBody>
          <a:bodyPr vert="horz" wrap="square" lIns="0" tIns="0" rIns="0" bIns="0" rtlCol="0" anchor="b">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nSpc>
                <a:spcPct val="100000"/>
              </a:lnSpc>
            </a:pPr>
            <a:r>
              <a:rPr lang="en-US" sz="6000" b="1" dirty="0" smtClean="0">
                <a:solidFill>
                  <a:srgbClr val="163B71"/>
                </a:solidFill>
                <a:latin typeface="Gill Sans MT" charset="0"/>
                <a:ea typeface="Gill Sans MT" charset="0"/>
                <a:cs typeface="Gill Sans MT" charset="0"/>
              </a:rPr>
              <a:t>ngVLA</a:t>
            </a:r>
          </a:p>
          <a:p>
            <a:pPr>
              <a:lnSpc>
                <a:spcPct val="100000"/>
              </a:lnSpc>
            </a:pPr>
            <a:r>
              <a:rPr lang="en-US" sz="1200" dirty="0" smtClean="0">
                <a:solidFill>
                  <a:srgbClr val="163B71"/>
                </a:solidFill>
                <a:latin typeface="Gill Sans MT" charset="0"/>
                <a:ea typeface="Gill Sans MT" charset="0"/>
                <a:cs typeface="Gill Sans MT" charset="0"/>
              </a:rPr>
              <a:t>The Next Generation Very Large Array</a:t>
            </a:r>
            <a:endParaRPr lang="en-US" sz="1200" dirty="0">
              <a:solidFill>
                <a:srgbClr val="163B71"/>
              </a:solidFill>
              <a:latin typeface="Gill Sans MT" charset="0"/>
              <a:ea typeface="Gill Sans MT" charset="0"/>
              <a:cs typeface="Gill Sans MT" charset="0"/>
            </a:endParaRPr>
          </a:p>
        </p:txBody>
      </p:sp>
      <p:sp>
        <p:nvSpPr>
          <p:cNvPr id="9" name="Title 1"/>
          <p:cNvSpPr txBox="1">
            <a:spLocks/>
          </p:cNvSpPr>
          <p:nvPr userDrawn="1"/>
        </p:nvSpPr>
        <p:spPr>
          <a:xfrm>
            <a:off x="1252674" y="393396"/>
            <a:ext cx="7538239" cy="412361"/>
          </a:xfrm>
          <a:prstGeom prst="rect">
            <a:avLst/>
          </a:prstGeom>
          <a:noFill/>
        </p:spPr>
        <p:txBody>
          <a:bodyPr vert="horz" wrap="square" lIns="0" tIns="0" rIns="0" bIns="0" rtlCol="0" anchor="b">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00000"/>
              </a:lnSpc>
            </a:pPr>
            <a:r>
              <a:rPr lang="en-US" sz="2000" dirty="0" smtClean="0">
                <a:solidFill>
                  <a:srgbClr val="163B71"/>
                </a:solidFill>
                <a:latin typeface="Gill Sans MT" charset="0"/>
                <a:ea typeface="Gill Sans MT" charset="0"/>
                <a:cs typeface="Gill Sans MT" charset="0"/>
              </a:rPr>
              <a:t>NATIONAL RADIO ASTRONOMY OBSERVATORY</a:t>
            </a:r>
            <a:endParaRPr lang="en-US" sz="2000" dirty="0">
              <a:solidFill>
                <a:srgbClr val="163B71"/>
              </a:solidFill>
              <a:latin typeface="Gill Sans MT" charset="0"/>
              <a:ea typeface="Gill Sans MT" charset="0"/>
              <a:cs typeface="Gill Sans MT"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962" y="393396"/>
            <a:ext cx="700537" cy="911378"/>
          </a:xfrm>
          <a:prstGeom prst="rect">
            <a:avLst/>
          </a:prstGeom>
          <a:ln cap="rnd">
            <a:noFill/>
          </a:ln>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502" y="4188292"/>
            <a:ext cx="1007285" cy="667478"/>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962" y="4210454"/>
            <a:ext cx="640080" cy="640080"/>
          </a:xfrm>
          <a:prstGeom prst="rect">
            <a:avLst/>
          </a:prstGeom>
        </p:spPr>
      </p:pic>
      <p:sp>
        <p:nvSpPr>
          <p:cNvPr id="2" name="Title 1"/>
          <p:cNvSpPr>
            <a:spLocks noGrp="1"/>
          </p:cNvSpPr>
          <p:nvPr>
            <p:ph type="ctrTitle"/>
          </p:nvPr>
        </p:nvSpPr>
        <p:spPr>
          <a:xfrm>
            <a:off x="0" y="3246315"/>
            <a:ext cx="6868886" cy="747196"/>
          </a:xfrm>
        </p:spPr>
        <p:txBody>
          <a:bodyPr anchor="b"/>
          <a:lstStyle>
            <a:lvl1pPr algn="l">
              <a:defRPr sz="45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B3B07B80-B267-AB4C-9790-7D4473CC8197}"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99CA4-85CB-3541-B108-08CDFF8EBEE1}" type="slidenum">
              <a:rPr lang="en-US" smtClean="0"/>
              <a:t>‹#›</a:t>
            </a:fld>
            <a:endParaRPr lang="en-US"/>
          </a:p>
        </p:txBody>
      </p:sp>
    </p:spTree>
    <p:extLst>
      <p:ext uri="{BB962C8B-B14F-4D97-AF65-F5344CB8AC3E}">
        <p14:creationId xmlns:p14="http://schemas.microsoft.com/office/powerpoint/2010/main" val="175706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369219"/>
            <a:ext cx="7886700" cy="30532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B07B80-B267-AB4C-9790-7D4473CC8197}"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99CA4-85CB-3541-B108-08CDFF8EBEE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600049"/>
            <a:ext cx="351878" cy="457784"/>
          </a:xfrm>
          <a:prstGeom prst="rect">
            <a:avLst/>
          </a:prstGeom>
        </p:spPr>
      </p:pic>
      <p:cxnSp>
        <p:nvCxnSpPr>
          <p:cNvPr id="8" name="Straight Connector 7"/>
          <p:cNvCxnSpPr/>
          <p:nvPr userDrawn="1"/>
        </p:nvCxnSpPr>
        <p:spPr>
          <a:xfrm flipH="1">
            <a:off x="0" y="4525617"/>
            <a:ext cx="9144000" cy="0"/>
          </a:xfrm>
          <a:prstGeom prst="line">
            <a:avLst/>
          </a:prstGeom>
          <a:ln>
            <a:solidFill>
              <a:srgbClr val="163B71"/>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userDrawn="1"/>
        </p:nvSpPr>
        <p:spPr>
          <a:xfrm>
            <a:off x="1119808" y="4600049"/>
            <a:ext cx="2992867" cy="170734"/>
          </a:xfrm>
          <a:prstGeom prst="rect">
            <a:avLst/>
          </a:prstGeom>
        </p:spPr>
        <p:txBody>
          <a:bodyPr vert="horz" wrap="square" lIns="0" tIns="0" rIns="0" bIns="0" rtlCol="0" anchor="ctr">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900" dirty="0" smtClean="0">
                <a:solidFill>
                  <a:srgbClr val="163B71"/>
                </a:solidFill>
                <a:latin typeface="Gill Sans MT" charset="0"/>
                <a:ea typeface="Gill Sans MT" charset="0"/>
                <a:cs typeface="Gill Sans MT" charset="0"/>
              </a:rPr>
              <a:t>The Next Generation Very </a:t>
            </a:r>
            <a:r>
              <a:rPr lang="en-US" sz="900" smtClean="0">
                <a:solidFill>
                  <a:srgbClr val="163B71"/>
                </a:solidFill>
                <a:latin typeface="Gill Sans MT" charset="0"/>
                <a:ea typeface="Gill Sans MT" charset="0"/>
                <a:cs typeface="Gill Sans MT" charset="0"/>
              </a:rPr>
              <a:t>Large Array</a:t>
            </a:r>
            <a:endParaRPr lang="en-US" sz="900" dirty="0" smtClean="0">
              <a:solidFill>
                <a:srgbClr val="163B71"/>
              </a:solidFill>
              <a:latin typeface="Gill Sans MT" charset="0"/>
              <a:ea typeface="Gill Sans MT" charset="0"/>
              <a:cs typeface="Gill Sans MT"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2174" y="4703073"/>
            <a:ext cx="427977" cy="282465"/>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450" y="4703073"/>
            <a:ext cx="283464" cy="283464"/>
          </a:xfrm>
          <a:prstGeom prst="rect">
            <a:avLst/>
          </a:prstGeom>
        </p:spPr>
      </p:pic>
      <p:pic>
        <p:nvPicPr>
          <p:cNvPr id="12" name="Content Placeholder 5"/>
          <p:cNvPicPr>
            <a:picLocks noChangeAspect="1"/>
          </p:cNvPicPr>
          <p:nvPr userDrawn="1"/>
        </p:nvPicPr>
        <p:blipFill rotWithShape="1">
          <a:blip r:embed="rId5">
            <a:extLst>
              <a:ext uri="{28A0092B-C50C-407E-A947-70E740481C1C}">
                <a14:useLocalDpi xmlns:a14="http://schemas.microsoft.com/office/drawing/2010/main" val="0"/>
              </a:ext>
            </a:extLst>
          </a:blip>
          <a:srcRect b="31905"/>
          <a:stretch/>
        </p:blipFill>
        <p:spPr>
          <a:xfrm>
            <a:off x="4112675" y="4535685"/>
            <a:ext cx="5038347" cy="612648"/>
          </a:xfrm>
          <a:prstGeom prst="rect">
            <a:avLst/>
          </a:prstGeom>
        </p:spPr>
      </p:pic>
    </p:spTree>
    <p:extLst>
      <p:ext uri="{BB962C8B-B14F-4D97-AF65-F5344CB8AC3E}">
        <p14:creationId xmlns:p14="http://schemas.microsoft.com/office/powerpoint/2010/main" val="93575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0812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0812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B07B80-B267-AB4C-9790-7D4473CC8197}"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99CA4-85CB-3541-B108-08CDFF8EBEE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600049"/>
            <a:ext cx="351878" cy="457784"/>
          </a:xfrm>
          <a:prstGeom prst="rect">
            <a:avLst/>
          </a:prstGeom>
        </p:spPr>
      </p:pic>
      <p:cxnSp>
        <p:nvCxnSpPr>
          <p:cNvPr id="9" name="Straight Connector 8"/>
          <p:cNvCxnSpPr/>
          <p:nvPr userDrawn="1"/>
        </p:nvCxnSpPr>
        <p:spPr>
          <a:xfrm flipH="1">
            <a:off x="0" y="4525617"/>
            <a:ext cx="9144000" cy="0"/>
          </a:xfrm>
          <a:prstGeom prst="line">
            <a:avLst/>
          </a:prstGeom>
          <a:ln>
            <a:solidFill>
              <a:srgbClr val="163B7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1119808" y="4600049"/>
            <a:ext cx="2992867" cy="170734"/>
          </a:xfrm>
          <a:prstGeom prst="rect">
            <a:avLst/>
          </a:prstGeom>
        </p:spPr>
        <p:txBody>
          <a:bodyPr vert="horz" wrap="square" lIns="0" tIns="0" rIns="0" bIns="0" rtlCol="0" anchor="ctr">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900" dirty="0" smtClean="0">
                <a:solidFill>
                  <a:srgbClr val="163B71"/>
                </a:solidFill>
                <a:latin typeface="Gill Sans MT" charset="0"/>
                <a:ea typeface="Gill Sans MT" charset="0"/>
                <a:cs typeface="Gill Sans MT" charset="0"/>
              </a:rPr>
              <a:t>The Next Generation Very </a:t>
            </a:r>
            <a:r>
              <a:rPr lang="en-US" sz="900" smtClean="0">
                <a:solidFill>
                  <a:srgbClr val="163B71"/>
                </a:solidFill>
                <a:latin typeface="Gill Sans MT" charset="0"/>
                <a:ea typeface="Gill Sans MT" charset="0"/>
                <a:cs typeface="Gill Sans MT" charset="0"/>
              </a:rPr>
              <a:t>Large Array</a:t>
            </a:r>
            <a:endParaRPr lang="en-US" sz="900" dirty="0" smtClean="0">
              <a:solidFill>
                <a:srgbClr val="163B71"/>
              </a:solidFill>
              <a:latin typeface="Gill Sans MT" charset="0"/>
              <a:ea typeface="Gill Sans MT" charset="0"/>
              <a:cs typeface="Gill Sans MT"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2174" y="4703073"/>
            <a:ext cx="427977" cy="282465"/>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450" y="4703073"/>
            <a:ext cx="283464" cy="283464"/>
          </a:xfrm>
          <a:prstGeom prst="rect">
            <a:avLst/>
          </a:prstGeom>
        </p:spPr>
      </p:pic>
      <p:pic>
        <p:nvPicPr>
          <p:cNvPr id="15" name="Content Placeholder 5"/>
          <p:cNvPicPr>
            <a:picLocks noChangeAspect="1"/>
          </p:cNvPicPr>
          <p:nvPr userDrawn="1"/>
        </p:nvPicPr>
        <p:blipFill rotWithShape="1">
          <a:blip r:embed="rId5">
            <a:extLst>
              <a:ext uri="{28A0092B-C50C-407E-A947-70E740481C1C}">
                <a14:useLocalDpi xmlns:a14="http://schemas.microsoft.com/office/drawing/2010/main" val="0"/>
              </a:ext>
            </a:extLst>
          </a:blip>
          <a:srcRect b="31905"/>
          <a:stretch/>
        </p:blipFill>
        <p:spPr>
          <a:xfrm>
            <a:off x="4112675" y="4535685"/>
            <a:ext cx="5038347" cy="612648"/>
          </a:xfrm>
          <a:prstGeom prst="rect">
            <a:avLst/>
          </a:prstGeom>
        </p:spPr>
      </p:pic>
    </p:spTree>
    <p:extLst>
      <p:ext uri="{BB962C8B-B14F-4D97-AF65-F5344CB8AC3E}">
        <p14:creationId xmlns:p14="http://schemas.microsoft.com/office/powerpoint/2010/main" val="161503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5716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5716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B07B80-B267-AB4C-9790-7D4473CC8197}"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99CA4-85CB-3541-B108-08CDFF8EBEE1}"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600049"/>
            <a:ext cx="351878" cy="457784"/>
          </a:xfrm>
          <a:prstGeom prst="rect">
            <a:avLst/>
          </a:prstGeom>
        </p:spPr>
      </p:pic>
      <p:cxnSp>
        <p:nvCxnSpPr>
          <p:cNvPr id="11" name="Straight Connector 10"/>
          <p:cNvCxnSpPr/>
          <p:nvPr userDrawn="1"/>
        </p:nvCxnSpPr>
        <p:spPr>
          <a:xfrm flipH="1">
            <a:off x="0" y="4525617"/>
            <a:ext cx="9144000" cy="0"/>
          </a:xfrm>
          <a:prstGeom prst="line">
            <a:avLst/>
          </a:prstGeom>
          <a:ln>
            <a:solidFill>
              <a:srgbClr val="163B7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userDrawn="1"/>
        </p:nvSpPr>
        <p:spPr>
          <a:xfrm>
            <a:off x="1119808" y="4600049"/>
            <a:ext cx="2992867" cy="170734"/>
          </a:xfrm>
          <a:prstGeom prst="rect">
            <a:avLst/>
          </a:prstGeom>
        </p:spPr>
        <p:txBody>
          <a:bodyPr vert="horz" wrap="square" lIns="0" tIns="0" rIns="0" bIns="0" rtlCol="0" anchor="ctr">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900" dirty="0" smtClean="0">
                <a:solidFill>
                  <a:srgbClr val="163B71"/>
                </a:solidFill>
                <a:latin typeface="Gill Sans MT" charset="0"/>
                <a:ea typeface="Gill Sans MT" charset="0"/>
                <a:cs typeface="Gill Sans MT" charset="0"/>
              </a:rPr>
              <a:t>The Next Generation Very </a:t>
            </a:r>
            <a:r>
              <a:rPr lang="en-US" sz="900" smtClean="0">
                <a:solidFill>
                  <a:srgbClr val="163B71"/>
                </a:solidFill>
                <a:latin typeface="Gill Sans MT" charset="0"/>
                <a:ea typeface="Gill Sans MT" charset="0"/>
                <a:cs typeface="Gill Sans MT" charset="0"/>
              </a:rPr>
              <a:t>Large Array</a:t>
            </a:r>
            <a:endParaRPr lang="en-US" sz="900" dirty="0" smtClean="0">
              <a:solidFill>
                <a:srgbClr val="163B71"/>
              </a:solidFill>
              <a:latin typeface="Gill Sans MT" charset="0"/>
              <a:ea typeface="Gill Sans MT" charset="0"/>
              <a:cs typeface="Gill Sans MT"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2174" y="4703073"/>
            <a:ext cx="427977" cy="282465"/>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450" y="4703073"/>
            <a:ext cx="283464" cy="283464"/>
          </a:xfrm>
          <a:prstGeom prst="rect">
            <a:avLst/>
          </a:prstGeom>
        </p:spPr>
      </p:pic>
      <p:pic>
        <p:nvPicPr>
          <p:cNvPr id="17" name="Content Placeholder 5"/>
          <p:cNvPicPr>
            <a:picLocks noChangeAspect="1"/>
          </p:cNvPicPr>
          <p:nvPr userDrawn="1"/>
        </p:nvPicPr>
        <p:blipFill rotWithShape="1">
          <a:blip r:embed="rId5">
            <a:extLst>
              <a:ext uri="{28A0092B-C50C-407E-A947-70E740481C1C}">
                <a14:useLocalDpi xmlns:a14="http://schemas.microsoft.com/office/drawing/2010/main" val="0"/>
              </a:ext>
            </a:extLst>
          </a:blip>
          <a:srcRect b="31905"/>
          <a:stretch/>
        </p:blipFill>
        <p:spPr>
          <a:xfrm>
            <a:off x="4112675" y="4535685"/>
            <a:ext cx="5038347" cy="612648"/>
          </a:xfrm>
          <a:prstGeom prst="rect">
            <a:avLst/>
          </a:prstGeom>
        </p:spPr>
      </p:pic>
    </p:spTree>
    <p:extLst>
      <p:ext uri="{BB962C8B-B14F-4D97-AF65-F5344CB8AC3E}">
        <p14:creationId xmlns:p14="http://schemas.microsoft.com/office/powerpoint/2010/main" val="192417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B07B80-B267-AB4C-9790-7D4473CC8197}"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99CA4-85CB-3541-B108-08CDFF8EBEE1}"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600049"/>
            <a:ext cx="351878" cy="457784"/>
          </a:xfrm>
          <a:prstGeom prst="rect">
            <a:avLst/>
          </a:prstGeom>
        </p:spPr>
      </p:pic>
      <p:cxnSp>
        <p:nvCxnSpPr>
          <p:cNvPr id="7" name="Straight Connector 6"/>
          <p:cNvCxnSpPr/>
          <p:nvPr userDrawn="1"/>
        </p:nvCxnSpPr>
        <p:spPr>
          <a:xfrm flipH="1">
            <a:off x="0" y="4525617"/>
            <a:ext cx="9144000" cy="0"/>
          </a:xfrm>
          <a:prstGeom prst="line">
            <a:avLst/>
          </a:prstGeom>
          <a:ln>
            <a:solidFill>
              <a:srgbClr val="163B7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userDrawn="1"/>
        </p:nvSpPr>
        <p:spPr>
          <a:xfrm>
            <a:off x="1119808" y="4600049"/>
            <a:ext cx="2992867" cy="170734"/>
          </a:xfrm>
          <a:prstGeom prst="rect">
            <a:avLst/>
          </a:prstGeom>
        </p:spPr>
        <p:txBody>
          <a:bodyPr vert="horz" wrap="square" lIns="0" tIns="0" rIns="0" bIns="0" rtlCol="0" anchor="ctr">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900" dirty="0" smtClean="0">
                <a:solidFill>
                  <a:srgbClr val="163B71"/>
                </a:solidFill>
                <a:latin typeface="Gill Sans MT" charset="0"/>
                <a:ea typeface="Gill Sans MT" charset="0"/>
                <a:cs typeface="Gill Sans MT" charset="0"/>
              </a:rPr>
              <a:t>The Next Generation Very </a:t>
            </a:r>
            <a:r>
              <a:rPr lang="en-US" sz="900" smtClean="0">
                <a:solidFill>
                  <a:srgbClr val="163B71"/>
                </a:solidFill>
                <a:latin typeface="Gill Sans MT" charset="0"/>
                <a:ea typeface="Gill Sans MT" charset="0"/>
                <a:cs typeface="Gill Sans MT" charset="0"/>
              </a:rPr>
              <a:t>Large Array</a:t>
            </a:r>
            <a:endParaRPr lang="en-US" sz="900" dirty="0" smtClean="0">
              <a:solidFill>
                <a:srgbClr val="163B71"/>
              </a:solidFill>
              <a:latin typeface="Gill Sans MT" charset="0"/>
              <a:ea typeface="Gill Sans MT" charset="0"/>
              <a:cs typeface="Gill Sans MT"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2174" y="4703073"/>
            <a:ext cx="427977" cy="282465"/>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450" y="4703073"/>
            <a:ext cx="283464" cy="283464"/>
          </a:xfrm>
          <a:prstGeom prst="rect">
            <a:avLst/>
          </a:prstGeom>
        </p:spPr>
      </p:pic>
      <p:pic>
        <p:nvPicPr>
          <p:cNvPr id="13" name="Content Placeholder 5"/>
          <p:cNvPicPr>
            <a:picLocks noChangeAspect="1"/>
          </p:cNvPicPr>
          <p:nvPr userDrawn="1"/>
        </p:nvPicPr>
        <p:blipFill rotWithShape="1">
          <a:blip r:embed="rId5">
            <a:extLst>
              <a:ext uri="{28A0092B-C50C-407E-A947-70E740481C1C}">
                <a14:useLocalDpi xmlns:a14="http://schemas.microsoft.com/office/drawing/2010/main" val="0"/>
              </a:ext>
            </a:extLst>
          </a:blip>
          <a:srcRect b="31905"/>
          <a:stretch/>
        </p:blipFill>
        <p:spPr>
          <a:xfrm>
            <a:off x="4112675" y="4535685"/>
            <a:ext cx="5038347" cy="612648"/>
          </a:xfrm>
          <a:prstGeom prst="rect">
            <a:avLst/>
          </a:prstGeom>
        </p:spPr>
      </p:pic>
    </p:spTree>
    <p:extLst>
      <p:ext uri="{BB962C8B-B14F-4D97-AF65-F5344CB8AC3E}">
        <p14:creationId xmlns:p14="http://schemas.microsoft.com/office/powerpoint/2010/main" val="59128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07B80-B267-AB4C-9790-7D4473CC8197}"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99CA4-85CB-3541-B108-08CDFF8EBEE1}"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600049"/>
            <a:ext cx="351878" cy="457784"/>
          </a:xfrm>
          <a:prstGeom prst="rect">
            <a:avLst/>
          </a:prstGeom>
        </p:spPr>
      </p:pic>
      <p:cxnSp>
        <p:nvCxnSpPr>
          <p:cNvPr id="6" name="Straight Connector 5"/>
          <p:cNvCxnSpPr/>
          <p:nvPr userDrawn="1"/>
        </p:nvCxnSpPr>
        <p:spPr>
          <a:xfrm flipH="1">
            <a:off x="0" y="4525617"/>
            <a:ext cx="9144000" cy="0"/>
          </a:xfrm>
          <a:prstGeom prst="line">
            <a:avLst/>
          </a:prstGeom>
          <a:ln>
            <a:solidFill>
              <a:srgbClr val="163B7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1119808" y="4600049"/>
            <a:ext cx="2992867" cy="170734"/>
          </a:xfrm>
          <a:prstGeom prst="rect">
            <a:avLst/>
          </a:prstGeom>
        </p:spPr>
        <p:txBody>
          <a:bodyPr vert="horz" wrap="square" lIns="0" tIns="0" rIns="0" bIns="0" rtlCol="0" anchor="ctr">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900" dirty="0" smtClean="0">
                <a:solidFill>
                  <a:srgbClr val="163B71"/>
                </a:solidFill>
                <a:latin typeface="Gill Sans MT" charset="0"/>
                <a:ea typeface="Gill Sans MT" charset="0"/>
                <a:cs typeface="Gill Sans MT" charset="0"/>
              </a:rPr>
              <a:t>The Next Generation Very </a:t>
            </a:r>
            <a:r>
              <a:rPr lang="en-US" sz="900" smtClean="0">
                <a:solidFill>
                  <a:srgbClr val="163B71"/>
                </a:solidFill>
                <a:latin typeface="Gill Sans MT" charset="0"/>
                <a:ea typeface="Gill Sans MT" charset="0"/>
                <a:cs typeface="Gill Sans MT" charset="0"/>
              </a:rPr>
              <a:t>Large Array</a:t>
            </a:r>
            <a:endParaRPr lang="en-US" sz="900" dirty="0" smtClean="0">
              <a:solidFill>
                <a:srgbClr val="163B71"/>
              </a:solidFill>
              <a:latin typeface="Gill Sans MT" charset="0"/>
              <a:ea typeface="Gill Sans MT" charset="0"/>
              <a:cs typeface="Gill Sans MT"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2174" y="4703073"/>
            <a:ext cx="427977" cy="28246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450" y="4703073"/>
            <a:ext cx="283464" cy="283464"/>
          </a:xfrm>
          <a:prstGeom prst="rect">
            <a:avLst/>
          </a:prstGeom>
        </p:spPr>
      </p:pic>
      <p:pic>
        <p:nvPicPr>
          <p:cNvPr id="12" name="Content Placeholder 5"/>
          <p:cNvPicPr>
            <a:picLocks noChangeAspect="1"/>
          </p:cNvPicPr>
          <p:nvPr userDrawn="1"/>
        </p:nvPicPr>
        <p:blipFill rotWithShape="1">
          <a:blip r:embed="rId5">
            <a:extLst>
              <a:ext uri="{28A0092B-C50C-407E-A947-70E740481C1C}">
                <a14:useLocalDpi xmlns:a14="http://schemas.microsoft.com/office/drawing/2010/main" val="0"/>
              </a:ext>
            </a:extLst>
          </a:blip>
          <a:srcRect b="31905"/>
          <a:stretch/>
        </p:blipFill>
        <p:spPr>
          <a:xfrm>
            <a:off x="4112675" y="4535685"/>
            <a:ext cx="5038347" cy="612648"/>
          </a:xfrm>
          <a:prstGeom prst="rect">
            <a:avLst/>
          </a:prstGeom>
        </p:spPr>
      </p:pic>
    </p:spTree>
    <p:extLst>
      <p:ext uri="{BB962C8B-B14F-4D97-AF65-F5344CB8AC3E}">
        <p14:creationId xmlns:p14="http://schemas.microsoft.com/office/powerpoint/2010/main" val="134251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7" name="Straight Connector 6"/>
          <p:cNvCxnSpPr/>
          <p:nvPr userDrawn="1"/>
        </p:nvCxnSpPr>
        <p:spPr>
          <a:xfrm flipH="1">
            <a:off x="0" y="4525617"/>
            <a:ext cx="9144000" cy="0"/>
          </a:xfrm>
          <a:prstGeom prst="line">
            <a:avLst/>
          </a:prstGeom>
          <a:ln>
            <a:solidFill>
              <a:srgbClr val="163B7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userDrawn="1"/>
        </p:nvSpPr>
        <p:spPr>
          <a:xfrm>
            <a:off x="1119808" y="4600049"/>
            <a:ext cx="2992867" cy="170734"/>
          </a:xfrm>
          <a:prstGeom prst="rect">
            <a:avLst/>
          </a:prstGeom>
        </p:spPr>
        <p:txBody>
          <a:bodyPr vert="horz" wrap="square" lIns="0" tIns="0" rIns="0" bIns="0" rtlCol="0" anchor="ctr">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900" dirty="0" smtClean="0">
                <a:solidFill>
                  <a:srgbClr val="163B71"/>
                </a:solidFill>
                <a:latin typeface="Gill Sans MT" charset="0"/>
                <a:ea typeface="Gill Sans MT" charset="0"/>
                <a:cs typeface="Gill Sans MT" charset="0"/>
              </a:rPr>
              <a:t>The Next Generation Very </a:t>
            </a:r>
            <a:r>
              <a:rPr lang="en-US" sz="900" smtClean="0">
                <a:solidFill>
                  <a:srgbClr val="163B71"/>
                </a:solidFill>
                <a:latin typeface="Gill Sans MT" charset="0"/>
                <a:ea typeface="Gill Sans MT" charset="0"/>
                <a:cs typeface="Gill Sans MT" charset="0"/>
              </a:rPr>
              <a:t>Large Array</a:t>
            </a:r>
            <a:endParaRPr lang="en-US" sz="900" dirty="0" smtClean="0">
              <a:solidFill>
                <a:srgbClr val="163B71"/>
              </a:solidFill>
              <a:latin typeface="Gill Sans MT" charset="0"/>
              <a:ea typeface="Gill Sans MT" charset="0"/>
              <a:cs typeface="Gill Sans MT"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2174" y="4703073"/>
            <a:ext cx="427977" cy="282465"/>
          </a:xfrm>
          <a:prstGeom prst="rect">
            <a:avLst/>
          </a:prstGeom>
        </p:spPr>
      </p:pic>
      <p:pic>
        <p:nvPicPr>
          <p:cNvPr id="10" name="Picture 9"/>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179450" y="4703073"/>
            <a:ext cx="283464" cy="283464"/>
          </a:xfrm>
          <a:prstGeom prst="rect">
            <a:avLst/>
          </a:prstGeom>
        </p:spPr>
      </p:pic>
      <p:pic>
        <p:nvPicPr>
          <p:cNvPr id="13" name="Content Placeholder 5"/>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4112675" y="4535685"/>
            <a:ext cx="5038347" cy="612648"/>
          </a:xfrm>
          <a:prstGeom prst="rect">
            <a:avLst/>
          </a:prstGeom>
        </p:spPr>
      </p:pic>
      <p:pic>
        <p:nvPicPr>
          <p:cNvPr id="12" name="Picture 11"/>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55101" y="4617786"/>
            <a:ext cx="332184" cy="432846"/>
          </a:xfrm>
          <a:prstGeom prst="rect">
            <a:avLst/>
          </a:prstGeom>
        </p:spPr>
      </p:pic>
      <p:sp>
        <p:nvSpPr>
          <p:cNvPr id="14" name="Text Placeholder 14"/>
          <p:cNvSpPr>
            <a:spLocks noGrp="1"/>
          </p:cNvSpPr>
          <p:nvPr>
            <p:ph type="body" sz="quarter" idx="10" hasCustomPrompt="1"/>
          </p:nvPr>
        </p:nvSpPr>
        <p:spPr>
          <a:xfrm>
            <a:off x="95250" y="4600575"/>
            <a:ext cx="447675" cy="385763"/>
          </a:xfrm>
        </p:spPr>
        <p:txBody>
          <a:bodyPr anchor="ctr">
            <a:normAutofit/>
          </a:bodyPr>
          <a:lstStyle>
            <a:lvl1pPr marL="0" indent="0" algn="ctr">
              <a:buNone/>
              <a:defRPr sz="1000"/>
            </a:lvl1pPr>
          </a:lstStyle>
          <a:p>
            <a:pPr lvl="0"/>
            <a:fld id="{D831A2F2-8A7F-4CBC-A52D-A91F8F6B042A}" type="slidenum">
              <a:rPr lang="en-US" sz="1000" smtClean="0"/>
              <a:t>‹#›</a:t>
            </a:fld>
            <a:endParaRPr lang="en-US" dirty="0"/>
          </a:p>
        </p:txBody>
      </p:sp>
    </p:spTree>
    <p:extLst>
      <p:ext uri="{BB962C8B-B14F-4D97-AF65-F5344CB8AC3E}">
        <p14:creationId xmlns:p14="http://schemas.microsoft.com/office/powerpoint/2010/main" val="418755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14"/>
          <p:cNvSpPr>
            <a:spLocks noGrp="1"/>
          </p:cNvSpPr>
          <p:nvPr>
            <p:ph type="body" sz="quarter" idx="10" hasCustomPrompt="1"/>
          </p:nvPr>
        </p:nvSpPr>
        <p:spPr>
          <a:xfrm>
            <a:off x="95250" y="4600575"/>
            <a:ext cx="447675" cy="385763"/>
          </a:xfrm>
        </p:spPr>
        <p:txBody>
          <a:bodyPr anchor="ctr">
            <a:normAutofit/>
          </a:bodyPr>
          <a:lstStyle>
            <a:lvl1pPr marL="0" indent="0" algn="ctr">
              <a:buNone/>
              <a:defRPr sz="1000"/>
            </a:lvl1pPr>
          </a:lstStyle>
          <a:p>
            <a:pPr lvl="0"/>
            <a:fld id="{D831A2F2-8A7F-4CBC-A52D-A91F8F6B042A}" type="slidenum">
              <a:rPr lang="en-US" sz="1000" smtClean="0"/>
              <a:t>‹#›</a:t>
            </a:fld>
            <a:endParaRPr lang="en-US" dirty="0"/>
          </a:p>
        </p:txBody>
      </p:sp>
    </p:spTree>
    <p:extLst>
      <p:ext uri="{BB962C8B-B14F-4D97-AF65-F5344CB8AC3E}">
        <p14:creationId xmlns:p14="http://schemas.microsoft.com/office/powerpoint/2010/main" val="392586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cxnSp>
        <p:nvCxnSpPr>
          <p:cNvPr id="6" name="Straight Connector 5"/>
          <p:cNvCxnSpPr/>
          <p:nvPr userDrawn="1"/>
        </p:nvCxnSpPr>
        <p:spPr>
          <a:xfrm flipH="1">
            <a:off x="0" y="4525617"/>
            <a:ext cx="9144000" cy="0"/>
          </a:xfrm>
          <a:prstGeom prst="line">
            <a:avLst/>
          </a:prstGeom>
          <a:ln>
            <a:solidFill>
              <a:srgbClr val="163B7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1119808" y="4600049"/>
            <a:ext cx="2992867" cy="170734"/>
          </a:xfrm>
          <a:prstGeom prst="rect">
            <a:avLst/>
          </a:prstGeom>
        </p:spPr>
        <p:txBody>
          <a:bodyPr vert="horz" wrap="square" lIns="0" tIns="0" rIns="0" bIns="0" rtlCol="0" anchor="ctr">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900" dirty="0" smtClean="0">
                <a:solidFill>
                  <a:srgbClr val="163B71"/>
                </a:solidFill>
                <a:latin typeface="Gill Sans MT" charset="0"/>
                <a:ea typeface="Gill Sans MT" charset="0"/>
                <a:cs typeface="Gill Sans MT" charset="0"/>
              </a:rPr>
              <a:t>The Next Generation Very </a:t>
            </a:r>
            <a:r>
              <a:rPr lang="en-US" sz="900" smtClean="0">
                <a:solidFill>
                  <a:srgbClr val="163B71"/>
                </a:solidFill>
                <a:latin typeface="Gill Sans MT" charset="0"/>
                <a:ea typeface="Gill Sans MT" charset="0"/>
                <a:cs typeface="Gill Sans MT" charset="0"/>
              </a:rPr>
              <a:t>Large Array</a:t>
            </a:r>
            <a:endParaRPr lang="en-US" sz="900" dirty="0" smtClean="0">
              <a:solidFill>
                <a:srgbClr val="163B71"/>
              </a:solidFill>
              <a:latin typeface="Gill Sans MT" charset="0"/>
              <a:ea typeface="Gill Sans MT" charset="0"/>
              <a:cs typeface="Gill Sans MT"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2174" y="4703073"/>
            <a:ext cx="427977" cy="282465"/>
          </a:xfrm>
          <a:prstGeom prst="rect">
            <a:avLst/>
          </a:prstGeom>
        </p:spPr>
      </p:pic>
      <p:pic>
        <p:nvPicPr>
          <p:cNvPr id="9" name="Pictur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179450" y="4703073"/>
            <a:ext cx="283464" cy="283464"/>
          </a:xfrm>
          <a:prstGeom prst="rect">
            <a:avLst/>
          </a:prstGeom>
        </p:spPr>
      </p:pic>
      <p:pic>
        <p:nvPicPr>
          <p:cNvPr id="12" name="Content Placeholder 5"/>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4112675" y="4535685"/>
            <a:ext cx="5038347" cy="612648"/>
          </a:xfrm>
          <a:prstGeom prst="rect">
            <a:avLst/>
          </a:prstGeom>
        </p:spPr>
      </p:pic>
      <p:pic>
        <p:nvPicPr>
          <p:cNvPr id="11" name="Picture 10"/>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55101" y="4617786"/>
            <a:ext cx="332184" cy="432846"/>
          </a:xfrm>
          <a:prstGeom prst="rect">
            <a:avLst/>
          </a:prstGeom>
        </p:spPr>
      </p:pic>
      <p:sp>
        <p:nvSpPr>
          <p:cNvPr id="13" name="Text Placeholder 14"/>
          <p:cNvSpPr>
            <a:spLocks noGrp="1"/>
          </p:cNvSpPr>
          <p:nvPr>
            <p:ph type="body" sz="quarter" idx="10" hasCustomPrompt="1"/>
          </p:nvPr>
        </p:nvSpPr>
        <p:spPr>
          <a:xfrm>
            <a:off x="95250" y="4600575"/>
            <a:ext cx="447675" cy="385763"/>
          </a:xfrm>
        </p:spPr>
        <p:txBody>
          <a:bodyPr anchor="ctr">
            <a:normAutofit/>
          </a:bodyPr>
          <a:lstStyle>
            <a:lvl1pPr marL="0" indent="0" algn="ctr">
              <a:buNone/>
              <a:defRPr sz="1000"/>
            </a:lvl1pPr>
          </a:lstStyle>
          <a:p>
            <a:pPr lvl="0"/>
            <a:fld id="{D831A2F2-8A7F-4CBC-A52D-A91F8F6B042A}" type="slidenum">
              <a:rPr lang="en-US" sz="1000" smtClean="0"/>
              <a:t>‹#›</a:t>
            </a:fld>
            <a:endParaRPr lang="en-US" dirty="0"/>
          </a:p>
        </p:txBody>
      </p:sp>
    </p:spTree>
    <p:extLst>
      <p:ext uri="{BB962C8B-B14F-4D97-AF65-F5344CB8AC3E}">
        <p14:creationId xmlns:p14="http://schemas.microsoft.com/office/powerpoint/2010/main" val="289949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07B80-B267-AB4C-9790-7D4473CC8197}" type="datetimeFigureOut">
              <a:rPr lang="en-US" smtClean="0"/>
              <a:t>11/3/2017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CC99CA4-85CB-3541-B108-08CDFF8EBEE1}" type="slidenum">
              <a:rPr lang="en-US" smtClean="0"/>
              <a:t>‹#›</a:t>
            </a:fld>
            <a:endParaRPr lang="en-US"/>
          </a:p>
        </p:txBody>
      </p:sp>
    </p:spTree>
    <p:extLst>
      <p:ext uri="{BB962C8B-B14F-4D97-AF65-F5344CB8AC3E}">
        <p14:creationId xmlns:p14="http://schemas.microsoft.com/office/powerpoint/2010/main" val="239679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tiff"/><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43250"/>
            <a:ext cx="9144000" cy="1392175"/>
          </a:xfrm>
        </p:spPr>
        <p:txBody>
          <a:bodyPr>
            <a:noAutofit/>
          </a:bodyPr>
          <a:lstStyle/>
          <a:p>
            <a:r>
              <a:rPr lang="en-US" sz="3200" b="1" dirty="0" smtClean="0"/>
              <a:t>Next Generation Very Large Array: Concept &amp; Status</a:t>
            </a:r>
            <a:r>
              <a:rPr lang="en-US" sz="3200" b="1" dirty="0"/>
              <a:t/>
            </a:r>
            <a:br>
              <a:rPr lang="en-US" sz="3200" b="1" dirty="0"/>
            </a:br>
            <a:r>
              <a:rPr lang="en-US" sz="1900" dirty="0"/>
              <a:t>M. McKinnon, B. Butler, C. </a:t>
            </a:r>
            <a:r>
              <a:rPr lang="en-US" sz="1900" dirty="0" err="1"/>
              <a:t>Carilli</a:t>
            </a:r>
            <a:r>
              <a:rPr lang="en-US" sz="1900" dirty="0"/>
              <a:t>, S. Durand, W. Grammer, </a:t>
            </a:r>
            <a:r>
              <a:rPr lang="en-US" sz="1900" dirty="0" smtClean="0"/>
              <a:t>J. Jackson, C. McLaughlin, E</a:t>
            </a:r>
            <a:r>
              <a:rPr lang="en-US" sz="1900" dirty="0"/>
              <a:t>. Murphy, R. Selina, S. Srikanth</a:t>
            </a:r>
            <a:br>
              <a:rPr lang="en-US" sz="1900" dirty="0"/>
            </a:br>
            <a:endParaRPr lang="en-US" sz="1900" dirty="0"/>
          </a:p>
        </p:txBody>
      </p:sp>
    </p:spTree>
    <p:extLst>
      <p:ext uri="{BB962C8B-B14F-4D97-AF65-F5344CB8AC3E}">
        <p14:creationId xmlns:p14="http://schemas.microsoft.com/office/powerpoint/2010/main" val="1379725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72000" y="457200"/>
            <a:ext cx="4143231" cy="3052289"/>
            <a:chOff x="3795060" y="-185012"/>
            <a:chExt cx="5524308" cy="4069718"/>
          </a:xfrm>
        </p:grpSpPr>
        <p:grpSp>
          <p:nvGrpSpPr>
            <p:cNvPr id="16" name="Group 15"/>
            <p:cNvGrpSpPr/>
            <p:nvPr/>
          </p:nvGrpSpPr>
          <p:grpSpPr>
            <a:xfrm>
              <a:off x="3795060" y="-185012"/>
              <a:ext cx="5524308" cy="4069718"/>
              <a:chOff x="3720353" y="83930"/>
              <a:chExt cx="5330071" cy="3820136"/>
            </a:xfrm>
          </p:grpSpPr>
          <p:pic>
            <p:nvPicPr>
              <p:cNvPr id="11" name="Picture 10" descr="SFR_30_line_nocont_march23_6_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0353" y="83930"/>
                <a:ext cx="5330071" cy="3820136"/>
              </a:xfrm>
              <a:prstGeom prst="rect">
                <a:avLst/>
              </a:prstGeom>
            </p:spPr>
          </p:pic>
          <p:sp>
            <p:nvSpPr>
              <p:cNvPr id="15" name="TextBox 14"/>
              <p:cNvSpPr txBox="1"/>
              <p:nvPr/>
            </p:nvSpPr>
            <p:spPr>
              <a:xfrm>
                <a:off x="5999208" y="453378"/>
                <a:ext cx="2538917" cy="317792"/>
              </a:xfrm>
              <a:prstGeom prst="rect">
                <a:avLst/>
              </a:prstGeom>
              <a:noFill/>
            </p:spPr>
            <p:txBody>
              <a:bodyPr wrap="square" rtlCol="0">
                <a:spAutoFit/>
              </a:bodyPr>
              <a:lstStyle/>
              <a:p>
                <a:r>
                  <a:rPr lang="en-US" sz="1050" dirty="0">
                    <a:latin typeface="Times New Roman"/>
                    <a:cs typeface="Times New Roman"/>
                  </a:rPr>
                  <a:t>z=5,  30 </a:t>
                </a:r>
                <a:r>
                  <a:rPr lang="en-US" sz="1050" dirty="0" smtClean="0">
                    <a:latin typeface="Times New Roman"/>
                    <a:cs typeface="Times New Roman"/>
                  </a:rPr>
                  <a:t>M</a:t>
                </a:r>
                <a:r>
                  <a:rPr lang="en-US" sz="1050" baseline="-25000" dirty="0" smtClean="0">
                    <a:latin typeface="Times New Roman"/>
                    <a:cs typeface="Times New Roman"/>
                  </a:rPr>
                  <a:t>o</a:t>
                </a:r>
                <a:r>
                  <a:rPr lang="en-US" sz="1050" dirty="0" smtClean="0">
                    <a:latin typeface="Times New Roman"/>
                    <a:cs typeface="Times New Roman"/>
                  </a:rPr>
                  <a:t>/yr,1 </a:t>
                </a:r>
                <a:r>
                  <a:rPr lang="en-US" sz="1050" dirty="0" err="1" smtClean="0">
                    <a:latin typeface="Times New Roman"/>
                    <a:cs typeface="Times New Roman"/>
                  </a:rPr>
                  <a:t>hr</a:t>
                </a:r>
                <a:r>
                  <a:rPr lang="en-US" sz="1050" dirty="0">
                    <a:latin typeface="Times New Roman"/>
                    <a:cs typeface="Times New Roman"/>
                  </a:rPr>
                  <a:t>, 300 km/s</a:t>
                </a:r>
                <a:endParaRPr lang="en-US" sz="1050" dirty="0"/>
              </a:p>
            </p:txBody>
          </p:sp>
        </p:grpSp>
        <p:sp>
          <p:nvSpPr>
            <p:cNvPr id="12" name="Rectangle 11"/>
            <p:cNvSpPr/>
            <p:nvPr/>
          </p:nvSpPr>
          <p:spPr>
            <a:xfrm>
              <a:off x="4541520" y="257927"/>
              <a:ext cx="1483360" cy="3719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grpSp>
      <p:sp>
        <p:nvSpPr>
          <p:cNvPr id="2" name="TextBox 1"/>
          <p:cNvSpPr txBox="1"/>
          <p:nvPr/>
        </p:nvSpPr>
        <p:spPr>
          <a:xfrm>
            <a:off x="391884" y="61827"/>
            <a:ext cx="6170281" cy="523220"/>
          </a:xfrm>
          <a:prstGeom prst="rect">
            <a:avLst/>
          </a:prstGeom>
          <a:noFill/>
        </p:spPr>
        <p:txBody>
          <a:bodyPr wrap="square" rtlCol="0">
            <a:spAutoFit/>
          </a:bodyPr>
          <a:lstStyle/>
          <a:p>
            <a:pPr>
              <a:spcBef>
                <a:spcPts val="450"/>
              </a:spcBef>
            </a:pPr>
            <a:r>
              <a:rPr lang="en-US" sz="2800" b="1" dirty="0" err="1" smtClean="0">
                <a:latin typeface="+mj-lt"/>
                <a:cs typeface="Times New Roman"/>
              </a:rPr>
              <a:t>GFor</a:t>
            </a:r>
            <a:r>
              <a:rPr lang="en-US" sz="2800" b="1" dirty="0" smtClean="0">
                <a:latin typeface="+mj-lt"/>
                <a:cs typeface="Times New Roman"/>
              </a:rPr>
              <a:t>: Revolutionize Molecular </a:t>
            </a:r>
            <a:r>
              <a:rPr lang="en-US" sz="2800" b="1" dirty="0">
                <a:latin typeface="+mj-lt"/>
                <a:cs typeface="Times New Roman"/>
              </a:rPr>
              <a:t>D</a:t>
            </a:r>
            <a:r>
              <a:rPr lang="en-US" sz="2800" b="1" dirty="0" smtClean="0">
                <a:latin typeface="+mj-lt"/>
                <a:cs typeface="Times New Roman"/>
              </a:rPr>
              <a:t>eep </a:t>
            </a:r>
            <a:r>
              <a:rPr lang="en-US" sz="2800" b="1" dirty="0">
                <a:latin typeface="+mj-lt"/>
                <a:cs typeface="Times New Roman"/>
              </a:rPr>
              <a:t>F</a:t>
            </a:r>
            <a:r>
              <a:rPr lang="en-US" sz="2800" b="1" dirty="0" smtClean="0">
                <a:latin typeface="+mj-lt"/>
                <a:cs typeface="Times New Roman"/>
              </a:rPr>
              <a:t>ields </a:t>
            </a:r>
            <a:endParaRPr lang="en-US" sz="2800" b="1" dirty="0">
              <a:latin typeface="+mj-lt"/>
              <a:cs typeface="Times New Roman"/>
            </a:endParaRPr>
          </a:p>
        </p:txBody>
      </p:sp>
      <p:pic>
        <p:nvPicPr>
          <p:cNvPr id="3" name="Picture 2" descr="Screen Shot 2015-03-24 at 3.28.24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 y="1371600"/>
            <a:ext cx="2824244" cy="3119480"/>
          </a:xfrm>
          <a:prstGeom prst="rect">
            <a:avLst/>
          </a:prstGeom>
        </p:spPr>
      </p:pic>
      <p:sp>
        <p:nvSpPr>
          <p:cNvPr id="4" name="TextBox 3"/>
          <p:cNvSpPr txBox="1"/>
          <p:nvPr/>
        </p:nvSpPr>
        <p:spPr>
          <a:xfrm>
            <a:off x="4297680" y="3474720"/>
            <a:ext cx="4795272" cy="1131079"/>
          </a:xfrm>
          <a:prstGeom prst="rect">
            <a:avLst/>
          </a:prstGeom>
          <a:noFill/>
        </p:spPr>
        <p:txBody>
          <a:bodyPr wrap="square" rtlCol="0">
            <a:spAutoFit/>
          </a:bodyPr>
          <a:lstStyle/>
          <a:p>
            <a:pPr>
              <a:spcBef>
                <a:spcPts val="450"/>
              </a:spcBef>
            </a:pPr>
            <a:r>
              <a:rPr lang="en-US" sz="1600" dirty="0">
                <a:cs typeface="Times New Roman"/>
              </a:rPr>
              <a:t>50 to 100-fold increase in number of CO galaxies/hr</a:t>
            </a:r>
          </a:p>
          <a:p>
            <a:pPr marL="600075" lvl="1" indent="-257175">
              <a:spcBef>
                <a:spcPts val="450"/>
              </a:spcBef>
              <a:buFont typeface="Wingdings" charset="2"/>
              <a:buChar char="Ø"/>
            </a:pPr>
            <a:r>
              <a:rPr lang="en-US" sz="1200" dirty="0">
                <a:cs typeface="Times New Roman"/>
              </a:rPr>
              <a:t>JVLA ~ 1,   M</a:t>
            </a:r>
            <a:r>
              <a:rPr lang="en-US" sz="1200" baseline="-25000" dirty="0">
                <a:cs typeface="Times New Roman"/>
              </a:rPr>
              <a:t>gas</a:t>
            </a:r>
            <a:r>
              <a:rPr lang="en-US" sz="1200" dirty="0">
                <a:cs typeface="Times New Roman"/>
              </a:rPr>
              <a:t> &gt; 10</a:t>
            </a:r>
            <a:r>
              <a:rPr lang="en-US" sz="1200" baseline="30000" dirty="0">
                <a:cs typeface="Times New Roman"/>
              </a:rPr>
              <a:t>10</a:t>
            </a:r>
            <a:r>
              <a:rPr lang="en-US" sz="1200" dirty="0">
                <a:cs typeface="Times New Roman"/>
              </a:rPr>
              <a:t> M</a:t>
            </a:r>
            <a:r>
              <a:rPr lang="en-US" sz="1200" baseline="-25000" dirty="0">
                <a:cs typeface="Times New Roman"/>
              </a:rPr>
              <a:t>o</a:t>
            </a:r>
          </a:p>
          <a:p>
            <a:pPr marL="600075" lvl="1" indent="-257175">
              <a:spcBef>
                <a:spcPts val="450"/>
              </a:spcBef>
              <a:buFont typeface="Wingdings" charset="2"/>
              <a:buChar char="Ø"/>
            </a:pPr>
            <a:r>
              <a:rPr lang="en-US" sz="1200" dirty="0">
                <a:cs typeface="Times New Roman"/>
              </a:rPr>
              <a:t>ngVLA ~ 100,   M</a:t>
            </a:r>
            <a:r>
              <a:rPr lang="en-US" sz="1200" baseline="-25000" dirty="0">
                <a:cs typeface="Times New Roman"/>
              </a:rPr>
              <a:t>gas</a:t>
            </a:r>
            <a:r>
              <a:rPr lang="en-US" sz="1200" dirty="0">
                <a:cs typeface="Times New Roman"/>
              </a:rPr>
              <a:t> &gt; 2x10</a:t>
            </a:r>
            <a:r>
              <a:rPr lang="en-US" sz="1200" baseline="30000" dirty="0">
                <a:cs typeface="Times New Roman"/>
              </a:rPr>
              <a:t>9</a:t>
            </a:r>
            <a:r>
              <a:rPr lang="en-US" sz="1200" dirty="0">
                <a:cs typeface="Times New Roman"/>
              </a:rPr>
              <a:t> </a:t>
            </a:r>
            <a:r>
              <a:rPr lang="en-US" sz="1200" dirty="0" smtClean="0">
                <a:cs typeface="Times New Roman"/>
              </a:rPr>
              <a:t>M</a:t>
            </a:r>
            <a:r>
              <a:rPr lang="en-US" sz="1200" baseline="-25000" dirty="0" smtClean="0">
                <a:cs typeface="Times New Roman"/>
              </a:rPr>
              <a:t>o</a:t>
            </a:r>
            <a:endParaRPr lang="en-US" sz="1500" baseline="-25000" dirty="0">
              <a:cs typeface="Times New Roman"/>
            </a:endParaRPr>
          </a:p>
          <a:p>
            <a:pPr>
              <a:spcBef>
                <a:spcPts val="450"/>
              </a:spcBef>
            </a:pPr>
            <a:r>
              <a:rPr lang="en-US" sz="1500" i="1" dirty="0">
                <a:cs typeface="Times New Roman"/>
              </a:rPr>
              <a:t>Galaxy counts in CO ~ deepest optical fields, with redshifts!</a:t>
            </a:r>
          </a:p>
        </p:txBody>
      </p:sp>
      <p:sp>
        <p:nvSpPr>
          <p:cNvPr id="5" name="TextBox 4"/>
          <p:cNvSpPr txBox="1"/>
          <p:nvPr/>
        </p:nvSpPr>
        <p:spPr>
          <a:xfrm>
            <a:off x="1696132" y="3732960"/>
            <a:ext cx="1231527" cy="253916"/>
          </a:xfrm>
          <a:prstGeom prst="rect">
            <a:avLst/>
          </a:prstGeom>
          <a:noFill/>
        </p:spPr>
        <p:txBody>
          <a:bodyPr wrap="square" rtlCol="0">
            <a:spAutoFit/>
          </a:bodyPr>
          <a:lstStyle/>
          <a:p>
            <a:r>
              <a:rPr lang="en-US" sz="1050" dirty="0">
                <a:solidFill>
                  <a:srgbClr val="FF0000"/>
                </a:solidFill>
              </a:rPr>
              <a:t>JVLA, ALMA</a:t>
            </a:r>
          </a:p>
        </p:txBody>
      </p:sp>
      <p:sp>
        <p:nvSpPr>
          <p:cNvPr id="6" name="TextBox 5"/>
          <p:cNvSpPr txBox="1"/>
          <p:nvPr/>
        </p:nvSpPr>
        <p:spPr>
          <a:xfrm>
            <a:off x="1033537" y="1827382"/>
            <a:ext cx="762000" cy="276999"/>
          </a:xfrm>
          <a:prstGeom prst="rect">
            <a:avLst/>
          </a:prstGeom>
          <a:noFill/>
        </p:spPr>
        <p:txBody>
          <a:bodyPr wrap="square" rtlCol="0">
            <a:spAutoFit/>
          </a:bodyPr>
          <a:lstStyle/>
          <a:p>
            <a:r>
              <a:rPr lang="en-US" sz="1200" dirty="0">
                <a:solidFill>
                  <a:srgbClr val="0000FF"/>
                </a:solidFill>
              </a:rPr>
              <a:t>ngVLA</a:t>
            </a:r>
            <a:endParaRPr lang="en-US" dirty="0">
              <a:solidFill>
                <a:srgbClr val="0000FF"/>
              </a:solidFill>
            </a:endParaRPr>
          </a:p>
        </p:txBody>
      </p:sp>
      <p:sp>
        <p:nvSpPr>
          <p:cNvPr id="10" name="TextBox 9"/>
          <p:cNvSpPr txBox="1"/>
          <p:nvPr/>
        </p:nvSpPr>
        <p:spPr>
          <a:xfrm>
            <a:off x="954469" y="3871459"/>
            <a:ext cx="841068" cy="253916"/>
          </a:xfrm>
          <a:prstGeom prst="rect">
            <a:avLst/>
          </a:prstGeom>
          <a:noFill/>
        </p:spPr>
        <p:txBody>
          <a:bodyPr wrap="square" rtlCol="0">
            <a:spAutoFit/>
          </a:bodyPr>
          <a:lstStyle/>
          <a:p>
            <a:r>
              <a:rPr lang="en-US" sz="1050" dirty="0"/>
              <a:t>Casey </a:t>
            </a:r>
            <a:r>
              <a:rPr lang="en-US" sz="1050" dirty="0" smtClean="0"/>
              <a:t>et al.</a:t>
            </a:r>
            <a:endParaRPr lang="en-US" sz="1050" dirty="0"/>
          </a:p>
        </p:txBody>
      </p:sp>
      <p:sp>
        <p:nvSpPr>
          <p:cNvPr id="7" name="TextBox 6"/>
          <p:cNvSpPr txBox="1"/>
          <p:nvPr/>
        </p:nvSpPr>
        <p:spPr>
          <a:xfrm>
            <a:off x="2248834" y="1506747"/>
            <a:ext cx="906518" cy="577081"/>
          </a:xfrm>
          <a:prstGeom prst="rect">
            <a:avLst/>
          </a:prstGeom>
          <a:noFill/>
        </p:spPr>
        <p:txBody>
          <a:bodyPr wrap="square" rtlCol="0">
            <a:spAutoFit/>
          </a:bodyPr>
          <a:lstStyle/>
          <a:p>
            <a:r>
              <a:rPr lang="en-US" sz="1050" dirty="0"/>
              <a:t>z&gt;1.5 galaxies in CO</a:t>
            </a:r>
          </a:p>
        </p:txBody>
      </p:sp>
      <p:sp>
        <p:nvSpPr>
          <p:cNvPr id="8" name="Rectangle 7"/>
          <p:cNvSpPr/>
          <p:nvPr/>
        </p:nvSpPr>
        <p:spPr>
          <a:xfrm>
            <a:off x="274320" y="731520"/>
            <a:ext cx="3764557" cy="648896"/>
          </a:xfrm>
          <a:prstGeom prst="rect">
            <a:avLst/>
          </a:prstGeom>
        </p:spPr>
        <p:txBody>
          <a:bodyPr wrap="none">
            <a:spAutoFit/>
          </a:bodyPr>
          <a:lstStyle/>
          <a:p>
            <a:pPr>
              <a:spcBef>
                <a:spcPts val="450"/>
              </a:spcBef>
            </a:pPr>
            <a:r>
              <a:rPr lang="en-US" sz="1600" dirty="0">
                <a:cs typeface="Times New Roman"/>
              </a:rPr>
              <a:t>CO emission from ‘main sequence’ </a:t>
            </a:r>
            <a:r>
              <a:rPr lang="en-US" sz="1600" dirty="0" smtClean="0">
                <a:cs typeface="Times New Roman"/>
              </a:rPr>
              <a:t>galaxies</a:t>
            </a:r>
          </a:p>
          <a:p>
            <a:pPr>
              <a:spcBef>
                <a:spcPts val="450"/>
              </a:spcBef>
            </a:pPr>
            <a:r>
              <a:rPr lang="en-US" sz="1600" dirty="0" smtClean="0">
                <a:cs typeface="Times New Roman"/>
              </a:rPr>
              <a:t> at </a:t>
            </a:r>
            <a:r>
              <a:rPr lang="en-US" sz="1600" dirty="0">
                <a:cs typeface="Times New Roman"/>
              </a:rPr>
              <a:t>high z in 1 hour</a:t>
            </a:r>
          </a:p>
        </p:txBody>
      </p:sp>
      <p:cxnSp>
        <p:nvCxnSpPr>
          <p:cNvPr id="13" name="Straight Arrow Connector 12"/>
          <p:cNvCxnSpPr/>
          <p:nvPr/>
        </p:nvCxnSpPr>
        <p:spPr>
          <a:xfrm flipV="1">
            <a:off x="3931920" y="914400"/>
            <a:ext cx="983499" cy="50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657600" y="3657600"/>
            <a:ext cx="708319"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226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0560" y="2743200"/>
            <a:ext cx="1895475" cy="1162050"/>
          </a:xfrm>
          <a:prstGeom prst="rect">
            <a:avLst/>
          </a:prstGeom>
        </p:spPr>
      </p:pic>
      <p:sp>
        <p:nvSpPr>
          <p:cNvPr id="2" name="Title 1"/>
          <p:cNvSpPr>
            <a:spLocks noGrp="1"/>
          </p:cNvSpPr>
          <p:nvPr>
            <p:ph type="title"/>
          </p:nvPr>
        </p:nvSpPr>
        <p:spPr>
          <a:xfrm>
            <a:off x="182880" y="274320"/>
            <a:ext cx="5458239" cy="779066"/>
          </a:xfrm>
        </p:spPr>
        <p:txBody>
          <a:bodyPr>
            <a:normAutofit fontScale="90000"/>
          </a:bodyPr>
          <a:lstStyle/>
          <a:p>
            <a:r>
              <a:rPr lang="en-US" b="1" dirty="0" err="1" smtClean="0"/>
              <a:t>TdCP</a:t>
            </a:r>
            <a:r>
              <a:rPr lang="en-US" b="1" dirty="0" smtClean="0"/>
              <a:t>: Pulsar Science with ngVLA</a:t>
            </a:r>
            <a:br>
              <a:rPr lang="en-US" b="1" dirty="0" smtClean="0"/>
            </a:br>
            <a:endParaRPr lang="en-US" b="1" dirty="0"/>
          </a:p>
        </p:txBody>
      </p:sp>
      <p:sp>
        <p:nvSpPr>
          <p:cNvPr id="3" name="Content Placeholder 2"/>
          <p:cNvSpPr>
            <a:spLocks noGrp="1"/>
          </p:cNvSpPr>
          <p:nvPr>
            <p:ph idx="1"/>
          </p:nvPr>
        </p:nvSpPr>
        <p:spPr>
          <a:xfrm>
            <a:off x="365759" y="1097280"/>
            <a:ext cx="5133520" cy="3349359"/>
          </a:xfrm>
        </p:spPr>
        <p:txBody>
          <a:bodyPr>
            <a:normAutofit lnSpcReduction="10000"/>
          </a:bodyPr>
          <a:lstStyle/>
          <a:p>
            <a:r>
              <a:rPr lang="en-US" dirty="0"/>
              <a:t>New </a:t>
            </a:r>
            <a:r>
              <a:rPr lang="en-US" dirty="0" smtClean="0"/>
              <a:t>window </a:t>
            </a:r>
            <a:r>
              <a:rPr lang="en-US" dirty="0"/>
              <a:t>on Galactic Center </a:t>
            </a:r>
            <a:r>
              <a:rPr lang="en-US" dirty="0" smtClean="0"/>
              <a:t>pulsar science</a:t>
            </a:r>
            <a:endParaRPr lang="en-US" b="1" i="1" dirty="0" smtClean="0">
              <a:solidFill>
                <a:srgbClr val="C00000"/>
              </a:solidFill>
            </a:endParaRPr>
          </a:p>
          <a:p>
            <a:pPr lvl="1"/>
            <a:r>
              <a:rPr lang="en-US" dirty="0" smtClean="0"/>
              <a:t>ISM likely limits relatively high-precision timing to </a:t>
            </a:r>
            <a:r>
              <a:rPr lang="en-US" dirty="0"/>
              <a:t>ν &gt; </a:t>
            </a:r>
            <a:r>
              <a:rPr lang="en-US" dirty="0" smtClean="0"/>
              <a:t>10GHz</a:t>
            </a:r>
          </a:p>
          <a:p>
            <a:pPr lvl="2"/>
            <a:r>
              <a:rPr lang="en-US" dirty="0" smtClean="0"/>
              <a:t>Problem: PSRs weak at high frequency</a:t>
            </a:r>
          </a:p>
          <a:p>
            <a:pPr lvl="2"/>
            <a:r>
              <a:rPr lang="en-US" dirty="0" smtClean="0"/>
              <a:t>Frequencies likely not covered by SKA1</a:t>
            </a:r>
          </a:p>
          <a:p>
            <a:pPr lvl="1"/>
            <a:r>
              <a:rPr lang="en-US" dirty="0" smtClean="0"/>
              <a:t>Need to find PSRs around </a:t>
            </a:r>
            <a:r>
              <a:rPr lang="en-US" dirty="0" err="1" smtClean="0"/>
              <a:t>SgrA</a:t>
            </a:r>
            <a:r>
              <a:rPr lang="en-US" dirty="0" smtClean="0"/>
              <a:t>* </a:t>
            </a:r>
          </a:p>
          <a:p>
            <a:pPr lvl="1"/>
            <a:r>
              <a:rPr lang="en-US" dirty="0" smtClean="0"/>
              <a:t>Strong field tests of GR</a:t>
            </a:r>
          </a:p>
          <a:p>
            <a:r>
              <a:rPr lang="en-US" dirty="0"/>
              <a:t>Pulsar </a:t>
            </a:r>
            <a:r>
              <a:rPr lang="en-US" dirty="0" smtClean="0"/>
              <a:t>timing</a:t>
            </a:r>
            <a:endParaRPr lang="en-US" dirty="0"/>
          </a:p>
          <a:p>
            <a:pPr lvl="1"/>
            <a:r>
              <a:rPr lang="en-US" dirty="0"/>
              <a:t>Phase most or all of the array</a:t>
            </a:r>
          </a:p>
          <a:p>
            <a:pPr lvl="1"/>
            <a:r>
              <a:rPr lang="en-US" dirty="0" smtClean="0"/>
              <a:t>Science </a:t>
            </a:r>
            <a:r>
              <a:rPr lang="en-US" dirty="0"/>
              <a:t>is </a:t>
            </a:r>
            <a:r>
              <a:rPr lang="en-US" dirty="0" smtClean="0"/>
              <a:t>PTAs (e.g. </a:t>
            </a:r>
            <a:r>
              <a:rPr lang="en-US" dirty="0" err="1" smtClean="0"/>
              <a:t>NANOGrav</a:t>
            </a:r>
            <a:r>
              <a:rPr lang="en-US" dirty="0" smtClean="0"/>
              <a:t>), </a:t>
            </a:r>
            <a:r>
              <a:rPr lang="en-US" dirty="0"/>
              <a:t>NS masses, GR tests, </a:t>
            </a:r>
            <a:r>
              <a:rPr lang="en-US" dirty="0" smtClean="0"/>
              <a:t>etc.</a:t>
            </a:r>
            <a:endParaRPr lang="en-US" dirty="0"/>
          </a:p>
          <a:p>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2341" y="548640"/>
            <a:ext cx="3656409" cy="2340102"/>
          </a:xfrm>
          <a:prstGeom prst="rect">
            <a:avLst/>
          </a:prstGeom>
        </p:spPr>
      </p:pic>
      <p:pic>
        <p:nvPicPr>
          <p:cNvPr id="8" name="Picture 2" descr="Image result for shapiro dela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26175" y="3200400"/>
            <a:ext cx="2717025" cy="103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66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3844"/>
            <a:ext cx="7886700" cy="994172"/>
          </a:xfrm>
        </p:spPr>
        <p:txBody>
          <a:bodyPr/>
          <a:lstStyle/>
          <a:p>
            <a:r>
              <a:rPr lang="en-US" b="1" dirty="0" smtClean="0"/>
              <a:t>Antenna Concept</a:t>
            </a:r>
            <a:endParaRPr lang="en-US" b="1" dirty="0"/>
          </a:p>
        </p:txBody>
      </p:sp>
      <p:sp>
        <p:nvSpPr>
          <p:cNvPr id="3" name="Content Placeholder 2"/>
          <p:cNvSpPr>
            <a:spLocks noGrp="1"/>
          </p:cNvSpPr>
          <p:nvPr>
            <p:ph sz="half" idx="1"/>
          </p:nvPr>
        </p:nvSpPr>
        <p:spPr>
          <a:xfrm>
            <a:off x="365760" y="1188719"/>
            <a:ext cx="5122126" cy="3339213"/>
          </a:xfrm>
        </p:spPr>
        <p:txBody>
          <a:bodyPr>
            <a:normAutofit/>
          </a:bodyPr>
          <a:lstStyle/>
          <a:p>
            <a:r>
              <a:rPr lang="en-US" sz="1800" b="1" dirty="0">
                <a:cs typeface="Arial" panose="020B0604020202020204" pitchFamily="34" charset="0"/>
              </a:rPr>
              <a:t>18m Aperture</a:t>
            </a:r>
            <a:r>
              <a:rPr lang="en-US" sz="1800" dirty="0">
                <a:cs typeface="Arial" panose="020B0604020202020204" pitchFamily="34" charset="0"/>
              </a:rPr>
              <a:t>: Based on cost and performance modeling. </a:t>
            </a:r>
          </a:p>
          <a:p>
            <a:r>
              <a:rPr lang="en-US" sz="1800" b="1" dirty="0">
                <a:cs typeface="Arial" panose="020B0604020202020204" pitchFamily="34" charset="0"/>
              </a:rPr>
              <a:t>Offset Gregorian</a:t>
            </a:r>
            <a:r>
              <a:rPr lang="en-US" sz="1800" dirty="0">
                <a:cs typeface="Arial" panose="020B0604020202020204" pitchFamily="34" charset="0"/>
              </a:rPr>
              <a:t>: Off-axis geometry minimizes scattering, spillover, and </a:t>
            </a:r>
            <a:r>
              <a:rPr lang="en-US" sz="1800" dirty="0" err="1">
                <a:cs typeface="Arial" panose="020B0604020202020204" pitchFamily="34" charset="0"/>
              </a:rPr>
              <a:t>sidelobe</a:t>
            </a:r>
            <a:r>
              <a:rPr lang="en-US" sz="1800" dirty="0">
                <a:cs typeface="Arial" panose="020B0604020202020204" pitchFamily="34" charset="0"/>
              </a:rPr>
              <a:t> pickup</a:t>
            </a:r>
          </a:p>
          <a:p>
            <a:r>
              <a:rPr lang="en-US" sz="1800" b="1" dirty="0">
                <a:cs typeface="Arial" panose="020B0604020202020204" pitchFamily="34" charset="0"/>
              </a:rPr>
              <a:t>Feed Low</a:t>
            </a:r>
            <a:r>
              <a:rPr lang="en-US" sz="1800" dirty="0">
                <a:cs typeface="Arial" panose="020B0604020202020204" pitchFamily="34" charset="0"/>
              </a:rPr>
              <a:t>: </a:t>
            </a:r>
            <a:r>
              <a:rPr lang="en-US" sz="1800" dirty="0">
                <a:solidFill>
                  <a:prstClr val="black"/>
                </a:solidFill>
              </a:rPr>
              <a:t>Performance and maintenance requirements favor a receiver feed arm on the low side of the reflector</a:t>
            </a:r>
          </a:p>
          <a:p>
            <a:r>
              <a:rPr lang="en-US" sz="1800" b="1" dirty="0">
                <a:cs typeface="Arial" panose="020B0604020202020204" pitchFamily="34" charset="0"/>
              </a:rPr>
              <a:t>Mount concept</a:t>
            </a:r>
            <a:r>
              <a:rPr lang="en-US" sz="1800" dirty="0">
                <a:cs typeface="Arial" panose="020B0604020202020204" pitchFamily="34" charset="0"/>
              </a:rPr>
              <a:t>: TBD. </a:t>
            </a:r>
          </a:p>
          <a:p>
            <a:pPr lvl="1"/>
            <a:r>
              <a:rPr lang="en-US" dirty="0">
                <a:cs typeface="Arial" panose="020B0604020202020204" pitchFamily="34" charset="0"/>
              </a:rPr>
              <a:t>Evaluating pedestal mount vs wheel and track. </a:t>
            </a:r>
          </a:p>
          <a:p>
            <a:pPr lvl="1"/>
            <a:r>
              <a:rPr lang="en-US" dirty="0">
                <a:cs typeface="Arial" panose="020B0604020202020204" pitchFamily="34" charset="0"/>
              </a:rPr>
              <a:t>Pointing specification is a design driver</a:t>
            </a:r>
            <a:r>
              <a:rPr lang="en-US" dirty="0" smtClean="0">
                <a:cs typeface="Arial" panose="020B0604020202020204" pitchFamily="34" charset="0"/>
              </a:rPr>
              <a:t>.</a:t>
            </a:r>
          </a:p>
          <a:p>
            <a:r>
              <a:rPr lang="en-US" sz="1800" dirty="0" smtClean="0">
                <a:cs typeface="Arial" panose="020B0604020202020204" pitchFamily="34" charset="0"/>
              </a:rPr>
              <a:t>Currently initiating an </a:t>
            </a:r>
            <a:r>
              <a:rPr lang="en-US" sz="1800" dirty="0">
                <a:cs typeface="Arial" panose="020B0604020202020204" pitchFamily="34" charset="0"/>
              </a:rPr>
              <a:t>antenna reference </a:t>
            </a:r>
            <a:r>
              <a:rPr lang="en-US" sz="1800" dirty="0" smtClean="0">
                <a:cs typeface="Arial" panose="020B0604020202020204" pitchFamily="34" charset="0"/>
              </a:rPr>
              <a:t>design</a:t>
            </a:r>
            <a:r>
              <a:rPr lang="en-US" sz="1900" dirty="0" smtClean="0">
                <a:cs typeface="Arial" panose="020B0604020202020204" pitchFamily="34" charset="0"/>
              </a:rPr>
              <a:t> </a:t>
            </a:r>
            <a:endParaRPr lang="en-US" sz="1900" dirty="0">
              <a:cs typeface="Arial" panose="020B0604020202020204" pitchFamily="34" charset="0"/>
            </a:endParaRPr>
          </a:p>
          <a:p>
            <a:endParaRPr lang="en-US" dirty="0">
              <a:cs typeface="Arial" panose="020B0604020202020204" pitchFamily="34" charset="0"/>
            </a:endParaRPr>
          </a:p>
        </p:txBody>
      </p:sp>
      <p:pic>
        <p:nvPicPr>
          <p:cNvPr id="5" name="Content Placeholder 7"/>
          <p:cNvPicPr>
            <a:picLocks noChangeAspect="1"/>
          </p:cNvPicPr>
          <p:nvPr/>
        </p:nvPicPr>
        <p:blipFill rotWithShape="1">
          <a:blip r:embed="rId3" cstate="print">
            <a:extLst>
              <a:ext uri="{28A0092B-C50C-407E-A947-70E740481C1C}">
                <a14:useLocalDpi xmlns:a14="http://schemas.microsoft.com/office/drawing/2010/main"/>
              </a:ext>
            </a:extLst>
          </a:blip>
          <a:srcRect l="24358" r="25157"/>
          <a:stretch/>
        </p:blipFill>
        <p:spPr>
          <a:xfrm>
            <a:off x="5757408" y="1018097"/>
            <a:ext cx="3027464" cy="3374136"/>
          </a:xfrm>
          <a:prstGeom prst="rect">
            <a:avLst/>
          </a:prstGeom>
        </p:spPr>
      </p:pic>
    </p:spTree>
    <p:extLst>
      <p:ext uri="{BB962C8B-B14F-4D97-AF65-F5344CB8AC3E}">
        <p14:creationId xmlns:p14="http://schemas.microsoft.com/office/powerpoint/2010/main" val="2612738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515350" cy="994172"/>
          </a:xfrm>
        </p:spPr>
        <p:txBody>
          <a:bodyPr>
            <a:normAutofit/>
          </a:bodyPr>
          <a:lstStyle/>
          <a:p>
            <a:r>
              <a:rPr lang="en-US" b="1" dirty="0" smtClean="0">
                <a:cs typeface="Arial" panose="020B0604020202020204" pitchFamily="34" charset="0"/>
              </a:rPr>
              <a:t>Front-End </a:t>
            </a:r>
            <a:r>
              <a:rPr lang="en-US" b="1" dirty="0">
                <a:cs typeface="Arial" panose="020B0604020202020204" pitchFamily="34" charset="0"/>
              </a:rPr>
              <a:t>Configuration </a:t>
            </a:r>
            <a:r>
              <a:rPr lang="en-US" b="1" dirty="0" smtClean="0">
                <a:cs typeface="Arial" panose="020B0604020202020204" pitchFamily="34" charset="0"/>
              </a:rPr>
              <a:t>Concept</a:t>
            </a:r>
            <a:endParaRPr lang="en-US" b="1" dirty="0">
              <a:cs typeface="Arial" panose="020B0604020202020204" pitchFamily="34" charset="0"/>
            </a:endParaRPr>
          </a:p>
        </p:txBody>
      </p:sp>
      <p:sp>
        <p:nvSpPr>
          <p:cNvPr id="3" name="Content Placeholder 2"/>
          <p:cNvSpPr>
            <a:spLocks noGrp="1"/>
          </p:cNvSpPr>
          <p:nvPr>
            <p:ph sz="half" idx="1"/>
          </p:nvPr>
        </p:nvSpPr>
        <p:spPr>
          <a:xfrm>
            <a:off x="365761" y="1188720"/>
            <a:ext cx="4389120" cy="3445698"/>
          </a:xfrm>
        </p:spPr>
        <p:txBody>
          <a:bodyPr>
            <a:normAutofit/>
          </a:bodyPr>
          <a:lstStyle/>
          <a:p>
            <a:r>
              <a:rPr lang="en-US" sz="1800" dirty="0" smtClean="0">
                <a:cs typeface="Arial" panose="020B0604020202020204" pitchFamily="34" charset="0"/>
              </a:rPr>
              <a:t>6 Bands in 2 cryogenic </a:t>
            </a:r>
            <a:r>
              <a:rPr lang="en-US" sz="1800" dirty="0" err="1">
                <a:cs typeface="Arial" panose="020B0604020202020204" pitchFamily="34" charset="0"/>
              </a:rPr>
              <a:t>d</a:t>
            </a:r>
            <a:r>
              <a:rPr lang="en-US" sz="1800" dirty="0" err="1" smtClean="0">
                <a:cs typeface="Arial" panose="020B0604020202020204" pitchFamily="34" charset="0"/>
              </a:rPr>
              <a:t>ewars</a:t>
            </a:r>
            <a:endParaRPr lang="en-US" sz="1800" dirty="0" smtClean="0">
              <a:cs typeface="Arial" panose="020B0604020202020204" pitchFamily="34" charset="0"/>
            </a:endParaRPr>
          </a:p>
          <a:p>
            <a:r>
              <a:rPr lang="en-US" sz="1800" dirty="0" smtClean="0">
                <a:cs typeface="Arial" panose="020B0604020202020204" pitchFamily="34" charset="0"/>
              </a:rPr>
              <a:t>1.2-3.9 GHz and 3.9-12.6 GHz quad-ridge </a:t>
            </a:r>
            <a:r>
              <a:rPr lang="en-US" sz="1800" dirty="0">
                <a:cs typeface="Arial" panose="020B0604020202020204" pitchFamily="34" charset="0"/>
              </a:rPr>
              <a:t>h</a:t>
            </a:r>
            <a:r>
              <a:rPr lang="en-US" sz="1800" dirty="0" smtClean="0">
                <a:cs typeface="Arial" panose="020B0604020202020204" pitchFamily="34" charset="0"/>
              </a:rPr>
              <a:t>orns, 3.25:1 bandwidth, coaxial LNAs.</a:t>
            </a:r>
          </a:p>
          <a:p>
            <a:r>
              <a:rPr lang="en-US" sz="1800" dirty="0" smtClean="0">
                <a:cs typeface="Arial" panose="020B0604020202020204" pitchFamily="34" charset="0"/>
              </a:rPr>
              <a:t>12.6-50.5 GHz using three 1.67:1 BW corrugated horns and waveguide LNAs.</a:t>
            </a:r>
          </a:p>
          <a:p>
            <a:r>
              <a:rPr lang="en-US" sz="1800" dirty="0" smtClean="0">
                <a:cs typeface="Arial" panose="020B0604020202020204" pitchFamily="34" charset="0"/>
              </a:rPr>
              <a:t>70-116 GHz 1.67:1 BW corrugated horn and waveguide LNAs with block down conversion. </a:t>
            </a:r>
          </a:p>
          <a:p>
            <a:r>
              <a:rPr lang="en-US" sz="1800" dirty="0" smtClean="0">
                <a:cs typeface="Arial" panose="020B0604020202020204" pitchFamily="34" charset="0"/>
              </a:rPr>
              <a:t>Single stage down-conversion to baseband for 5 bands. </a:t>
            </a:r>
            <a:endParaRPr lang="en-US" sz="18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CCC99CA4-85CB-3541-B108-08CDFF8EBEE1}" type="slidenum">
              <a:rPr lang="en-US" smtClean="0"/>
              <a:pPr/>
              <a:t>13</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292" r="7387"/>
          <a:stretch/>
        </p:blipFill>
        <p:spPr>
          <a:xfrm>
            <a:off x="5394960" y="2834640"/>
            <a:ext cx="3025401" cy="2296287"/>
          </a:xfrm>
          <a:prstGeom prst="rect">
            <a:avLst/>
          </a:prstGeom>
        </p:spPr>
      </p:pic>
      <p:graphicFrame>
        <p:nvGraphicFramePr>
          <p:cNvPr id="6" name="Content Placeholder 4"/>
          <p:cNvGraphicFramePr>
            <a:graphicFrameLocks noGrp="1"/>
          </p:cNvGraphicFramePr>
          <p:nvPr>
            <p:ph idx="4294967295"/>
            <p:extLst>
              <p:ext uri="{D42A27DB-BD31-4B8C-83A1-F6EECF244321}">
                <p14:modId xmlns:p14="http://schemas.microsoft.com/office/powerpoint/2010/main" val="1878992723"/>
              </p:ext>
            </p:extLst>
          </p:nvPr>
        </p:nvGraphicFramePr>
        <p:xfrm>
          <a:off x="4754881" y="1177052"/>
          <a:ext cx="4256917" cy="1643265"/>
        </p:xfrm>
        <a:graphic>
          <a:graphicData uri="http://schemas.openxmlformats.org/drawingml/2006/table">
            <a:tbl>
              <a:tblPr firstRow="1" firstCol="1" bandRow="1">
                <a:tableStyleId>{5C22544A-7EE6-4342-B048-85BDC9FD1C3A}</a:tableStyleId>
              </a:tblPr>
              <a:tblGrid>
                <a:gridCol w="608131">
                  <a:extLst>
                    <a:ext uri="{9D8B030D-6E8A-4147-A177-3AD203B41FA5}">
                      <a16:colId xmlns:a16="http://schemas.microsoft.com/office/drawing/2014/main" val="20000"/>
                    </a:ext>
                  </a:extLst>
                </a:gridCol>
                <a:gridCol w="608131">
                  <a:extLst>
                    <a:ext uri="{9D8B030D-6E8A-4147-A177-3AD203B41FA5}">
                      <a16:colId xmlns:a16="http://schemas.microsoft.com/office/drawing/2014/main" val="20001"/>
                    </a:ext>
                  </a:extLst>
                </a:gridCol>
                <a:gridCol w="608131">
                  <a:extLst>
                    <a:ext uri="{9D8B030D-6E8A-4147-A177-3AD203B41FA5}">
                      <a16:colId xmlns:a16="http://schemas.microsoft.com/office/drawing/2014/main" val="20002"/>
                    </a:ext>
                  </a:extLst>
                </a:gridCol>
                <a:gridCol w="608131">
                  <a:extLst>
                    <a:ext uri="{9D8B030D-6E8A-4147-A177-3AD203B41FA5}">
                      <a16:colId xmlns:a16="http://schemas.microsoft.com/office/drawing/2014/main" val="20003"/>
                    </a:ext>
                  </a:extLst>
                </a:gridCol>
                <a:gridCol w="608131">
                  <a:extLst>
                    <a:ext uri="{9D8B030D-6E8A-4147-A177-3AD203B41FA5}">
                      <a16:colId xmlns:a16="http://schemas.microsoft.com/office/drawing/2014/main" val="20004"/>
                    </a:ext>
                  </a:extLst>
                </a:gridCol>
                <a:gridCol w="608131">
                  <a:extLst>
                    <a:ext uri="{9D8B030D-6E8A-4147-A177-3AD203B41FA5}">
                      <a16:colId xmlns:a16="http://schemas.microsoft.com/office/drawing/2014/main" val="20005"/>
                    </a:ext>
                  </a:extLst>
                </a:gridCol>
                <a:gridCol w="608131">
                  <a:extLst>
                    <a:ext uri="{9D8B030D-6E8A-4147-A177-3AD203B41FA5}">
                      <a16:colId xmlns:a16="http://schemas.microsoft.com/office/drawing/2014/main" val="20006"/>
                    </a:ext>
                  </a:extLst>
                </a:gridCol>
              </a:tblGrid>
              <a:tr h="461593">
                <a:tc>
                  <a:txBody>
                    <a:bodyPr/>
                    <a:lstStyle/>
                    <a:p>
                      <a:pPr marL="0" marR="0" algn="ctr">
                        <a:lnSpc>
                          <a:spcPct val="107000"/>
                        </a:lnSpc>
                        <a:spcBef>
                          <a:spcPts val="0"/>
                        </a:spcBef>
                        <a:spcAft>
                          <a:spcPts val="0"/>
                        </a:spcAft>
                      </a:pPr>
                      <a:r>
                        <a:rPr lang="en-US" sz="1100" dirty="0">
                          <a:effectLst/>
                        </a:rPr>
                        <a:t>Band</a:t>
                      </a:r>
                      <a:br>
                        <a:rPr lang="en-US" sz="1100" dirty="0">
                          <a:effectLst/>
                        </a:rPr>
                      </a:br>
                      <a:r>
                        <a:rPr lang="en-US" sz="1100" dirty="0" smtClean="0">
                          <a:effectLst/>
                        </a:rPr>
                        <a:t># </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Dewar</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err="1">
                          <a:effectLst/>
                        </a:rPr>
                        <a:t>f</a:t>
                      </a:r>
                      <a:r>
                        <a:rPr lang="en-US" sz="1100" baseline="-25000" dirty="0" err="1">
                          <a:effectLst/>
                        </a:rPr>
                        <a:t>L</a:t>
                      </a:r>
                      <a:r>
                        <a:rPr lang="en-US" sz="1100" baseline="-25000" dirty="0">
                          <a:effectLst/>
                        </a:rPr>
                        <a:t/>
                      </a:r>
                      <a:br>
                        <a:rPr lang="en-US" sz="1100" baseline="-25000" dirty="0">
                          <a:effectLst/>
                        </a:rPr>
                      </a:br>
                      <a:r>
                        <a:rPr lang="en-US" sz="1100" dirty="0">
                          <a:effectLst/>
                        </a:rPr>
                        <a:t>GHz</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err="1">
                          <a:effectLst/>
                        </a:rPr>
                        <a:t>f</a:t>
                      </a:r>
                      <a:r>
                        <a:rPr lang="en-US" sz="1100" baseline="-25000" dirty="0" err="1">
                          <a:effectLst/>
                        </a:rPr>
                        <a:t>M</a:t>
                      </a:r>
                      <a:r>
                        <a:rPr lang="en-US" sz="1100" baseline="-25000" dirty="0">
                          <a:effectLst/>
                        </a:rPr>
                        <a:t/>
                      </a:r>
                      <a:br>
                        <a:rPr lang="en-US" sz="1100" baseline="-25000" dirty="0">
                          <a:effectLst/>
                        </a:rPr>
                      </a:br>
                      <a:r>
                        <a:rPr lang="en-US" sz="1100" dirty="0">
                          <a:effectLst/>
                        </a:rPr>
                        <a:t>GHz</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f</a:t>
                      </a:r>
                      <a:r>
                        <a:rPr lang="en-US" sz="1100" baseline="-25000">
                          <a:effectLst/>
                        </a:rPr>
                        <a:t>H</a:t>
                      </a:r>
                      <a:br>
                        <a:rPr lang="en-US" sz="1100" baseline="-25000">
                          <a:effectLst/>
                        </a:rPr>
                      </a:br>
                      <a:r>
                        <a:rPr lang="en-US" sz="1100">
                          <a:effectLst/>
                        </a:rPr>
                        <a:t>GHz</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f</a:t>
                      </a:r>
                      <a:r>
                        <a:rPr lang="en-US" sz="1100" baseline="-25000">
                          <a:effectLst/>
                        </a:rPr>
                        <a:t>H</a:t>
                      </a:r>
                      <a:r>
                        <a:rPr lang="en-US" sz="1100">
                          <a:effectLst/>
                        </a:rPr>
                        <a:t>: f</a:t>
                      </a:r>
                      <a:r>
                        <a:rPr lang="en-US" sz="1100" baseline="-25000">
                          <a:effectLst/>
                        </a:rPr>
                        <a:t>L</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BW</a:t>
                      </a:r>
                      <a:br>
                        <a:rPr lang="en-US" sz="1100">
                          <a:effectLst/>
                        </a:rPr>
                      </a:br>
                      <a:r>
                        <a:rPr lang="en-US" sz="1100">
                          <a:effectLst/>
                        </a:rPr>
                        <a:t>GHz</a:t>
                      </a:r>
                      <a:endParaRPr lang="en-US" sz="11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203100">
                <a:tc>
                  <a:txBody>
                    <a:bodyPr/>
                    <a:lstStyle/>
                    <a:p>
                      <a:pPr marL="0" marR="0" algn="ctr">
                        <a:lnSpc>
                          <a:spcPct val="107000"/>
                        </a:lnSpc>
                        <a:spcBef>
                          <a:spcPts val="0"/>
                        </a:spcBef>
                        <a:spcAft>
                          <a:spcPts val="0"/>
                        </a:spcAft>
                      </a:pPr>
                      <a:r>
                        <a:rPr lang="en-US" sz="1100">
                          <a:effectLst/>
                        </a:rPr>
                        <a:t>1</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A</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1.2</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2.55</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3.9</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3.25</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2.7</a:t>
                      </a:r>
                      <a:endParaRPr lang="en-US" sz="11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193868">
                <a:tc>
                  <a:txBody>
                    <a:bodyPr/>
                    <a:lstStyle/>
                    <a:p>
                      <a:pPr marL="0" marR="0" algn="ctr">
                        <a:lnSpc>
                          <a:spcPct val="107000"/>
                        </a:lnSpc>
                        <a:spcBef>
                          <a:spcPts val="0"/>
                        </a:spcBef>
                        <a:spcAft>
                          <a:spcPts val="0"/>
                        </a:spcAft>
                      </a:pPr>
                      <a:r>
                        <a:rPr lang="en-US" sz="1100">
                          <a:effectLst/>
                        </a:rPr>
                        <a:t>2</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latin typeface="+mn-lt"/>
                          <a:ea typeface="+mn-ea"/>
                          <a:cs typeface="+mn-cs"/>
                        </a:rPr>
                        <a:t>B</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3.9</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latin typeface="+mn-lt"/>
                          <a:ea typeface="+mn-ea"/>
                          <a:cs typeface="+mn-cs"/>
                        </a:rPr>
                        <a:t>8.25</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12.6</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3.23</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8.7</a:t>
                      </a:r>
                      <a:endParaRPr lang="en-US" sz="11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193868">
                <a:tc>
                  <a:txBody>
                    <a:bodyPr/>
                    <a:lstStyle/>
                    <a:p>
                      <a:pPr marL="0" marR="0" algn="ctr">
                        <a:lnSpc>
                          <a:spcPct val="107000"/>
                        </a:lnSpc>
                        <a:spcBef>
                          <a:spcPts val="0"/>
                        </a:spcBef>
                        <a:spcAft>
                          <a:spcPts val="0"/>
                        </a:spcAft>
                      </a:pPr>
                      <a:r>
                        <a:rPr lang="en-US" sz="1100">
                          <a:effectLst/>
                        </a:rPr>
                        <a:t>3</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B</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12.6</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16.8</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21.0</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1.67</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8.4</a:t>
                      </a:r>
                      <a:endParaRPr lang="en-US" sz="11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193868">
                <a:tc>
                  <a:txBody>
                    <a:bodyPr/>
                    <a:lstStyle/>
                    <a:p>
                      <a:pPr marL="0" marR="0" algn="ctr">
                        <a:lnSpc>
                          <a:spcPct val="107000"/>
                        </a:lnSpc>
                        <a:spcBef>
                          <a:spcPts val="0"/>
                        </a:spcBef>
                        <a:spcAft>
                          <a:spcPts val="0"/>
                        </a:spcAft>
                      </a:pPr>
                      <a:r>
                        <a:rPr lang="en-US" sz="1100">
                          <a:effectLst/>
                        </a:rPr>
                        <a:t>4</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B</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21.0</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28.0</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35.0</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1.67</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14.0</a:t>
                      </a:r>
                      <a:endParaRPr lang="en-US" sz="11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193868">
                <a:tc>
                  <a:txBody>
                    <a:bodyPr/>
                    <a:lstStyle/>
                    <a:p>
                      <a:pPr marL="0" marR="0" algn="ctr">
                        <a:lnSpc>
                          <a:spcPct val="107000"/>
                        </a:lnSpc>
                        <a:spcBef>
                          <a:spcPts val="0"/>
                        </a:spcBef>
                        <a:spcAft>
                          <a:spcPts val="0"/>
                        </a:spcAft>
                      </a:pPr>
                      <a:r>
                        <a:rPr lang="en-US" sz="1100">
                          <a:effectLst/>
                        </a:rPr>
                        <a:t>5</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B</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30.5</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latin typeface="+mn-lt"/>
                          <a:ea typeface="+mn-ea"/>
                          <a:cs typeface="+mn-cs"/>
                        </a:rPr>
                        <a:t>40.5</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50.5</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1.66</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20.0</a:t>
                      </a:r>
                      <a:endParaRPr lang="en-US" sz="11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203100">
                <a:tc>
                  <a:txBody>
                    <a:bodyPr/>
                    <a:lstStyle/>
                    <a:p>
                      <a:pPr marL="0" marR="0" algn="ctr">
                        <a:lnSpc>
                          <a:spcPct val="107000"/>
                        </a:lnSpc>
                        <a:spcBef>
                          <a:spcPts val="0"/>
                        </a:spcBef>
                        <a:spcAft>
                          <a:spcPts val="0"/>
                        </a:spcAft>
                      </a:pPr>
                      <a:r>
                        <a:rPr lang="en-US" sz="1100" dirty="0">
                          <a:effectLst/>
                        </a:rPr>
                        <a:t>6</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a:effectLst/>
                        </a:rPr>
                        <a:t>B</a:t>
                      </a:r>
                      <a:endParaRPr lang="en-US" sz="110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70.0</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93.0</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smtClean="0">
                          <a:effectLst/>
                        </a:rPr>
                        <a:t>116</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a:effectLst/>
                        </a:rPr>
                        <a:t>1.66</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1100" dirty="0">
                          <a:effectLst/>
                        </a:rPr>
                        <a:t>46.0</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5055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0"/>
            <a:ext cx="8515350" cy="994172"/>
          </a:xfrm>
          <a:prstGeom prst="rect">
            <a:avLst/>
          </a:prstGeom>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smtClean="0"/>
              <a:t>Computing Considerations</a:t>
            </a:r>
            <a:endParaRPr lang="en-US" b="1" dirty="0"/>
          </a:p>
        </p:txBody>
      </p:sp>
      <p:sp>
        <p:nvSpPr>
          <p:cNvPr id="4" name="Content Placeholder 4"/>
          <p:cNvSpPr txBox="1">
            <a:spLocks/>
          </p:cNvSpPr>
          <p:nvPr/>
        </p:nvSpPr>
        <p:spPr>
          <a:xfrm>
            <a:off x="365760" y="1005840"/>
            <a:ext cx="8534400" cy="3789984"/>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For most use cases, analysis shows that storing raw visibilities will be tractable when ngVLA becomes operational.</a:t>
            </a:r>
          </a:p>
          <a:p>
            <a:pPr lvl="1"/>
            <a:r>
              <a:rPr lang="en-US" dirty="0" smtClean="0"/>
              <a:t>High time resolution science may not be able to save all visibilities.</a:t>
            </a:r>
          </a:p>
          <a:p>
            <a:pPr lvl="1"/>
            <a:r>
              <a:rPr lang="en-US" dirty="0" smtClean="0"/>
              <a:t>Depends upon continuation of the historic trend in cost of storage.</a:t>
            </a:r>
          </a:p>
          <a:p>
            <a:r>
              <a:rPr lang="en-US" dirty="0" smtClean="0"/>
              <a:t>Computing problem is tractable for most cases, but not simple.</a:t>
            </a:r>
          </a:p>
          <a:p>
            <a:pPr lvl="1"/>
            <a:r>
              <a:rPr lang="en-US" dirty="0" smtClean="0"/>
              <a:t>Computing size requirements are set by lowest frequency band</a:t>
            </a:r>
          </a:p>
          <a:p>
            <a:pPr lvl="1"/>
            <a:r>
              <a:rPr lang="en-US" dirty="0" smtClean="0"/>
              <a:t>Low-frequency, full-beam, will require substantial computing resources – currently omitted from baseline design in order to constrain the cost/complexity of the system.  </a:t>
            </a:r>
          </a:p>
          <a:p>
            <a:r>
              <a:rPr lang="en-US" dirty="0" smtClean="0"/>
              <a:t>Current paradigm of reduction at home institution is not supportable</a:t>
            </a:r>
          </a:p>
          <a:p>
            <a:pPr lvl="1"/>
            <a:r>
              <a:rPr lang="en-US" dirty="0" smtClean="0"/>
              <a:t>Data volumes prohibit multiple copies, moving data frequently.</a:t>
            </a:r>
          </a:p>
          <a:p>
            <a:pPr lvl="1"/>
            <a:r>
              <a:rPr lang="en-US" dirty="0"/>
              <a:t>R</a:t>
            </a:r>
            <a:r>
              <a:rPr lang="en-US" dirty="0" smtClean="0"/>
              <a:t>esources required for most projects are greater than a single workstation/small cluster.</a:t>
            </a:r>
          </a:p>
          <a:p>
            <a:r>
              <a:rPr lang="en-US" dirty="0" smtClean="0"/>
              <a:t>NRAO’s Science Ready Data Products (SRDP) project on ALMA/VLA is a pathfinder for the techniques and technology needed to support the ngVLA as an SRDP facility.</a:t>
            </a:r>
            <a:endParaRPr lang="en-US" dirty="0"/>
          </a:p>
        </p:txBody>
      </p:sp>
    </p:spTree>
    <p:extLst>
      <p:ext uri="{BB962C8B-B14F-4D97-AF65-F5344CB8AC3E}">
        <p14:creationId xmlns:p14="http://schemas.microsoft.com/office/powerpoint/2010/main" val="403493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82880"/>
            <a:ext cx="7886700" cy="994172"/>
          </a:xfrm>
        </p:spPr>
        <p:txBody>
          <a:bodyPr>
            <a:normAutofit/>
          </a:bodyPr>
          <a:lstStyle/>
          <a:p>
            <a:r>
              <a:rPr lang="en-US" sz="3200" b="1" dirty="0" smtClean="0">
                <a:latin typeface="Calibri Light" panose="020F0302020204030204" pitchFamily="34" charset="0"/>
              </a:rPr>
              <a:t>Recent Highlights</a:t>
            </a:r>
            <a:endParaRPr lang="en-US" sz="3200" b="1" dirty="0">
              <a:latin typeface="Calibri Light" panose="020F0302020204030204" pitchFamily="34" charset="0"/>
            </a:endParaRPr>
          </a:p>
        </p:txBody>
      </p:sp>
      <p:sp>
        <p:nvSpPr>
          <p:cNvPr id="3" name="Content Placeholder 2"/>
          <p:cNvSpPr>
            <a:spLocks noGrp="1"/>
          </p:cNvSpPr>
          <p:nvPr>
            <p:ph idx="1"/>
          </p:nvPr>
        </p:nvSpPr>
        <p:spPr>
          <a:xfrm>
            <a:off x="365760" y="1097280"/>
            <a:ext cx="8458751" cy="3489298"/>
          </a:xfrm>
        </p:spPr>
        <p:txBody>
          <a:bodyPr>
            <a:normAutofit fontScale="92500" lnSpcReduction="10000"/>
          </a:bodyPr>
          <a:lstStyle/>
          <a:p>
            <a:r>
              <a:rPr lang="en-US" dirty="0" smtClean="0"/>
              <a:t>ngVLA Project Office established (Sep 2016)</a:t>
            </a:r>
          </a:p>
          <a:p>
            <a:r>
              <a:rPr lang="en-US" dirty="0" smtClean="0"/>
              <a:t>Formation of Science (Sep 2016) &amp; Technical Advisory Councils (Feb 2017)</a:t>
            </a:r>
          </a:p>
          <a:p>
            <a:r>
              <a:rPr lang="en-US" dirty="0" smtClean="0"/>
              <a:t>Launched ngVLA Community Studies Program (Nov 2016)</a:t>
            </a:r>
          </a:p>
          <a:p>
            <a:pPr lvl="1"/>
            <a:r>
              <a:rPr lang="en-US" dirty="0"/>
              <a:t>Provides </a:t>
            </a:r>
            <a:r>
              <a:rPr lang="en-US" dirty="0" smtClean="0"/>
              <a:t>community </a:t>
            </a:r>
            <a:r>
              <a:rPr lang="en-US" dirty="0"/>
              <a:t>an opportunity to make </a:t>
            </a:r>
            <a:r>
              <a:rPr lang="en-US" dirty="0" smtClean="0"/>
              <a:t>contributions </a:t>
            </a:r>
            <a:r>
              <a:rPr lang="en-US" dirty="0"/>
              <a:t>to the ngVLA </a:t>
            </a:r>
            <a:r>
              <a:rPr lang="en-US" dirty="0" smtClean="0"/>
              <a:t>design</a:t>
            </a:r>
          </a:p>
          <a:p>
            <a:r>
              <a:rPr lang="en-US" dirty="0"/>
              <a:t>ngVLA sessions at AAS and URSI meetings (Jan 2017)</a:t>
            </a:r>
          </a:p>
          <a:p>
            <a:r>
              <a:rPr lang="en-US" dirty="0" smtClean="0"/>
              <a:t>ngVLA Science Case Capture (Dec 2016 – Jun 2017)</a:t>
            </a:r>
          </a:p>
          <a:p>
            <a:r>
              <a:rPr lang="en-US" dirty="0" smtClean="0"/>
              <a:t>Workshop on Developing the ngVLA Science Program, Socorro (Jun 2017)</a:t>
            </a:r>
          </a:p>
          <a:p>
            <a:r>
              <a:rPr lang="en-US" dirty="0" smtClean="0"/>
              <a:t>NSF approved </a:t>
            </a:r>
            <a:r>
              <a:rPr lang="en-US" dirty="0" err="1" smtClean="0"/>
              <a:t>reprofiling</a:t>
            </a:r>
            <a:r>
              <a:rPr lang="en-US" dirty="0" smtClean="0"/>
              <a:t> of $11M in NRAO development funds for ngVLA development (Sep 2017)</a:t>
            </a:r>
          </a:p>
          <a:p>
            <a:r>
              <a:rPr lang="en-US" dirty="0"/>
              <a:t>AAS special session: “The VLA Today and Tomorrow: First Molecules to Life on Exoplanets” (Jan 2018</a:t>
            </a:r>
            <a:r>
              <a:rPr lang="en-US" dirty="0" smtClean="0"/>
              <a:t>)</a:t>
            </a:r>
            <a:endParaRPr lang="en-US" dirty="0"/>
          </a:p>
        </p:txBody>
      </p:sp>
    </p:spTree>
    <p:extLst>
      <p:ext uri="{BB962C8B-B14F-4D97-AF65-F5344CB8AC3E}">
        <p14:creationId xmlns:p14="http://schemas.microsoft.com/office/powerpoint/2010/main" val="2830207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86" y="1463063"/>
            <a:ext cx="6138661" cy="2123658"/>
          </a:xfrm>
          <a:prstGeom prst="rect">
            <a:avLst/>
          </a:prstGeom>
          <a:noFill/>
        </p:spPr>
        <p:txBody>
          <a:bodyPr wrap="square" rtlCol="0">
            <a:spAutoFit/>
          </a:bodyPr>
          <a:lstStyle/>
          <a:p>
            <a:pPr algn="just"/>
            <a:r>
              <a:rPr lang="en-US" sz="1100" dirty="0"/>
              <a:t>New research facilities and the scientific vision outlined by New Worlds, New Horizons have motivated the exploration of vast new discovery space, and astrophysics has seen extraordinary progress in the past decade, opening new frontiers across many fields. Sponsored by the National Radio Astronomy Observatory, this conference will bring together a substantial cross-section of the astronomical community to discuss how to effectively address the highest priority astrophysical questions of our </a:t>
            </a:r>
            <a:r>
              <a:rPr lang="en-US" sz="1100" dirty="0" smtClean="0"/>
              <a:t>time.  Plenary </a:t>
            </a:r>
            <a:r>
              <a:rPr lang="en-US" sz="1100" dirty="0"/>
              <a:t>sessions will feature invited speakers, and three parallel sessions of contributed presentations will address (1) Exoplanet and Protoplanetary Disk Origins, (2) Galaxy Evolution Mechanisms, and (3) Black Holes &amp; Transient Phenomena. Each session will canvas recent observational and theoretical progress, address key unanswered questions, and motivate future research directions in the context of next-generation facilities that would span the electromagnetic spectrum, including a Next Generation Very Large Array, the Large Synoptic Survey Telescope, 30m-class optical-infrared telescopes, the Advanced Laser Interferometer Gravitational-Wave Observatory, and the Square </a:t>
            </a:r>
            <a:r>
              <a:rPr lang="en-US" sz="1100" dirty="0" err="1"/>
              <a:t>Kilometre</a:t>
            </a:r>
            <a:r>
              <a:rPr lang="en-US" sz="1100" dirty="0"/>
              <a:t> Array</a:t>
            </a:r>
            <a:r>
              <a:rPr lang="en-US" sz="1100" dirty="0" smtClean="0"/>
              <a:t>.</a:t>
            </a:r>
            <a:endParaRPr lang="en-US" sz="1100" dirty="0"/>
          </a:p>
        </p:txBody>
      </p:sp>
      <p:sp>
        <p:nvSpPr>
          <p:cNvPr id="2" name="Title 1"/>
          <p:cNvSpPr>
            <a:spLocks noGrp="1"/>
          </p:cNvSpPr>
          <p:nvPr>
            <p:ph type="title"/>
          </p:nvPr>
        </p:nvSpPr>
        <p:spPr>
          <a:xfrm>
            <a:off x="0" y="118177"/>
            <a:ext cx="9144000" cy="994172"/>
          </a:xfrm>
        </p:spPr>
        <p:txBody>
          <a:bodyPr>
            <a:normAutofit fontScale="90000"/>
          </a:bodyPr>
          <a:lstStyle/>
          <a:p>
            <a:pPr algn="ctr"/>
            <a:r>
              <a:rPr lang="en-US" b="1" dirty="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Astrophysical Frontiers in the Next Decade: </a:t>
            </a:r>
            <a:r>
              <a:rPr lang="en-US" b="1" dirty="0" smtClean="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
            </a:r>
            <a:br>
              <a:rPr lang="en-US" b="1" dirty="0" smtClean="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br>
            <a:r>
              <a:rPr lang="en-US" sz="2200" b="1" dirty="0" smtClean="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Planets</a:t>
            </a:r>
            <a:r>
              <a:rPr lang="en-US" sz="2200" b="1" dirty="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 Galaxies, Black Holes, &amp; the Transient </a:t>
            </a:r>
            <a:r>
              <a:rPr lang="en-US" sz="2200" b="1" dirty="0" smtClean="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Universe</a:t>
            </a:r>
            <a:br>
              <a:rPr lang="en-US" sz="2200" b="1" dirty="0" smtClean="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br>
            <a:r>
              <a:rPr lang="en-US" sz="2400" dirty="0" smtClean="0"/>
              <a:t>Workshop</a:t>
            </a:r>
            <a:r>
              <a:rPr lang="en-US" sz="2400" b="1" dirty="0" smtClean="0"/>
              <a:t>      </a:t>
            </a:r>
            <a:r>
              <a:rPr lang="en-US" sz="2400" smtClean="0"/>
              <a:t>Portland, OR USA     </a:t>
            </a:r>
            <a:r>
              <a:rPr lang="en-US" sz="2400" dirty="0" smtClean="0"/>
              <a:t>June 26-29, 2018</a:t>
            </a:r>
            <a:endParaRPr lang="en-US" sz="24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576" y="3641739"/>
            <a:ext cx="1291832" cy="861986"/>
          </a:xfrm>
          <a:prstGeom prst="rect">
            <a:avLst/>
          </a:prstGeom>
        </p:spPr>
      </p:pic>
      <p:pic>
        <p:nvPicPr>
          <p:cNvPr id="6" name="Picture 5"/>
          <p:cNvPicPr>
            <a:picLocks/>
          </p:cNvPicPr>
          <p:nvPr/>
        </p:nvPicPr>
        <p:blipFill>
          <a:blip r:embed="rId4" cstate="screen">
            <a:extLst>
              <a:ext uri="{28A0092B-C50C-407E-A947-70E740481C1C}">
                <a14:useLocalDpi xmlns:a14="http://schemas.microsoft.com/office/drawing/2010/main"/>
              </a:ext>
            </a:extLst>
          </a:blip>
          <a:stretch>
            <a:fillRect/>
          </a:stretch>
        </p:blipFill>
        <p:spPr>
          <a:xfrm>
            <a:off x="4878322" y="3641790"/>
            <a:ext cx="1293792" cy="862528"/>
          </a:xfrm>
          <a:prstGeom prst="rect">
            <a:avLst/>
          </a:prstGeom>
        </p:spPr>
      </p:pic>
      <p:pic>
        <p:nvPicPr>
          <p:cNvPr id="7" name="Picture 6"/>
          <p:cNvPicPr>
            <a:picLocks/>
          </p:cNvPicPr>
          <p:nvPr/>
        </p:nvPicPr>
        <p:blipFill>
          <a:blip r:embed="rId5" cstate="screen">
            <a:extLst>
              <a:ext uri="{28A0092B-C50C-407E-A947-70E740481C1C}">
                <a14:useLocalDpi xmlns:a14="http://schemas.microsoft.com/office/drawing/2010/main"/>
              </a:ext>
            </a:extLst>
          </a:blip>
          <a:stretch>
            <a:fillRect/>
          </a:stretch>
        </p:blipFill>
        <p:spPr>
          <a:xfrm>
            <a:off x="6800675" y="3641947"/>
            <a:ext cx="1293792" cy="864138"/>
          </a:xfrm>
          <a:prstGeom prst="rect">
            <a:avLst/>
          </a:prstGeom>
        </p:spPr>
      </p:pic>
      <p:pic>
        <p:nvPicPr>
          <p:cNvPr id="8" name="Picture 7"/>
          <p:cNvPicPr>
            <a:picLocks/>
          </p:cNvPicPr>
          <p:nvPr/>
        </p:nvPicPr>
        <p:blipFill>
          <a:blip r:embed="rId6" cstate="screen">
            <a:extLst>
              <a:ext uri="{28A0092B-C50C-407E-A947-70E740481C1C}">
                <a14:useLocalDpi xmlns:a14="http://schemas.microsoft.com/office/drawing/2010/main"/>
              </a:ext>
            </a:extLst>
          </a:blip>
          <a:stretch>
            <a:fillRect/>
          </a:stretch>
        </p:blipFill>
        <p:spPr>
          <a:xfrm>
            <a:off x="2955969" y="3641790"/>
            <a:ext cx="1293792" cy="862528"/>
          </a:xfrm>
          <a:prstGeom prst="rect">
            <a:avLst/>
          </a:prstGeom>
        </p:spPr>
      </p:pic>
      <p:sp>
        <p:nvSpPr>
          <p:cNvPr id="11" name="TextBox 10"/>
          <p:cNvSpPr txBox="1"/>
          <p:nvPr/>
        </p:nvSpPr>
        <p:spPr>
          <a:xfrm>
            <a:off x="1953493" y="1139916"/>
            <a:ext cx="5559458" cy="307777"/>
          </a:xfrm>
          <a:prstGeom prst="rect">
            <a:avLst/>
          </a:prstGeom>
          <a:noFill/>
        </p:spPr>
        <p:txBody>
          <a:bodyPr wrap="square" rtlCol="0">
            <a:spAutoFit/>
          </a:bodyPr>
          <a:lstStyle/>
          <a:p>
            <a:pPr algn="ctr"/>
            <a:r>
              <a:rPr lang="en-US" sz="1400" b="1" dirty="0" smtClean="0">
                <a:solidFill>
                  <a:schemeClr val="accent1">
                    <a:lumMod val="50000"/>
                  </a:schemeClr>
                </a:solidFill>
              </a:rPr>
              <a:t>Pre-Registration open: </a:t>
            </a:r>
            <a:r>
              <a:rPr lang="en-US" sz="1400" b="1" dirty="0">
                <a:solidFill>
                  <a:schemeClr val="accent1">
                    <a:lumMod val="50000"/>
                  </a:schemeClr>
                </a:solidFill>
              </a:rPr>
              <a:t>http://</a:t>
            </a:r>
            <a:r>
              <a:rPr lang="en-US" sz="1400" b="1" dirty="0" err="1">
                <a:solidFill>
                  <a:schemeClr val="accent1">
                    <a:lumMod val="50000"/>
                  </a:schemeClr>
                </a:solidFill>
              </a:rPr>
              <a:t>go.nrao.edu</a:t>
            </a:r>
            <a:r>
              <a:rPr lang="en-US" sz="1400" b="1" dirty="0">
                <a:solidFill>
                  <a:schemeClr val="accent1">
                    <a:lumMod val="50000"/>
                  </a:schemeClr>
                </a:solidFill>
              </a:rPr>
              <a:t>/ngVLA18</a:t>
            </a:r>
          </a:p>
        </p:txBody>
      </p:sp>
      <p:sp>
        <p:nvSpPr>
          <p:cNvPr id="12" name="Title 1"/>
          <p:cNvSpPr txBox="1">
            <a:spLocks/>
          </p:cNvSpPr>
          <p:nvPr/>
        </p:nvSpPr>
        <p:spPr>
          <a:xfrm>
            <a:off x="6565677" y="2376307"/>
            <a:ext cx="2616450" cy="1016855"/>
          </a:xfrm>
          <a:prstGeom prst="rect">
            <a:avLst/>
          </a:prstGeom>
        </p:spPr>
        <p:txBody>
          <a:bodyPr vert="horz" wrap="square" lIns="0" tIns="0" rIns="0" bIns="0" rtlCol="0" anchor="b">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00000"/>
              </a:lnSpc>
            </a:pPr>
            <a:r>
              <a:rPr lang="en-US" sz="4400" b="1" dirty="0" smtClean="0">
                <a:solidFill>
                  <a:srgbClr val="163B71"/>
                </a:solidFill>
                <a:latin typeface="Gill Sans MT" charset="0"/>
                <a:ea typeface="Gill Sans MT" charset="0"/>
                <a:cs typeface="Gill Sans MT" charset="0"/>
              </a:rPr>
              <a:t>ngVLA</a:t>
            </a:r>
          </a:p>
          <a:p>
            <a:pPr algn="l">
              <a:lnSpc>
                <a:spcPct val="100000"/>
              </a:lnSpc>
            </a:pPr>
            <a:r>
              <a:rPr lang="en-US" sz="900" dirty="0" smtClean="0">
                <a:solidFill>
                  <a:srgbClr val="163B71"/>
                </a:solidFill>
                <a:latin typeface="Gill Sans MT" charset="0"/>
                <a:ea typeface="Gill Sans MT" charset="0"/>
                <a:cs typeface="Gill Sans MT" charset="0"/>
              </a:rPr>
              <a:t>The Next Generation Very Large Array</a:t>
            </a:r>
            <a:endParaRPr lang="en-US" sz="900" dirty="0">
              <a:solidFill>
                <a:srgbClr val="163B71"/>
              </a:solidFill>
              <a:latin typeface="Gill Sans MT" charset="0"/>
              <a:ea typeface="Gill Sans MT" charset="0"/>
              <a:cs typeface="Gill Sans MT" charset="0"/>
            </a:endParaRPr>
          </a:p>
        </p:txBody>
      </p:sp>
      <p:sp>
        <p:nvSpPr>
          <p:cNvPr id="3" name="TextBox 2"/>
          <p:cNvSpPr txBox="1"/>
          <p:nvPr/>
        </p:nvSpPr>
        <p:spPr>
          <a:xfrm>
            <a:off x="6189047" y="1693895"/>
            <a:ext cx="2870209" cy="861774"/>
          </a:xfrm>
          <a:prstGeom prst="rect">
            <a:avLst/>
          </a:prstGeom>
          <a:noFill/>
        </p:spPr>
        <p:txBody>
          <a:bodyPr wrap="none" rtlCol="0">
            <a:spAutoFit/>
          </a:bodyPr>
          <a:lstStyle/>
          <a:p>
            <a:pPr algn="ctr"/>
            <a:r>
              <a:rPr lang="en-US" sz="1400" b="1" dirty="0" smtClean="0"/>
              <a:t>SOC co-Chairs</a:t>
            </a:r>
          </a:p>
          <a:p>
            <a:pPr algn="ctr"/>
            <a:r>
              <a:rPr lang="en-US" sz="1200" dirty="0" smtClean="0"/>
              <a:t>Brenda Matthews (NRC </a:t>
            </a:r>
            <a:r>
              <a:rPr lang="mr-IN" sz="1200" dirty="0" smtClean="0"/>
              <a:t>–</a:t>
            </a:r>
            <a:r>
              <a:rPr lang="en-US" sz="1200" dirty="0" smtClean="0"/>
              <a:t> Cradle of Life)</a:t>
            </a:r>
          </a:p>
          <a:p>
            <a:pPr algn="ctr"/>
            <a:r>
              <a:rPr lang="en-US" sz="1200" dirty="0" smtClean="0"/>
              <a:t>Caitlin Casey (UT </a:t>
            </a:r>
            <a:r>
              <a:rPr lang="mr-IN" sz="1200" dirty="0" smtClean="0"/>
              <a:t>–</a:t>
            </a:r>
            <a:r>
              <a:rPr lang="en-US" sz="1200" dirty="0" smtClean="0"/>
              <a:t> Galaxy Evolution)</a:t>
            </a:r>
          </a:p>
          <a:p>
            <a:pPr algn="ctr"/>
            <a:r>
              <a:rPr lang="en-US" sz="1200" dirty="0" smtClean="0"/>
              <a:t>Laura </a:t>
            </a:r>
            <a:r>
              <a:rPr lang="en-US" sz="1200" dirty="0" err="1" smtClean="0"/>
              <a:t>Chomiuk</a:t>
            </a:r>
            <a:r>
              <a:rPr lang="en-US" sz="1200" dirty="0" smtClean="0"/>
              <a:t> (MSU </a:t>
            </a:r>
            <a:r>
              <a:rPr lang="mr-IN" sz="1200" dirty="0" smtClean="0"/>
              <a:t>–</a:t>
            </a:r>
            <a:r>
              <a:rPr lang="en-US" sz="1200" dirty="0" smtClean="0"/>
              <a:t> BHs and Transients)</a:t>
            </a:r>
            <a:endParaRPr lang="en-US" sz="1200" dirty="0"/>
          </a:p>
        </p:txBody>
      </p:sp>
    </p:spTree>
    <p:extLst>
      <p:ext uri="{BB962C8B-B14F-4D97-AF65-F5344CB8AC3E}">
        <p14:creationId xmlns:p14="http://schemas.microsoft.com/office/powerpoint/2010/main" val="202453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73844"/>
            <a:ext cx="8966200" cy="994172"/>
          </a:xfrm>
        </p:spPr>
        <p:txBody>
          <a:bodyPr>
            <a:noAutofit/>
          </a:bodyPr>
          <a:lstStyle/>
          <a:p>
            <a:r>
              <a:rPr lang="en-US" sz="3200" b="1" dirty="0" smtClean="0">
                <a:latin typeface="Calibri Light" panose="020F0302020204030204" pitchFamily="34" charset="0"/>
              </a:rPr>
              <a:t>National, International</a:t>
            </a:r>
            <a:r>
              <a:rPr lang="en-US" sz="3200" b="1" dirty="0">
                <a:latin typeface="Calibri Light" panose="020F0302020204030204" pitchFamily="34" charset="0"/>
              </a:rPr>
              <a:t> </a:t>
            </a:r>
            <a:r>
              <a:rPr lang="en-US" sz="3200" b="1" dirty="0" smtClean="0">
                <a:latin typeface="Calibri Light" panose="020F0302020204030204" pitchFamily="34" charset="0"/>
              </a:rPr>
              <a:t>&amp; Industrial Partnerships</a:t>
            </a:r>
            <a:endParaRPr lang="en-US" sz="3200" b="1" dirty="0">
              <a:latin typeface="Calibri Light" panose="020F0302020204030204" pitchFamily="34" charset="0"/>
            </a:endParaRPr>
          </a:p>
        </p:txBody>
      </p:sp>
      <p:sp>
        <p:nvSpPr>
          <p:cNvPr id="3" name="Content Placeholder 2"/>
          <p:cNvSpPr>
            <a:spLocks noGrp="1"/>
          </p:cNvSpPr>
          <p:nvPr>
            <p:ph idx="1"/>
          </p:nvPr>
        </p:nvSpPr>
        <p:spPr>
          <a:xfrm>
            <a:off x="477671" y="1187356"/>
            <a:ext cx="8147713" cy="3002508"/>
          </a:xfrm>
        </p:spPr>
        <p:txBody>
          <a:bodyPr>
            <a:normAutofit fontScale="92500" lnSpcReduction="10000"/>
          </a:bodyPr>
          <a:lstStyle/>
          <a:p>
            <a:r>
              <a:rPr lang="en-US" dirty="0" smtClean="0"/>
              <a:t>Possible US multi-agency interest</a:t>
            </a:r>
          </a:p>
          <a:p>
            <a:pPr lvl="1"/>
            <a:r>
              <a:rPr lang="en-US" dirty="0" smtClean="0"/>
              <a:t>ICRF – DOD (Navy, Air Force)</a:t>
            </a:r>
          </a:p>
          <a:p>
            <a:pPr lvl="1"/>
            <a:r>
              <a:rPr lang="en-US" dirty="0" smtClean="0"/>
              <a:t>Spacecraft tracking/imaging, `burst-telemetry’ (mission-critical events) – NASA, DOD</a:t>
            </a:r>
          </a:p>
          <a:p>
            <a:pPr lvl="1"/>
            <a:r>
              <a:rPr lang="en-US" dirty="0" smtClean="0"/>
              <a:t>Space situational awareness – DOD</a:t>
            </a:r>
          </a:p>
          <a:p>
            <a:pPr lvl="1"/>
            <a:endParaRPr lang="en-US" dirty="0" smtClean="0"/>
          </a:p>
          <a:p>
            <a:r>
              <a:rPr lang="en-US" dirty="0" smtClean="0"/>
              <a:t>Current </a:t>
            </a:r>
            <a:r>
              <a:rPr lang="en-US" dirty="0"/>
              <a:t>i</a:t>
            </a:r>
            <a:r>
              <a:rPr lang="en-US" dirty="0" smtClean="0"/>
              <a:t>nternational involvement in SAC/TAC/Community Studies:</a:t>
            </a:r>
          </a:p>
          <a:p>
            <a:pPr lvl="1"/>
            <a:r>
              <a:rPr lang="en-US" dirty="0" smtClean="0"/>
              <a:t>Canada, Mexico, Japan, Germany, Netherlands, Taiwan</a:t>
            </a:r>
          </a:p>
          <a:p>
            <a:pPr lvl="1"/>
            <a:endParaRPr lang="en-US" dirty="0" smtClean="0"/>
          </a:p>
          <a:p>
            <a:r>
              <a:rPr lang="en-US" dirty="0" smtClean="0"/>
              <a:t>Current industry involvement through Community Studies:</a:t>
            </a:r>
          </a:p>
          <a:p>
            <a:pPr lvl="1"/>
            <a:r>
              <a:rPr lang="en-US" dirty="0" err="1" smtClean="0"/>
              <a:t>REhnu</a:t>
            </a:r>
            <a:r>
              <a:rPr lang="en-US" dirty="0" smtClean="0"/>
              <a:t> Inc., Minex Engineering Corp, </a:t>
            </a:r>
            <a:r>
              <a:rPr lang="en-US" dirty="0" err="1" smtClean="0"/>
              <a:t>LaserLaB</a:t>
            </a:r>
            <a:r>
              <a:rPr lang="en-US" dirty="0" smtClean="0"/>
              <a:t>, Quantum Design </a:t>
            </a:r>
          </a:p>
        </p:txBody>
      </p:sp>
    </p:spTree>
    <p:extLst>
      <p:ext uri="{BB962C8B-B14F-4D97-AF65-F5344CB8AC3E}">
        <p14:creationId xmlns:p14="http://schemas.microsoft.com/office/powerpoint/2010/main" val="2084721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01"/>
            <a:ext cx="7886700" cy="564020"/>
          </a:xfrm>
        </p:spPr>
        <p:txBody>
          <a:bodyPr>
            <a:normAutofit/>
          </a:bodyPr>
          <a:lstStyle/>
          <a:p>
            <a:pPr algn="ctr"/>
            <a:r>
              <a:rPr lang="en-US" sz="2800" b="1" dirty="0" smtClean="0"/>
              <a:t>The Road to Astro 2020 </a:t>
            </a:r>
            <a:endParaRPr lang="en-US" sz="2800" b="1" dirty="0"/>
          </a:p>
        </p:txBody>
      </p:sp>
      <p:sp>
        <p:nvSpPr>
          <p:cNvPr id="6" name="TextBox 5"/>
          <p:cNvSpPr txBox="1"/>
          <p:nvPr/>
        </p:nvSpPr>
        <p:spPr>
          <a:xfrm>
            <a:off x="480241" y="552855"/>
            <a:ext cx="8493071" cy="610424"/>
          </a:xfrm>
          <a:prstGeom prst="rect">
            <a:avLst/>
          </a:prstGeom>
          <a:noFill/>
        </p:spPr>
        <p:txBody>
          <a:bodyPr wrap="square" rtlCol="0">
            <a:spAutoFit/>
          </a:bodyPr>
          <a:lstStyle/>
          <a:p>
            <a:pPr algn="ctr">
              <a:spcBef>
                <a:spcPts val="450"/>
              </a:spcBef>
            </a:pPr>
            <a:r>
              <a:rPr lang="en-US" sz="1600" b="1" i="1" u="sng" dirty="0">
                <a:solidFill>
                  <a:srgbClr val="C00000"/>
                </a:solidFill>
              </a:rPr>
              <a:t>Goal: </a:t>
            </a:r>
            <a:r>
              <a:rPr lang="en-US" sz="1600" b="1" i="1" u="sng" dirty="0" smtClean="0">
                <a:solidFill>
                  <a:srgbClr val="C00000"/>
                </a:solidFill>
              </a:rPr>
              <a:t>NRAO CoDR-level </a:t>
            </a:r>
            <a:r>
              <a:rPr lang="en-US" sz="1600" b="1" i="1" u="sng" dirty="0">
                <a:solidFill>
                  <a:srgbClr val="C00000"/>
                </a:solidFill>
              </a:rPr>
              <a:t>‘proposal’ to 2020 Decade </a:t>
            </a:r>
            <a:r>
              <a:rPr lang="en-US" sz="1600" b="1" i="1" u="sng" dirty="0" smtClean="0">
                <a:solidFill>
                  <a:srgbClr val="C00000"/>
                </a:solidFill>
              </a:rPr>
              <a:t>Survey</a:t>
            </a:r>
          </a:p>
          <a:p>
            <a:pPr algn="ctr">
              <a:spcBef>
                <a:spcPts val="450"/>
              </a:spcBef>
            </a:pPr>
            <a:r>
              <a:rPr lang="en-US" sz="1200" dirty="0" smtClean="0"/>
              <a:t>Compelling science program &amp; defensibly </a:t>
            </a:r>
            <a:r>
              <a:rPr lang="en-US" sz="1200" dirty="0"/>
              <a:t>costed design of all major elements</a:t>
            </a:r>
          </a:p>
        </p:txBody>
      </p:sp>
      <p:grpSp>
        <p:nvGrpSpPr>
          <p:cNvPr id="5" name="Group 4"/>
          <p:cNvGrpSpPr/>
          <p:nvPr/>
        </p:nvGrpSpPr>
        <p:grpSpPr>
          <a:xfrm>
            <a:off x="241067" y="1213655"/>
            <a:ext cx="8794867" cy="2901144"/>
            <a:chOff x="-41565" y="1168328"/>
            <a:chExt cx="9249720" cy="3295607"/>
          </a:xfrm>
        </p:grpSpPr>
        <p:grpSp>
          <p:nvGrpSpPr>
            <p:cNvPr id="122" name="Group 121"/>
            <p:cNvGrpSpPr>
              <a:grpSpLocks noChangeAspect="1"/>
            </p:cNvGrpSpPr>
            <p:nvPr/>
          </p:nvGrpSpPr>
          <p:grpSpPr bwMode="auto">
            <a:xfrm>
              <a:off x="-41565" y="1272174"/>
              <a:ext cx="9249720" cy="2956752"/>
              <a:chOff x="-72" y="-43"/>
              <a:chExt cx="1170" cy="374"/>
            </a:xfrm>
          </p:grpSpPr>
          <p:sp>
            <p:nvSpPr>
              <p:cNvPr id="123" name="Rectangle 122"/>
              <p:cNvSpPr>
                <a:spLocks noChangeArrowheads="1"/>
              </p:cNvSpPr>
              <p:nvPr/>
            </p:nvSpPr>
            <p:spPr bwMode="auto">
              <a:xfrm>
                <a:off x="13" y="0"/>
                <a:ext cx="1017" cy="99"/>
              </a:xfrm>
              <a:prstGeom prst="rect">
                <a:avLst/>
              </a:prstGeom>
              <a:solidFill>
                <a:srgbClr val="FFFFFF"/>
              </a:solidFill>
              <a:ln w="1">
                <a:solidFill>
                  <a:srgbClr val="444444"/>
                </a:solidFill>
                <a:miter lim="800000"/>
                <a:headEnd/>
                <a:tailEnd/>
              </a:ln>
            </p:spPr>
            <p:txBody>
              <a:bodyPr rot="0" vert="horz" wrap="square" lIns="91440" tIns="45720" rIns="91440" bIns="45720" anchor="t" anchorCtr="0" upright="1">
                <a:noAutofit/>
              </a:bodyPr>
              <a:lstStyle/>
              <a:p>
                <a:endParaRPr lang="en-US"/>
              </a:p>
            </p:txBody>
          </p:sp>
          <p:sp>
            <p:nvSpPr>
              <p:cNvPr id="124" name="Rectangle 123" descr="Wed 9/14/16"/>
              <p:cNvSpPr>
                <a:spLocks noChangeArrowheads="1"/>
              </p:cNvSpPr>
              <p:nvPr/>
            </p:nvSpPr>
            <p:spPr bwMode="auto">
              <a:xfrm>
                <a:off x="-72" y="-3"/>
                <a:ext cx="79"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r"/>
                <a:r>
                  <a:rPr lang="en-US" sz="800">
                    <a:solidFill>
                      <a:srgbClr val="444444"/>
                    </a:solidFill>
                    <a:effectLst/>
                    <a:latin typeface="Segoe UI" charset="0"/>
                    <a:ea typeface="Times New Roman" charset="0"/>
                  </a:rPr>
                  <a:t>Start</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Wed 9/14/16</a:t>
                </a:r>
                <a:endParaRPr lang="en-US" sz="1200">
                  <a:effectLst/>
                  <a:latin typeface="Times New Roman" charset="0"/>
                  <a:ea typeface="Times New Roman" charset="0"/>
                </a:endParaRPr>
              </a:p>
            </p:txBody>
          </p:sp>
          <p:sp>
            <p:nvSpPr>
              <p:cNvPr id="125" name="Rectangle 124" descr="Mon 7/1/19"/>
              <p:cNvSpPr>
                <a:spLocks noChangeArrowheads="1"/>
              </p:cNvSpPr>
              <p:nvPr/>
            </p:nvSpPr>
            <p:spPr bwMode="auto">
              <a:xfrm>
                <a:off x="1036" y="-3"/>
                <a:ext cx="62"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800">
                    <a:solidFill>
                      <a:srgbClr val="444444"/>
                    </a:solidFill>
                    <a:effectLst/>
                    <a:latin typeface="Segoe UI" charset="0"/>
                    <a:ea typeface="Times New Roman" charset="0"/>
                  </a:rPr>
                  <a:t>Finish</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Mon 7/1/19</a:t>
                </a:r>
                <a:endParaRPr lang="en-US" sz="1200">
                  <a:effectLst/>
                  <a:latin typeface="Times New Roman" charset="0"/>
                  <a:ea typeface="Times New Roman" charset="0"/>
                </a:endParaRPr>
              </a:p>
            </p:txBody>
          </p:sp>
          <p:sp>
            <p:nvSpPr>
              <p:cNvPr id="126" name="Rectangle 125" descr="Nov '16"/>
              <p:cNvSpPr>
                <a:spLocks noChangeArrowheads="1"/>
              </p:cNvSpPr>
              <p:nvPr/>
            </p:nvSpPr>
            <p:spPr bwMode="auto">
              <a:xfrm>
                <a:off x="71" y="-16"/>
                <a:ext cx="41"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Nov '16</a:t>
                </a:r>
                <a:endParaRPr lang="en-US" sz="1200">
                  <a:effectLst/>
                  <a:latin typeface="Times New Roman" charset="0"/>
                  <a:ea typeface="Times New Roman" charset="0"/>
                </a:endParaRPr>
              </a:p>
            </p:txBody>
          </p:sp>
          <p:sp>
            <p:nvSpPr>
              <p:cNvPr id="127" name="Freeform 126"/>
              <p:cNvSpPr>
                <a:spLocks noChangeArrowheads="1"/>
              </p:cNvSpPr>
              <p:nvPr/>
            </p:nvSpPr>
            <p:spPr bwMode="auto">
              <a:xfrm>
                <a:off x="71"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28" name="Rectangle 127" descr="Jan '17"/>
              <p:cNvSpPr>
                <a:spLocks noChangeArrowheads="1"/>
              </p:cNvSpPr>
              <p:nvPr/>
            </p:nvSpPr>
            <p:spPr bwMode="auto">
              <a:xfrm>
                <a:off x="132" y="-16"/>
                <a:ext cx="38"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Jan '17</a:t>
                </a:r>
                <a:endParaRPr lang="en-US" sz="1200">
                  <a:effectLst/>
                  <a:latin typeface="Times New Roman" charset="0"/>
                  <a:ea typeface="Times New Roman" charset="0"/>
                </a:endParaRPr>
              </a:p>
            </p:txBody>
          </p:sp>
          <p:sp>
            <p:nvSpPr>
              <p:cNvPr id="129" name="Freeform 128"/>
              <p:cNvSpPr>
                <a:spLocks noChangeArrowheads="1"/>
              </p:cNvSpPr>
              <p:nvPr/>
            </p:nvSpPr>
            <p:spPr bwMode="auto">
              <a:xfrm>
                <a:off x="132"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30" name="Rectangle 129" descr="Mar '17"/>
              <p:cNvSpPr>
                <a:spLocks noChangeArrowheads="1"/>
              </p:cNvSpPr>
              <p:nvPr/>
            </p:nvSpPr>
            <p:spPr bwMode="auto">
              <a:xfrm>
                <a:off x="190" y="-16"/>
                <a:ext cx="41"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Mar '17</a:t>
                </a:r>
                <a:endParaRPr lang="en-US" sz="1200">
                  <a:effectLst/>
                  <a:latin typeface="Times New Roman" charset="0"/>
                  <a:ea typeface="Times New Roman" charset="0"/>
                </a:endParaRPr>
              </a:p>
            </p:txBody>
          </p:sp>
          <p:sp>
            <p:nvSpPr>
              <p:cNvPr id="131" name="Freeform 130"/>
              <p:cNvSpPr>
                <a:spLocks noChangeArrowheads="1"/>
              </p:cNvSpPr>
              <p:nvPr/>
            </p:nvSpPr>
            <p:spPr bwMode="auto">
              <a:xfrm>
                <a:off x="190"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32" name="Rectangle 131" descr="May '17"/>
              <p:cNvSpPr>
                <a:spLocks noChangeArrowheads="1"/>
              </p:cNvSpPr>
              <p:nvPr/>
            </p:nvSpPr>
            <p:spPr bwMode="auto">
              <a:xfrm>
                <a:off x="250" y="-16"/>
                <a:ext cx="4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May '17</a:t>
                </a:r>
                <a:endParaRPr lang="en-US" sz="1200">
                  <a:effectLst/>
                  <a:latin typeface="Times New Roman" charset="0"/>
                  <a:ea typeface="Times New Roman" charset="0"/>
                </a:endParaRPr>
              </a:p>
            </p:txBody>
          </p:sp>
          <p:sp>
            <p:nvSpPr>
              <p:cNvPr id="133" name="Freeform 132"/>
              <p:cNvSpPr>
                <a:spLocks noChangeArrowheads="1"/>
              </p:cNvSpPr>
              <p:nvPr/>
            </p:nvSpPr>
            <p:spPr bwMode="auto">
              <a:xfrm>
                <a:off x="250"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34" name="Rectangle 133" descr="Jul '17"/>
              <p:cNvSpPr>
                <a:spLocks noChangeArrowheads="1"/>
              </p:cNvSpPr>
              <p:nvPr/>
            </p:nvSpPr>
            <p:spPr bwMode="auto">
              <a:xfrm>
                <a:off x="316" y="-16"/>
                <a:ext cx="34"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Jul '17</a:t>
                </a:r>
                <a:endParaRPr lang="en-US" sz="1200">
                  <a:effectLst/>
                  <a:latin typeface="Times New Roman" charset="0"/>
                  <a:ea typeface="Times New Roman" charset="0"/>
                </a:endParaRPr>
              </a:p>
            </p:txBody>
          </p:sp>
          <p:sp>
            <p:nvSpPr>
              <p:cNvPr id="135" name="Freeform 134"/>
              <p:cNvSpPr>
                <a:spLocks noChangeArrowheads="1"/>
              </p:cNvSpPr>
              <p:nvPr/>
            </p:nvSpPr>
            <p:spPr bwMode="auto">
              <a:xfrm>
                <a:off x="316"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36" name="Rectangle 135" descr="Sep '17"/>
              <p:cNvSpPr>
                <a:spLocks noChangeArrowheads="1"/>
              </p:cNvSpPr>
              <p:nvPr/>
            </p:nvSpPr>
            <p:spPr bwMode="auto">
              <a:xfrm>
                <a:off x="375" y="-16"/>
                <a:ext cx="39"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dirty="0">
                    <a:solidFill>
                      <a:srgbClr val="444444"/>
                    </a:solidFill>
                    <a:effectLst/>
                    <a:latin typeface="Segoe UI" charset="0"/>
                    <a:ea typeface="Times New Roman" charset="0"/>
                  </a:rPr>
                  <a:t>Sep '17</a:t>
                </a:r>
                <a:endParaRPr lang="en-US" sz="1200" dirty="0">
                  <a:effectLst/>
                  <a:latin typeface="Times New Roman" charset="0"/>
                  <a:ea typeface="Times New Roman" charset="0"/>
                </a:endParaRPr>
              </a:p>
            </p:txBody>
          </p:sp>
          <p:sp>
            <p:nvSpPr>
              <p:cNvPr id="137" name="Freeform 136"/>
              <p:cNvSpPr>
                <a:spLocks noChangeArrowheads="1"/>
              </p:cNvSpPr>
              <p:nvPr/>
            </p:nvSpPr>
            <p:spPr bwMode="auto">
              <a:xfrm>
                <a:off x="375"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38" name="Rectangle 137" descr="Nov '17"/>
              <p:cNvSpPr>
                <a:spLocks noChangeArrowheads="1"/>
              </p:cNvSpPr>
              <p:nvPr/>
            </p:nvSpPr>
            <p:spPr bwMode="auto">
              <a:xfrm>
                <a:off x="434" y="-16"/>
                <a:ext cx="4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Nov '17</a:t>
                </a:r>
                <a:endParaRPr lang="en-US" sz="1200">
                  <a:effectLst/>
                  <a:latin typeface="Times New Roman" charset="0"/>
                  <a:ea typeface="Times New Roman" charset="0"/>
                </a:endParaRPr>
              </a:p>
            </p:txBody>
          </p:sp>
          <p:sp>
            <p:nvSpPr>
              <p:cNvPr id="139" name="Freeform 138"/>
              <p:cNvSpPr>
                <a:spLocks noChangeArrowheads="1"/>
              </p:cNvSpPr>
              <p:nvPr/>
            </p:nvSpPr>
            <p:spPr bwMode="auto">
              <a:xfrm>
                <a:off x="434"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40" name="Rectangle 139" descr="Jan '18"/>
              <p:cNvSpPr>
                <a:spLocks noChangeArrowheads="1"/>
              </p:cNvSpPr>
              <p:nvPr/>
            </p:nvSpPr>
            <p:spPr bwMode="auto">
              <a:xfrm>
                <a:off x="496" y="-16"/>
                <a:ext cx="37"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Jan '18</a:t>
                </a:r>
                <a:endParaRPr lang="en-US" sz="1200">
                  <a:effectLst/>
                  <a:latin typeface="Times New Roman" charset="0"/>
                  <a:ea typeface="Times New Roman" charset="0"/>
                </a:endParaRPr>
              </a:p>
            </p:txBody>
          </p:sp>
          <p:sp>
            <p:nvSpPr>
              <p:cNvPr id="141" name="Freeform 140"/>
              <p:cNvSpPr>
                <a:spLocks noChangeArrowheads="1"/>
              </p:cNvSpPr>
              <p:nvPr/>
            </p:nvSpPr>
            <p:spPr bwMode="auto">
              <a:xfrm>
                <a:off x="496"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42" name="Rectangle 141" descr="Mar '18"/>
              <p:cNvSpPr>
                <a:spLocks noChangeArrowheads="1"/>
              </p:cNvSpPr>
              <p:nvPr/>
            </p:nvSpPr>
            <p:spPr bwMode="auto">
              <a:xfrm>
                <a:off x="554" y="-16"/>
                <a:ext cx="41"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Mar '18</a:t>
                </a:r>
                <a:endParaRPr lang="en-US" sz="1200">
                  <a:effectLst/>
                  <a:latin typeface="Times New Roman" charset="0"/>
                  <a:ea typeface="Times New Roman" charset="0"/>
                </a:endParaRPr>
              </a:p>
            </p:txBody>
          </p:sp>
          <p:sp>
            <p:nvSpPr>
              <p:cNvPr id="143" name="Freeform 142"/>
              <p:cNvSpPr>
                <a:spLocks noChangeArrowheads="1"/>
              </p:cNvSpPr>
              <p:nvPr/>
            </p:nvSpPr>
            <p:spPr bwMode="auto">
              <a:xfrm>
                <a:off x="554"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44" name="Rectangle 143" descr="May '18"/>
              <p:cNvSpPr>
                <a:spLocks noChangeArrowheads="1"/>
              </p:cNvSpPr>
              <p:nvPr/>
            </p:nvSpPr>
            <p:spPr bwMode="auto">
              <a:xfrm>
                <a:off x="614" y="-16"/>
                <a:ext cx="4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May '18</a:t>
                </a:r>
                <a:endParaRPr lang="en-US" sz="1200">
                  <a:effectLst/>
                  <a:latin typeface="Times New Roman" charset="0"/>
                  <a:ea typeface="Times New Roman" charset="0"/>
                </a:endParaRPr>
              </a:p>
            </p:txBody>
          </p:sp>
          <p:sp>
            <p:nvSpPr>
              <p:cNvPr id="145" name="Freeform 144"/>
              <p:cNvSpPr>
                <a:spLocks noChangeArrowheads="1"/>
              </p:cNvSpPr>
              <p:nvPr/>
            </p:nvSpPr>
            <p:spPr bwMode="auto">
              <a:xfrm>
                <a:off x="614"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46" name="Rectangle 145" descr="Jul '18"/>
              <p:cNvSpPr>
                <a:spLocks noChangeArrowheads="1"/>
              </p:cNvSpPr>
              <p:nvPr/>
            </p:nvSpPr>
            <p:spPr bwMode="auto">
              <a:xfrm>
                <a:off x="680" y="-16"/>
                <a:ext cx="34"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Jul '18</a:t>
                </a:r>
                <a:endParaRPr lang="en-US" sz="1200">
                  <a:effectLst/>
                  <a:latin typeface="Times New Roman" charset="0"/>
                  <a:ea typeface="Times New Roman" charset="0"/>
                </a:endParaRPr>
              </a:p>
            </p:txBody>
          </p:sp>
          <p:sp>
            <p:nvSpPr>
              <p:cNvPr id="147" name="Freeform 146"/>
              <p:cNvSpPr>
                <a:spLocks noChangeArrowheads="1"/>
              </p:cNvSpPr>
              <p:nvPr/>
            </p:nvSpPr>
            <p:spPr bwMode="auto">
              <a:xfrm>
                <a:off x="680"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48" name="Rectangle 147" descr="Sep '18"/>
              <p:cNvSpPr>
                <a:spLocks noChangeArrowheads="1"/>
              </p:cNvSpPr>
              <p:nvPr/>
            </p:nvSpPr>
            <p:spPr bwMode="auto">
              <a:xfrm>
                <a:off x="738" y="-16"/>
                <a:ext cx="40"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Sep '18</a:t>
                </a:r>
                <a:endParaRPr lang="en-US" sz="1200">
                  <a:effectLst/>
                  <a:latin typeface="Times New Roman" charset="0"/>
                  <a:ea typeface="Times New Roman" charset="0"/>
                </a:endParaRPr>
              </a:p>
            </p:txBody>
          </p:sp>
          <p:sp>
            <p:nvSpPr>
              <p:cNvPr id="149" name="Freeform 148"/>
              <p:cNvSpPr>
                <a:spLocks noChangeArrowheads="1"/>
              </p:cNvSpPr>
              <p:nvPr/>
            </p:nvSpPr>
            <p:spPr bwMode="auto">
              <a:xfrm>
                <a:off x="738"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50" name="Rectangle 149" descr="Nov '18"/>
              <p:cNvSpPr>
                <a:spLocks noChangeArrowheads="1"/>
              </p:cNvSpPr>
              <p:nvPr/>
            </p:nvSpPr>
            <p:spPr bwMode="auto">
              <a:xfrm>
                <a:off x="798" y="-16"/>
                <a:ext cx="41"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Nov '18</a:t>
                </a:r>
                <a:endParaRPr lang="en-US" sz="1200">
                  <a:effectLst/>
                  <a:latin typeface="Times New Roman" charset="0"/>
                  <a:ea typeface="Times New Roman" charset="0"/>
                </a:endParaRPr>
              </a:p>
            </p:txBody>
          </p:sp>
          <p:sp>
            <p:nvSpPr>
              <p:cNvPr id="151" name="Freeform 150"/>
              <p:cNvSpPr>
                <a:spLocks noChangeArrowheads="1"/>
              </p:cNvSpPr>
              <p:nvPr/>
            </p:nvSpPr>
            <p:spPr bwMode="auto">
              <a:xfrm>
                <a:off x="798"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52" name="Rectangle 151" descr="Jan '19"/>
              <p:cNvSpPr>
                <a:spLocks noChangeArrowheads="1"/>
              </p:cNvSpPr>
              <p:nvPr/>
            </p:nvSpPr>
            <p:spPr bwMode="auto">
              <a:xfrm>
                <a:off x="860" y="-16"/>
                <a:ext cx="37"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Jan '19</a:t>
                </a:r>
                <a:endParaRPr lang="en-US" sz="1200">
                  <a:effectLst/>
                  <a:latin typeface="Times New Roman" charset="0"/>
                  <a:ea typeface="Times New Roman" charset="0"/>
                </a:endParaRPr>
              </a:p>
            </p:txBody>
          </p:sp>
          <p:sp>
            <p:nvSpPr>
              <p:cNvPr id="153" name="Freeform 152"/>
              <p:cNvSpPr>
                <a:spLocks noChangeArrowheads="1"/>
              </p:cNvSpPr>
              <p:nvPr/>
            </p:nvSpPr>
            <p:spPr bwMode="auto">
              <a:xfrm>
                <a:off x="860"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54" name="Rectangle 153" descr="Mar '19"/>
              <p:cNvSpPr>
                <a:spLocks noChangeArrowheads="1"/>
              </p:cNvSpPr>
              <p:nvPr/>
            </p:nvSpPr>
            <p:spPr bwMode="auto">
              <a:xfrm>
                <a:off x="918" y="-16"/>
                <a:ext cx="41"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Mar '19</a:t>
                </a:r>
                <a:endParaRPr lang="en-US" sz="1200">
                  <a:effectLst/>
                  <a:latin typeface="Times New Roman" charset="0"/>
                  <a:ea typeface="Times New Roman" charset="0"/>
                </a:endParaRPr>
              </a:p>
            </p:txBody>
          </p:sp>
          <p:sp>
            <p:nvSpPr>
              <p:cNvPr id="155" name="Freeform 154"/>
              <p:cNvSpPr>
                <a:spLocks noChangeArrowheads="1"/>
              </p:cNvSpPr>
              <p:nvPr/>
            </p:nvSpPr>
            <p:spPr bwMode="auto">
              <a:xfrm>
                <a:off x="918"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56" name="Rectangle 155" descr="May '19"/>
              <p:cNvSpPr>
                <a:spLocks noChangeArrowheads="1"/>
              </p:cNvSpPr>
              <p:nvPr/>
            </p:nvSpPr>
            <p:spPr bwMode="auto">
              <a:xfrm>
                <a:off x="978" y="-16"/>
                <a:ext cx="4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8575" tIns="0" rIns="0" bIns="0" anchor="t" anchorCtr="0" upright="1">
                <a:noAutofit/>
              </a:bodyPr>
              <a:lstStyle/>
              <a:p>
                <a:pPr marL="0" marR="0"/>
                <a:r>
                  <a:rPr lang="en-US" sz="800">
                    <a:solidFill>
                      <a:srgbClr val="444444"/>
                    </a:solidFill>
                    <a:effectLst/>
                    <a:latin typeface="Segoe UI" charset="0"/>
                    <a:ea typeface="Times New Roman" charset="0"/>
                  </a:rPr>
                  <a:t>May '19</a:t>
                </a:r>
                <a:endParaRPr lang="en-US" sz="1200">
                  <a:effectLst/>
                  <a:latin typeface="Times New Roman" charset="0"/>
                  <a:ea typeface="Times New Roman" charset="0"/>
                </a:endParaRPr>
              </a:p>
            </p:txBody>
          </p:sp>
          <p:sp>
            <p:nvSpPr>
              <p:cNvPr id="157" name="Freeform 156"/>
              <p:cNvSpPr>
                <a:spLocks noChangeArrowheads="1"/>
              </p:cNvSpPr>
              <p:nvPr/>
            </p:nvSpPr>
            <p:spPr bwMode="auto">
              <a:xfrm>
                <a:off x="978" y="-14"/>
                <a:ext cx="0" cy="14"/>
              </a:xfrm>
              <a:custGeom>
                <a:avLst/>
                <a:gdLst>
                  <a:gd name="T0" fmla="*/ 14 h 14"/>
                  <a:gd name="T1" fmla="*/ 0 h 14"/>
                </a:gdLst>
                <a:ahLst/>
                <a:cxnLst>
                  <a:cxn ang="0">
                    <a:pos x="0" y="T0"/>
                  </a:cxn>
                  <a:cxn ang="0">
                    <a:pos x="0" y="T1"/>
                  </a:cxn>
                </a:cxnLst>
                <a:rect l="0" t="0" r="r" b="b"/>
                <a:pathLst>
                  <a:path h="14">
                    <a:moveTo>
                      <a:pt x="0" y="14"/>
                    </a:moveTo>
                    <a:lnTo>
                      <a:pt x="0" y="0"/>
                    </a:lnTo>
                  </a:path>
                </a:pathLst>
              </a:custGeom>
              <a:solidFill>
                <a:srgbClr val="FFFFFF"/>
              </a:solidFill>
              <a:ln w="1">
                <a:solidFill>
                  <a:srgbClr val="444444"/>
                </a:solidFill>
                <a:prstDash val="solid"/>
                <a:round/>
                <a:headEnd/>
                <a:tailEnd/>
              </a:ln>
            </p:spPr>
            <p:txBody>
              <a:bodyPr rot="0" vert="horz" wrap="square" lIns="91440" tIns="45720" rIns="91440" bIns="45720" anchor="t" anchorCtr="0" upright="1">
                <a:noAutofit/>
              </a:bodyPr>
              <a:lstStyle/>
              <a:p>
                <a:endParaRPr lang="en-US"/>
              </a:p>
            </p:txBody>
          </p:sp>
          <p:sp>
            <p:nvSpPr>
              <p:cNvPr id="158" name="Rectangle 157" descr="Sci Book First Draft&#10;Tue 4/4/17 - Fri 12/1/17"/>
              <p:cNvSpPr>
                <a:spLocks noChangeArrowheads="1"/>
              </p:cNvSpPr>
              <p:nvPr/>
            </p:nvSpPr>
            <p:spPr bwMode="auto">
              <a:xfrm>
                <a:off x="284" y="1"/>
                <a:ext cx="171" cy="32"/>
              </a:xfrm>
              <a:prstGeom prst="rect">
                <a:avLst/>
              </a:prstGeom>
              <a:solidFill>
                <a:srgbClr val="DFEBF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0" tIns="9525" rIns="9525" bIns="9525" anchor="t" anchorCtr="0" upright="1">
                <a:noAutofit/>
              </a:bodyPr>
              <a:lstStyle/>
              <a:p>
                <a:pPr marL="0" marR="0"/>
                <a:r>
                  <a:rPr lang="en-US" sz="800" b="1" dirty="0" err="1">
                    <a:solidFill>
                      <a:srgbClr val="444444"/>
                    </a:solidFill>
                    <a:effectLst/>
                    <a:latin typeface="Segoe UI" charset="0"/>
                    <a:ea typeface="Times New Roman" charset="0"/>
                  </a:rPr>
                  <a:t>Sci</a:t>
                </a:r>
                <a:r>
                  <a:rPr lang="en-US" sz="800" b="1" dirty="0">
                    <a:solidFill>
                      <a:srgbClr val="444444"/>
                    </a:solidFill>
                    <a:effectLst/>
                    <a:latin typeface="Segoe UI" charset="0"/>
                    <a:ea typeface="Times New Roman" charset="0"/>
                  </a:rPr>
                  <a:t> Book First Draft</a:t>
                </a:r>
                <a:r>
                  <a:rPr lang="en-US" sz="1200" dirty="0">
                    <a:effectLst/>
                    <a:latin typeface="Times New Roman" charset="0"/>
                    <a:ea typeface="Times New Roman" charset="0"/>
                  </a:rPr>
                  <a:t/>
                </a:r>
                <a:br>
                  <a:rPr lang="en-US" sz="1200" dirty="0">
                    <a:effectLst/>
                    <a:latin typeface="Times New Roman" charset="0"/>
                    <a:ea typeface="Times New Roman" charset="0"/>
                  </a:rPr>
                </a:br>
                <a:r>
                  <a:rPr lang="en-US" sz="800" dirty="0">
                    <a:solidFill>
                      <a:srgbClr val="444444"/>
                    </a:solidFill>
                    <a:effectLst/>
                    <a:latin typeface="Segoe UI" charset="0"/>
                    <a:ea typeface="Times New Roman" charset="0"/>
                  </a:rPr>
                  <a:t>Thu 6/1/17 - Fri 12/1/17</a:t>
                </a:r>
                <a:endParaRPr lang="en-US" sz="1200" dirty="0">
                  <a:effectLst/>
                  <a:latin typeface="Times New Roman" charset="0"/>
                  <a:ea typeface="Times New Roman" charset="0"/>
                </a:endParaRPr>
              </a:p>
            </p:txBody>
          </p:sp>
          <p:sp>
            <p:nvSpPr>
              <p:cNvPr id="159" name="Rectangle 158" descr="Sci Book Second Draft&#10;Mon 12/4/17 - Fri 6/15/18"/>
              <p:cNvSpPr>
                <a:spLocks noChangeArrowheads="1"/>
              </p:cNvSpPr>
              <p:nvPr/>
            </p:nvSpPr>
            <p:spPr bwMode="auto">
              <a:xfrm>
                <a:off x="459" y="1"/>
                <a:ext cx="192" cy="32"/>
              </a:xfrm>
              <a:prstGeom prst="rect">
                <a:avLst/>
              </a:prstGeom>
              <a:solidFill>
                <a:srgbClr val="DFEBF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0" tIns="9525" rIns="9525" bIns="9525" anchor="t" anchorCtr="0" upright="1">
                <a:noAutofit/>
              </a:bodyPr>
              <a:lstStyle/>
              <a:p>
                <a:pPr marL="0" marR="0"/>
                <a:r>
                  <a:rPr lang="en-US" sz="800" b="1">
                    <a:solidFill>
                      <a:srgbClr val="444444"/>
                    </a:solidFill>
                    <a:effectLst/>
                    <a:latin typeface="Segoe UI" charset="0"/>
                    <a:ea typeface="Times New Roman" charset="0"/>
                  </a:rPr>
                  <a:t>Sci Book Second Draft</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Mon 12/4/17 - Fri 6/15/18</a:t>
                </a:r>
                <a:endParaRPr lang="en-US" sz="1200">
                  <a:effectLst/>
                  <a:latin typeface="Times New Roman" charset="0"/>
                  <a:ea typeface="Times New Roman" charset="0"/>
                </a:endParaRPr>
              </a:p>
            </p:txBody>
          </p:sp>
          <p:sp>
            <p:nvSpPr>
              <p:cNvPr id="160" name="Rectangle 159" descr="Sci Book Final Draft&#10;Mon 6/18/18 - Fri 12/14/18"/>
              <p:cNvSpPr>
                <a:spLocks noChangeArrowheads="1"/>
              </p:cNvSpPr>
              <p:nvPr/>
            </p:nvSpPr>
            <p:spPr bwMode="auto">
              <a:xfrm>
                <a:off x="654" y="1"/>
                <a:ext cx="178" cy="32"/>
              </a:xfrm>
              <a:prstGeom prst="rect">
                <a:avLst/>
              </a:prstGeom>
              <a:solidFill>
                <a:srgbClr val="DFEBF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0" tIns="9525" rIns="9525" bIns="9525" anchor="t" anchorCtr="0" upright="1">
                <a:noAutofit/>
              </a:bodyPr>
              <a:lstStyle/>
              <a:p>
                <a:pPr marL="0" marR="0"/>
                <a:r>
                  <a:rPr lang="en-US" sz="800" b="1">
                    <a:solidFill>
                      <a:srgbClr val="444444"/>
                    </a:solidFill>
                    <a:effectLst/>
                    <a:latin typeface="Segoe UI" charset="0"/>
                    <a:ea typeface="Times New Roman" charset="0"/>
                  </a:rPr>
                  <a:t>Sci Book Final Draft</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Mon 6/18/18 - Fri 12/14/18</a:t>
                </a:r>
                <a:endParaRPr lang="en-US" sz="1200">
                  <a:effectLst/>
                  <a:latin typeface="Times New Roman" charset="0"/>
                  <a:ea typeface="Times New Roman" charset="0"/>
                </a:endParaRPr>
              </a:p>
            </p:txBody>
          </p:sp>
          <p:sp>
            <p:nvSpPr>
              <p:cNvPr id="161" name="Rectangle 160" descr="Design Doc First Draft&#10;Mon 10/31/16 - Fri 4/28/17"/>
              <p:cNvSpPr>
                <a:spLocks noChangeArrowheads="1"/>
              </p:cNvSpPr>
              <p:nvPr/>
            </p:nvSpPr>
            <p:spPr bwMode="auto">
              <a:xfrm>
                <a:off x="61" y="34"/>
                <a:ext cx="178" cy="32"/>
              </a:xfrm>
              <a:prstGeom prst="rect">
                <a:avLst/>
              </a:prstGeom>
              <a:solidFill>
                <a:srgbClr val="C5E0B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0" tIns="9525" rIns="9525" bIns="9525" anchor="t" anchorCtr="0" upright="1">
                <a:noAutofit/>
              </a:bodyPr>
              <a:lstStyle/>
              <a:p>
                <a:pPr marL="0" marR="0"/>
                <a:r>
                  <a:rPr lang="en-US" sz="800" b="1">
                    <a:solidFill>
                      <a:srgbClr val="444444"/>
                    </a:solidFill>
                    <a:effectLst/>
                    <a:latin typeface="Segoe UI" charset="0"/>
                    <a:ea typeface="Times New Roman" charset="0"/>
                  </a:rPr>
                  <a:t>Ref. Design First Draft</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Mon 10/31/16 - Fri 4/28/17</a:t>
                </a:r>
                <a:endParaRPr lang="en-US" sz="1200">
                  <a:effectLst/>
                  <a:latin typeface="Times New Roman" charset="0"/>
                  <a:ea typeface="Times New Roman" charset="0"/>
                </a:endParaRPr>
              </a:p>
            </p:txBody>
          </p:sp>
          <p:sp>
            <p:nvSpPr>
              <p:cNvPr id="162" name="Rectangle 161" descr="Design Doc 1.5 Draft&#10;Mon 5/15/17 - Fri 11/24/17"/>
              <p:cNvSpPr>
                <a:spLocks noChangeArrowheads="1"/>
              </p:cNvSpPr>
              <p:nvPr/>
            </p:nvSpPr>
            <p:spPr bwMode="auto">
              <a:xfrm>
                <a:off x="257" y="34"/>
                <a:ext cx="191" cy="32"/>
              </a:xfrm>
              <a:prstGeom prst="rect">
                <a:avLst/>
              </a:prstGeom>
              <a:solidFill>
                <a:srgbClr val="C5E0B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0" tIns="9525" rIns="9525" bIns="9525" anchor="t" anchorCtr="0" upright="1">
                <a:noAutofit/>
              </a:bodyPr>
              <a:lstStyle/>
              <a:p>
                <a:pPr marL="0" marR="0"/>
                <a:r>
                  <a:rPr lang="en-US" sz="800" b="1" dirty="0">
                    <a:solidFill>
                      <a:srgbClr val="444444"/>
                    </a:solidFill>
                    <a:effectLst/>
                    <a:latin typeface="Segoe UI" charset="0"/>
                    <a:ea typeface="Times New Roman" charset="0"/>
                  </a:rPr>
                  <a:t>Ref. Design 1.5 Draft</a:t>
                </a:r>
                <a:r>
                  <a:rPr lang="en-US" sz="1200" dirty="0">
                    <a:effectLst/>
                    <a:latin typeface="Times New Roman" charset="0"/>
                    <a:ea typeface="Times New Roman" charset="0"/>
                  </a:rPr>
                  <a:t/>
                </a:r>
                <a:br>
                  <a:rPr lang="en-US" sz="1200" dirty="0">
                    <a:effectLst/>
                    <a:latin typeface="Times New Roman" charset="0"/>
                    <a:ea typeface="Times New Roman" charset="0"/>
                  </a:rPr>
                </a:br>
                <a:r>
                  <a:rPr lang="en-US" sz="800" dirty="0">
                    <a:solidFill>
                      <a:srgbClr val="444444"/>
                    </a:solidFill>
                    <a:effectLst/>
                    <a:latin typeface="Segoe UI" charset="0"/>
                    <a:ea typeface="Times New Roman" charset="0"/>
                  </a:rPr>
                  <a:t>Mon 5/15/17 - Fri 11/24/17</a:t>
                </a:r>
                <a:endParaRPr lang="en-US" sz="1200" dirty="0">
                  <a:effectLst/>
                  <a:latin typeface="Times New Roman" charset="0"/>
                  <a:ea typeface="Times New Roman" charset="0"/>
                </a:endParaRPr>
              </a:p>
            </p:txBody>
          </p:sp>
          <p:sp>
            <p:nvSpPr>
              <p:cNvPr id="163" name="Rectangle 162" descr="Design Document Second Draft&#10;Mon 11/27/17 - Tue 7/31/18"/>
              <p:cNvSpPr>
                <a:spLocks noChangeArrowheads="1"/>
              </p:cNvSpPr>
              <p:nvPr/>
            </p:nvSpPr>
            <p:spPr bwMode="auto">
              <a:xfrm>
                <a:off x="452" y="34"/>
                <a:ext cx="244" cy="32"/>
              </a:xfrm>
              <a:prstGeom prst="rect">
                <a:avLst/>
              </a:prstGeom>
              <a:solidFill>
                <a:srgbClr val="C5E0B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0" tIns="9525" rIns="9525" bIns="9525" anchor="t" anchorCtr="0" upright="1">
                <a:noAutofit/>
              </a:bodyPr>
              <a:lstStyle/>
              <a:p>
                <a:pPr marL="0" marR="0"/>
                <a:r>
                  <a:rPr lang="en-US" sz="800" b="1">
                    <a:solidFill>
                      <a:srgbClr val="444444"/>
                    </a:solidFill>
                    <a:effectLst/>
                    <a:latin typeface="Segoe UI" charset="0"/>
                    <a:ea typeface="Times New Roman" charset="0"/>
                  </a:rPr>
                  <a:t>Reference Design Second Draft</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Mon 11/27/17 - Tue 7/31/18</a:t>
                </a:r>
                <a:endParaRPr lang="en-US" sz="1200">
                  <a:effectLst/>
                  <a:latin typeface="Times New Roman" charset="0"/>
                  <a:ea typeface="Times New Roman" charset="0"/>
                </a:endParaRPr>
              </a:p>
            </p:txBody>
          </p:sp>
          <p:sp>
            <p:nvSpPr>
              <p:cNvPr id="164" name="Rectangle 163" descr="Design Doc Final Draft&#10;Wed 8/1/18 - Tue 10/23/18"/>
              <p:cNvSpPr>
                <a:spLocks noChangeArrowheads="1"/>
              </p:cNvSpPr>
              <p:nvPr/>
            </p:nvSpPr>
            <p:spPr bwMode="auto">
              <a:xfrm>
                <a:off x="698" y="34"/>
                <a:ext cx="87" cy="32"/>
              </a:xfrm>
              <a:prstGeom prst="rect">
                <a:avLst/>
              </a:prstGeom>
              <a:solidFill>
                <a:srgbClr val="C5E0B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0" tIns="9525" rIns="9525" bIns="9525" anchor="t" anchorCtr="0" upright="1">
                <a:noAutofit/>
              </a:bodyPr>
              <a:lstStyle/>
              <a:p>
                <a:pPr marL="0" marR="0"/>
                <a:r>
                  <a:rPr lang="en-US" sz="800" b="1" dirty="0" smtClean="0">
                    <a:solidFill>
                      <a:srgbClr val="444444"/>
                    </a:solidFill>
                    <a:effectLst/>
                    <a:latin typeface="Segoe UI" charset="0"/>
                    <a:ea typeface="Times New Roman" charset="0"/>
                  </a:rPr>
                  <a:t>Final Draft</a:t>
                </a:r>
              </a:p>
              <a:p>
                <a:pPr marL="0" marR="0"/>
                <a:r>
                  <a:rPr lang="en-US" sz="800" dirty="0" smtClean="0">
                    <a:solidFill>
                      <a:srgbClr val="444444"/>
                    </a:solidFill>
                    <a:effectLst/>
                    <a:latin typeface="Segoe UI" charset="0"/>
                    <a:ea typeface="Times New Roman" charset="0"/>
                  </a:rPr>
                  <a:t>Tue </a:t>
                </a:r>
                <a:r>
                  <a:rPr lang="en-US" sz="800" dirty="0">
                    <a:solidFill>
                      <a:srgbClr val="444444"/>
                    </a:solidFill>
                    <a:effectLst/>
                    <a:latin typeface="Segoe UI" charset="0"/>
                    <a:ea typeface="Times New Roman" charset="0"/>
                  </a:rPr>
                  <a:t>10/23/18</a:t>
                </a:r>
                <a:endParaRPr lang="en-US" sz="1200" dirty="0">
                  <a:effectLst/>
                  <a:latin typeface="Times New Roman" charset="0"/>
                  <a:ea typeface="Times New Roman" charset="0"/>
                </a:endParaRPr>
              </a:p>
            </p:txBody>
          </p:sp>
          <p:sp>
            <p:nvSpPr>
              <p:cNvPr id="165" name="Rectangle 164" descr="Community Study Development&#10;Mon 10/31/16 - Tue 8/15/17"/>
              <p:cNvSpPr>
                <a:spLocks noChangeArrowheads="1"/>
              </p:cNvSpPr>
              <p:nvPr/>
            </p:nvSpPr>
            <p:spPr bwMode="auto">
              <a:xfrm>
                <a:off x="61" y="67"/>
                <a:ext cx="287" cy="32"/>
              </a:xfrm>
              <a:prstGeom prst="rect">
                <a:avLst/>
              </a:prstGeom>
              <a:solidFill>
                <a:srgbClr val="FEE5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0" tIns="9525" rIns="9525" bIns="9525" anchor="t" anchorCtr="0" upright="1">
                <a:noAutofit/>
              </a:bodyPr>
              <a:lstStyle/>
              <a:p>
                <a:pPr marL="0" marR="0"/>
                <a:r>
                  <a:rPr lang="en-US" sz="800" b="1">
                    <a:solidFill>
                      <a:srgbClr val="444444"/>
                    </a:solidFill>
                    <a:effectLst/>
                    <a:latin typeface="Segoe UI" charset="0"/>
                    <a:ea typeface="Times New Roman" charset="0"/>
                  </a:rPr>
                  <a:t>Community Study Development</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Mon 10/31/16 - Tue 8/15/17</a:t>
                </a:r>
                <a:endParaRPr lang="en-US" sz="1200">
                  <a:effectLst/>
                  <a:latin typeface="Times New Roman" charset="0"/>
                  <a:ea typeface="Times New Roman" charset="0"/>
                </a:endParaRPr>
              </a:p>
            </p:txBody>
          </p:sp>
          <p:sp>
            <p:nvSpPr>
              <p:cNvPr id="166" name="Rectangle 165" descr="ngVLA Astro2020 Proposal&#10;Sat 12/15/18 - Mon 7/1/19"/>
              <p:cNvSpPr>
                <a:spLocks noChangeArrowheads="1"/>
              </p:cNvSpPr>
              <p:nvPr/>
            </p:nvSpPr>
            <p:spPr bwMode="auto">
              <a:xfrm>
                <a:off x="834" y="1"/>
                <a:ext cx="196" cy="32"/>
              </a:xfrm>
              <a:prstGeom prst="rect">
                <a:avLst/>
              </a:prstGeom>
              <a:solidFill>
                <a:srgbClr val="F7CBA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0" tIns="9525" rIns="9525" bIns="9525" anchor="t" anchorCtr="0" upright="1">
                <a:noAutofit/>
              </a:bodyPr>
              <a:lstStyle/>
              <a:p>
                <a:pPr marL="0" marR="0"/>
                <a:r>
                  <a:rPr lang="en-US" sz="800" b="1" dirty="0">
                    <a:solidFill>
                      <a:srgbClr val="444444"/>
                    </a:solidFill>
                    <a:effectLst/>
                    <a:latin typeface="Segoe UI" charset="0"/>
                    <a:ea typeface="Times New Roman" charset="0"/>
                  </a:rPr>
                  <a:t>ngVLA Astro2020 Proposal</a:t>
                </a:r>
                <a:r>
                  <a:rPr lang="en-US" sz="1200" dirty="0">
                    <a:effectLst/>
                    <a:latin typeface="Times New Roman" charset="0"/>
                    <a:ea typeface="Times New Roman" charset="0"/>
                  </a:rPr>
                  <a:t/>
                </a:r>
                <a:br>
                  <a:rPr lang="en-US" sz="1200" dirty="0">
                    <a:effectLst/>
                    <a:latin typeface="Times New Roman" charset="0"/>
                    <a:ea typeface="Times New Roman" charset="0"/>
                  </a:rPr>
                </a:br>
                <a:r>
                  <a:rPr lang="en-US" sz="800" dirty="0">
                    <a:solidFill>
                      <a:srgbClr val="444444"/>
                    </a:solidFill>
                    <a:effectLst/>
                    <a:latin typeface="Segoe UI" charset="0"/>
                    <a:ea typeface="Times New Roman" charset="0"/>
                  </a:rPr>
                  <a:t>Sat 12/15/18 - Mon 7/1/19</a:t>
                </a:r>
                <a:endParaRPr lang="en-US" sz="1200" dirty="0">
                  <a:effectLst/>
                  <a:latin typeface="Times New Roman" charset="0"/>
                  <a:ea typeface="Times New Roman" charset="0"/>
                </a:endParaRPr>
              </a:p>
            </p:txBody>
          </p:sp>
          <p:sp>
            <p:nvSpPr>
              <p:cNvPr id="167" name="Rectangle 166" descr="Sci Case Capture&#10;Mon 10/31/16 - Mon 4/3/17"/>
              <p:cNvSpPr>
                <a:spLocks noChangeArrowheads="1"/>
              </p:cNvSpPr>
              <p:nvPr/>
            </p:nvSpPr>
            <p:spPr bwMode="auto">
              <a:xfrm>
                <a:off x="61" y="1"/>
                <a:ext cx="219" cy="32"/>
              </a:xfrm>
              <a:prstGeom prst="rect">
                <a:avLst/>
              </a:prstGeom>
              <a:solidFill>
                <a:srgbClr val="DFEBF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5250" tIns="9525" rIns="9525" bIns="9525" anchor="t" anchorCtr="0" upright="1">
                <a:noAutofit/>
              </a:bodyPr>
              <a:lstStyle/>
              <a:p>
                <a:pPr marL="0" marR="0"/>
                <a:r>
                  <a:rPr lang="en-US" sz="800" b="1" dirty="0" err="1">
                    <a:solidFill>
                      <a:srgbClr val="444444"/>
                    </a:solidFill>
                    <a:effectLst/>
                    <a:latin typeface="Segoe UI" charset="0"/>
                    <a:ea typeface="Times New Roman" charset="0"/>
                  </a:rPr>
                  <a:t>Sci</a:t>
                </a:r>
                <a:r>
                  <a:rPr lang="en-US" sz="800" b="1" dirty="0">
                    <a:solidFill>
                      <a:srgbClr val="444444"/>
                    </a:solidFill>
                    <a:effectLst/>
                    <a:latin typeface="Segoe UI" charset="0"/>
                    <a:ea typeface="Times New Roman" charset="0"/>
                  </a:rPr>
                  <a:t> Case Capture</a:t>
                </a:r>
                <a:r>
                  <a:rPr lang="en-US" sz="1200" dirty="0">
                    <a:effectLst/>
                    <a:latin typeface="Times New Roman" charset="0"/>
                    <a:ea typeface="Times New Roman" charset="0"/>
                  </a:rPr>
                  <a:t/>
                </a:r>
                <a:br>
                  <a:rPr lang="en-US" sz="1200" dirty="0">
                    <a:effectLst/>
                    <a:latin typeface="Times New Roman" charset="0"/>
                    <a:ea typeface="Times New Roman" charset="0"/>
                  </a:rPr>
                </a:br>
                <a:r>
                  <a:rPr lang="en-US" sz="800" dirty="0">
                    <a:solidFill>
                      <a:srgbClr val="444444"/>
                    </a:solidFill>
                    <a:effectLst/>
                    <a:latin typeface="Segoe UI" charset="0"/>
                    <a:ea typeface="Times New Roman" charset="0"/>
                  </a:rPr>
                  <a:t>Mon 10/31/16 - Wed 5/30/17</a:t>
                </a:r>
                <a:endParaRPr lang="en-US" sz="1200" dirty="0">
                  <a:effectLst/>
                  <a:latin typeface="Times New Roman" charset="0"/>
                  <a:ea typeface="Times New Roman" charset="0"/>
                </a:endParaRPr>
              </a:p>
            </p:txBody>
          </p:sp>
          <p:sp>
            <p:nvSpPr>
              <p:cNvPr id="168" name="Freeform 167"/>
              <p:cNvSpPr>
                <a:spLocks noChangeArrowheads="1"/>
              </p:cNvSpPr>
              <p:nvPr/>
            </p:nvSpPr>
            <p:spPr bwMode="auto">
              <a:xfrm flipH="1">
                <a:off x="450" y="105"/>
                <a:ext cx="5" cy="91"/>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69" name="Rectangle 168" descr="Release 1st Draft of Sci Book&#10;Fri 12/1/17"/>
              <p:cNvSpPr>
                <a:spLocks noChangeArrowheads="1"/>
              </p:cNvSpPr>
              <p:nvPr/>
            </p:nvSpPr>
            <p:spPr bwMode="auto">
              <a:xfrm>
                <a:off x="373" y="193"/>
                <a:ext cx="11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a:solidFill>
                      <a:srgbClr val="444444"/>
                    </a:solidFill>
                    <a:effectLst/>
                    <a:latin typeface="Segoe UI" charset="0"/>
                    <a:ea typeface="Times New Roman" charset="0"/>
                  </a:rPr>
                  <a:t>Release 1st Draft of </a:t>
                </a:r>
                <a:r>
                  <a:rPr lang="en-US" sz="1000" dirty="0" err="1">
                    <a:solidFill>
                      <a:srgbClr val="444444"/>
                    </a:solidFill>
                    <a:effectLst/>
                    <a:latin typeface="Segoe UI" charset="0"/>
                    <a:ea typeface="Times New Roman" charset="0"/>
                  </a:rPr>
                  <a:t>Sci</a:t>
                </a:r>
                <a:r>
                  <a:rPr lang="en-US" sz="1000" dirty="0">
                    <a:solidFill>
                      <a:srgbClr val="444444"/>
                    </a:solidFill>
                    <a:effectLst/>
                    <a:latin typeface="Segoe UI" charset="0"/>
                    <a:ea typeface="Times New Roman" charset="0"/>
                  </a:rPr>
                  <a:t> Book</a:t>
                </a:r>
                <a:br>
                  <a:rPr lang="en-US" sz="1000" dirty="0">
                    <a:solidFill>
                      <a:srgbClr val="444444"/>
                    </a:solidFill>
                    <a:effectLst/>
                    <a:latin typeface="Segoe UI" charset="0"/>
                    <a:ea typeface="Times New Roman" charset="0"/>
                  </a:rPr>
                </a:br>
                <a:r>
                  <a:rPr lang="en-US" sz="800" dirty="0">
                    <a:solidFill>
                      <a:srgbClr val="444444"/>
                    </a:solidFill>
                    <a:effectLst/>
                    <a:latin typeface="Segoe UI" charset="0"/>
                    <a:ea typeface="Times New Roman" charset="0"/>
                  </a:rPr>
                  <a:t>Fri 12/1/17</a:t>
                </a:r>
                <a:endParaRPr lang="en-US" sz="1200" dirty="0">
                  <a:effectLst/>
                  <a:latin typeface="Times New Roman" charset="0"/>
                  <a:ea typeface="Times New Roman" charset="0"/>
                </a:endParaRPr>
              </a:p>
            </p:txBody>
          </p:sp>
          <p:sp>
            <p:nvSpPr>
              <p:cNvPr id="170" name="Freeform 169"/>
              <p:cNvSpPr>
                <a:spLocks noChangeArrowheads="1"/>
              </p:cNvSpPr>
              <p:nvPr/>
            </p:nvSpPr>
            <p:spPr bwMode="auto">
              <a:xfrm>
                <a:off x="651" y="105"/>
                <a:ext cx="0" cy="20"/>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71" name="Rectangle 170" descr="Release 2nd Draft of Sci Book&#10;Fri 6/15/18"/>
              <p:cNvSpPr>
                <a:spLocks noChangeArrowheads="1"/>
              </p:cNvSpPr>
              <p:nvPr/>
            </p:nvSpPr>
            <p:spPr bwMode="auto">
              <a:xfrm>
                <a:off x="532" y="125"/>
                <a:ext cx="161"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a:solidFill>
                      <a:srgbClr val="444444"/>
                    </a:solidFill>
                    <a:effectLst/>
                    <a:latin typeface="Segoe UI" charset="0"/>
                    <a:ea typeface="Times New Roman" charset="0"/>
                  </a:rPr>
                  <a:t>Release 2nd Draft of Sci Book</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Fri 6/15/18</a:t>
                </a:r>
                <a:endParaRPr lang="en-US" sz="1200">
                  <a:effectLst/>
                  <a:latin typeface="Times New Roman" charset="0"/>
                  <a:ea typeface="Times New Roman" charset="0"/>
                </a:endParaRPr>
              </a:p>
            </p:txBody>
          </p:sp>
          <p:sp>
            <p:nvSpPr>
              <p:cNvPr id="172" name="Freeform 171"/>
              <p:cNvSpPr>
                <a:spLocks noChangeArrowheads="1"/>
              </p:cNvSpPr>
              <p:nvPr/>
            </p:nvSpPr>
            <p:spPr bwMode="auto">
              <a:xfrm>
                <a:off x="832" y="105"/>
                <a:ext cx="0" cy="20"/>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73" name="Rectangle 172" descr="Publish Final Draft of Sci Book&#10;Fri 12/14/18"/>
              <p:cNvSpPr>
                <a:spLocks noChangeArrowheads="1"/>
              </p:cNvSpPr>
              <p:nvPr/>
            </p:nvSpPr>
            <p:spPr bwMode="auto">
              <a:xfrm>
                <a:off x="789" y="124"/>
                <a:ext cx="8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dirty="0">
                    <a:solidFill>
                      <a:srgbClr val="444444"/>
                    </a:solidFill>
                    <a:effectLst/>
                    <a:latin typeface="Segoe UI" charset="0"/>
                    <a:ea typeface="Times New Roman" charset="0"/>
                  </a:rPr>
                  <a:t>Publish Final Draft of </a:t>
                </a:r>
                <a:r>
                  <a:rPr lang="en-US" sz="1000" dirty="0" err="1">
                    <a:solidFill>
                      <a:srgbClr val="444444"/>
                    </a:solidFill>
                    <a:effectLst/>
                    <a:latin typeface="Segoe UI" charset="0"/>
                    <a:ea typeface="Times New Roman" charset="0"/>
                  </a:rPr>
                  <a:t>Sci</a:t>
                </a:r>
                <a:r>
                  <a:rPr lang="en-US" sz="1000" dirty="0">
                    <a:solidFill>
                      <a:srgbClr val="444444"/>
                    </a:solidFill>
                    <a:effectLst/>
                    <a:latin typeface="Segoe UI" charset="0"/>
                    <a:ea typeface="Times New Roman" charset="0"/>
                  </a:rPr>
                  <a:t> Book</a:t>
                </a:r>
                <a:r>
                  <a:rPr lang="en-US" sz="1200" dirty="0">
                    <a:effectLst/>
                    <a:latin typeface="Times New Roman" charset="0"/>
                    <a:ea typeface="Times New Roman" charset="0"/>
                  </a:rPr>
                  <a:t/>
                </a:r>
                <a:br>
                  <a:rPr lang="en-US" sz="1200" dirty="0">
                    <a:effectLst/>
                    <a:latin typeface="Times New Roman" charset="0"/>
                    <a:ea typeface="Times New Roman" charset="0"/>
                  </a:rPr>
                </a:br>
                <a:r>
                  <a:rPr lang="en-US" sz="800" dirty="0">
                    <a:solidFill>
                      <a:srgbClr val="444444"/>
                    </a:solidFill>
                    <a:effectLst/>
                    <a:latin typeface="Segoe UI" charset="0"/>
                    <a:ea typeface="Times New Roman" charset="0"/>
                  </a:rPr>
                  <a:t>Fri 12/14/18</a:t>
                </a:r>
                <a:endParaRPr lang="en-US" sz="1200" dirty="0">
                  <a:effectLst/>
                  <a:latin typeface="Times New Roman" charset="0"/>
                  <a:ea typeface="Times New Roman" charset="0"/>
                </a:endParaRPr>
              </a:p>
            </p:txBody>
          </p:sp>
          <p:sp>
            <p:nvSpPr>
              <p:cNvPr id="174" name="Freeform 173"/>
              <p:cNvSpPr>
                <a:spLocks noChangeArrowheads="1"/>
              </p:cNvSpPr>
              <p:nvPr/>
            </p:nvSpPr>
            <p:spPr bwMode="auto">
              <a:xfrm>
                <a:off x="1030" y="105"/>
                <a:ext cx="5" cy="67"/>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75" name="Rectangle 174" descr="Submit RFIR2&#10;Mon 7/1/19"/>
              <p:cNvSpPr>
                <a:spLocks noChangeArrowheads="1"/>
              </p:cNvSpPr>
              <p:nvPr/>
            </p:nvSpPr>
            <p:spPr bwMode="auto">
              <a:xfrm>
                <a:off x="979" y="172"/>
                <a:ext cx="10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a:solidFill>
                      <a:srgbClr val="444444"/>
                    </a:solidFill>
                    <a:effectLst/>
                    <a:latin typeface="Segoe UI" charset="0"/>
                    <a:ea typeface="Times New Roman" charset="0"/>
                  </a:rPr>
                  <a:t>Submit RFIR2</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Mon 7/1/19</a:t>
                </a:r>
                <a:endParaRPr lang="en-US" sz="1200">
                  <a:effectLst/>
                  <a:latin typeface="Times New Roman" charset="0"/>
                  <a:ea typeface="Times New Roman" charset="0"/>
                </a:endParaRPr>
              </a:p>
            </p:txBody>
          </p:sp>
          <p:sp>
            <p:nvSpPr>
              <p:cNvPr id="176" name="Freeform 175"/>
              <p:cNvSpPr>
                <a:spLocks noChangeArrowheads="1"/>
              </p:cNvSpPr>
              <p:nvPr/>
            </p:nvSpPr>
            <p:spPr bwMode="auto">
              <a:xfrm>
                <a:off x="940" y="105"/>
                <a:ext cx="0" cy="20"/>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77" name="Rectangle 176" descr="Submit RFIR1&#10;Mon 4/1/19"/>
              <p:cNvSpPr>
                <a:spLocks noChangeArrowheads="1"/>
              </p:cNvSpPr>
              <p:nvPr/>
            </p:nvSpPr>
            <p:spPr bwMode="auto">
              <a:xfrm>
                <a:off x="906" y="124"/>
                <a:ext cx="80"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a:solidFill>
                      <a:srgbClr val="444444"/>
                    </a:solidFill>
                    <a:effectLst/>
                    <a:latin typeface="Segoe UI" charset="0"/>
                    <a:ea typeface="Times New Roman" charset="0"/>
                  </a:rPr>
                  <a:t>Submit RFIR1</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Mon 4/1/19</a:t>
                </a:r>
                <a:endParaRPr lang="en-US" sz="1200">
                  <a:effectLst/>
                  <a:latin typeface="Times New Roman" charset="0"/>
                  <a:ea typeface="Times New Roman" charset="0"/>
                </a:endParaRPr>
              </a:p>
            </p:txBody>
          </p:sp>
          <p:sp>
            <p:nvSpPr>
              <p:cNvPr id="178" name="Freeform 177"/>
              <p:cNvSpPr>
                <a:spLocks noChangeArrowheads="1"/>
              </p:cNvSpPr>
              <p:nvPr/>
            </p:nvSpPr>
            <p:spPr bwMode="auto">
              <a:xfrm>
                <a:off x="860" y="105"/>
                <a:ext cx="5" cy="91"/>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79" name="Rectangle 178" descr="Submit NOI&#10;Fri 1/11/19"/>
              <p:cNvSpPr>
                <a:spLocks noChangeArrowheads="1"/>
              </p:cNvSpPr>
              <p:nvPr/>
            </p:nvSpPr>
            <p:spPr bwMode="auto">
              <a:xfrm>
                <a:off x="818" y="198"/>
                <a:ext cx="81"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a:solidFill>
                      <a:srgbClr val="444444"/>
                    </a:solidFill>
                    <a:effectLst/>
                    <a:latin typeface="Segoe UI" charset="0"/>
                    <a:ea typeface="Times New Roman" charset="0"/>
                  </a:rPr>
                  <a:t>Submit NOI</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Fri 1/11/19</a:t>
                </a:r>
                <a:endParaRPr lang="en-US" sz="1200">
                  <a:effectLst/>
                  <a:latin typeface="Times New Roman" charset="0"/>
                  <a:ea typeface="Times New Roman" charset="0"/>
                </a:endParaRPr>
              </a:p>
            </p:txBody>
          </p:sp>
          <p:sp>
            <p:nvSpPr>
              <p:cNvPr id="180" name="Freeform 179"/>
              <p:cNvSpPr>
                <a:spLocks noChangeArrowheads="1"/>
              </p:cNvSpPr>
              <p:nvPr/>
            </p:nvSpPr>
            <p:spPr bwMode="auto">
              <a:xfrm flipH="1">
                <a:off x="890" y="105"/>
                <a:ext cx="5" cy="139"/>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81" name="Rectangle 180" descr="Submit SWPs&#10;Fri 2/15/19"/>
              <p:cNvSpPr>
                <a:spLocks noChangeArrowheads="1"/>
              </p:cNvSpPr>
              <p:nvPr/>
            </p:nvSpPr>
            <p:spPr bwMode="auto">
              <a:xfrm>
                <a:off x="877" y="244"/>
                <a:ext cx="102"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a:solidFill>
                      <a:srgbClr val="444444"/>
                    </a:solidFill>
                    <a:effectLst/>
                    <a:latin typeface="Segoe UI" charset="0"/>
                    <a:ea typeface="Times New Roman" charset="0"/>
                  </a:rPr>
                  <a:t>Submit SWPs</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Fri 2/15/19</a:t>
                </a:r>
                <a:endParaRPr lang="en-US" sz="1200">
                  <a:effectLst/>
                  <a:latin typeface="Times New Roman" charset="0"/>
                  <a:ea typeface="Times New Roman" charset="0"/>
                </a:endParaRPr>
              </a:p>
            </p:txBody>
          </p:sp>
          <p:sp>
            <p:nvSpPr>
              <p:cNvPr id="182" name="Freeform 181"/>
              <p:cNvSpPr>
                <a:spLocks noChangeArrowheads="1"/>
              </p:cNvSpPr>
              <p:nvPr/>
            </p:nvSpPr>
            <p:spPr bwMode="auto">
              <a:xfrm flipH="1">
                <a:off x="750" y="105"/>
                <a:ext cx="5" cy="175"/>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83" name="Rectangle 182" descr="Pre-Proposal Review #2 Complete&#10;Fri 9/28/18"/>
              <p:cNvSpPr>
                <a:spLocks noChangeArrowheads="1"/>
              </p:cNvSpPr>
              <p:nvPr/>
            </p:nvSpPr>
            <p:spPr bwMode="auto">
              <a:xfrm>
                <a:off x="675" y="291"/>
                <a:ext cx="227"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a:solidFill>
                      <a:srgbClr val="444444"/>
                    </a:solidFill>
                    <a:effectLst/>
                    <a:latin typeface="Segoe UI" charset="0"/>
                    <a:ea typeface="Times New Roman" charset="0"/>
                  </a:rPr>
                  <a:t>Pre-Proposal Review #2 Complete</a:t>
                </a:r>
                <a:r>
                  <a:rPr lang="en-US" sz="1200">
                    <a:effectLst/>
                    <a:latin typeface="Times New Roman" charset="0"/>
                    <a:ea typeface="Times New Roman" charset="0"/>
                  </a:rPr>
                  <a:t/>
                </a:r>
                <a:br>
                  <a:rPr lang="en-US" sz="1200">
                    <a:effectLst/>
                    <a:latin typeface="Times New Roman" charset="0"/>
                    <a:ea typeface="Times New Roman" charset="0"/>
                  </a:rPr>
                </a:br>
                <a:r>
                  <a:rPr lang="en-US" sz="800">
                    <a:solidFill>
                      <a:srgbClr val="444444"/>
                    </a:solidFill>
                    <a:effectLst/>
                    <a:latin typeface="Segoe UI" charset="0"/>
                    <a:ea typeface="Times New Roman" charset="0"/>
                  </a:rPr>
                  <a:t>Fri 9/28/18</a:t>
                </a:r>
                <a:endParaRPr lang="en-US" sz="1200">
                  <a:effectLst/>
                  <a:latin typeface="Times New Roman" charset="0"/>
                  <a:ea typeface="Times New Roman" charset="0"/>
                </a:endParaRPr>
              </a:p>
            </p:txBody>
          </p:sp>
          <p:sp>
            <p:nvSpPr>
              <p:cNvPr id="184" name="Freeform 183"/>
              <p:cNvSpPr>
                <a:spLocks noChangeArrowheads="1"/>
              </p:cNvSpPr>
              <p:nvPr/>
            </p:nvSpPr>
            <p:spPr bwMode="auto">
              <a:xfrm flipH="1">
                <a:off x="478" y="105"/>
                <a:ext cx="5" cy="151"/>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85" name="Rectangle 184" descr="Pre-Proposal Review #1 Complete&#10;Fri 12/29/17"/>
              <p:cNvSpPr>
                <a:spLocks noChangeArrowheads="1"/>
              </p:cNvSpPr>
              <p:nvPr/>
            </p:nvSpPr>
            <p:spPr bwMode="auto">
              <a:xfrm>
                <a:off x="393" y="260"/>
                <a:ext cx="221"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a:solidFill>
                      <a:srgbClr val="444444"/>
                    </a:solidFill>
                    <a:effectLst/>
                    <a:latin typeface="Segoe UI" charset="0"/>
                    <a:ea typeface="Times New Roman" charset="0"/>
                  </a:rPr>
                  <a:t>Pre-Proposal Review #1 Complete</a:t>
                </a:r>
                <a:endParaRPr lang="en-US" sz="1200">
                  <a:effectLst/>
                  <a:latin typeface="Times New Roman" charset="0"/>
                  <a:ea typeface="Times New Roman" charset="0"/>
                </a:endParaRPr>
              </a:p>
            </p:txBody>
          </p:sp>
          <p:sp>
            <p:nvSpPr>
              <p:cNvPr id="186" name="Freeform 185"/>
              <p:cNvSpPr>
                <a:spLocks noChangeArrowheads="1"/>
              </p:cNvSpPr>
              <p:nvPr/>
            </p:nvSpPr>
            <p:spPr bwMode="auto">
              <a:xfrm>
                <a:off x="253" y="105"/>
                <a:ext cx="5" cy="43"/>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87" name="Rectangle 186" descr="Rev 1 Design Docs Published (TRL1)&#10;Fri 5/12/17"/>
              <p:cNvSpPr>
                <a:spLocks noChangeArrowheads="1"/>
              </p:cNvSpPr>
              <p:nvPr/>
            </p:nvSpPr>
            <p:spPr bwMode="auto">
              <a:xfrm rot="5400000">
                <a:off x="220" y="45"/>
                <a:ext cx="4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dirty="0">
                    <a:solidFill>
                      <a:srgbClr val="444444"/>
                    </a:solidFill>
                    <a:effectLst/>
                    <a:latin typeface="Segoe UI" charset="0"/>
                    <a:ea typeface="Times New Roman" charset="0"/>
                  </a:rPr>
                  <a:t>Rev 1 Design Docs Published (TRL1)</a:t>
                </a:r>
                <a:r>
                  <a:rPr lang="en-US" sz="1200" dirty="0">
                    <a:effectLst/>
                    <a:latin typeface="Times New Roman" charset="0"/>
                    <a:ea typeface="Times New Roman" charset="0"/>
                  </a:rPr>
                  <a:t/>
                </a:r>
                <a:br>
                  <a:rPr lang="en-US" sz="1200" dirty="0">
                    <a:effectLst/>
                    <a:latin typeface="Times New Roman" charset="0"/>
                    <a:ea typeface="Times New Roman" charset="0"/>
                  </a:rPr>
                </a:br>
                <a:r>
                  <a:rPr lang="en-US" sz="800" dirty="0">
                    <a:solidFill>
                      <a:srgbClr val="444444"/>
                    </a:solidFill>
                    <a:effectLst/>
                    <a:latin typeface="Segoe UI" charset="0"/>
                    <a:ea typeface="Times New Roman" charset="0"/>
                  </a:rPr>
                  <a:t>Fri 5/12/17</a:t>
                </a:r>
                <a:endParaRPr lang="en-US" sz="1200" dirty="0">
                  <a:effectLst/>
                  <a:latin typeface="Times New Roman" charset="0"/>
                  <a:ea typeface="Times New Roman" charset="0"/>
                </a:endParaRPr>
              </a:p>
            </p:txBody>
          </p:sp>
          <p:sp>
            <p:nvSpPr>
              <p:cNvPr id="188" name="Freeform 187"/>
              <p:cNvSpPr>
                <a:spLocks noChangeArrowheads="1"/>
              </p:cNvSpPr>
              <p:nvPr/>
            </p:nvSpPr>
            <p:spPr bwMode="auto">
              <a:xfrm flipH="1">
                <a:off x="443" y="105"/>
                <a:ext cx="5" cy="19"/>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89" name="Rectangle 188" descr="Rev 1.5 Design Docs Published (TRL1)&#10;Fri 11/24/17"/>
              <p:cNvSpPr>
                <a:spLocks noChangeArrowheads="1"/>
              </p:cNvSpPr>
              <p:nvPr/>
            </p:nvSpPr>
            <p:spPr bwMode="auto">
              <a:xfrm>
                <a:off x="369" y="111"/>
                <a:ext cx="90"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a:solidFill>
                      <a:srgbClr val="444444"/>
                    </a:solidFill>
                    <a:effectLst/>
                    <a:latin typeface="Segoe UI" charset="0"/>
                    <a:ea typeface="Times New Roman" charset="0"/>
                  </a:rPr>
                  <a:t>Rev 1.5 Design Docs Published (TRL1)</a:t>
                </a:r>
                <a:endParaRPr lang="en-US" sz="1200">
                  <a:effectLst/>
                  <a:latin typeface="Times New Roman" charset="0"/>
                  <a:ea typeface="Times New Roman" charset="0"/>
                </a:endParaRPr>
              </a:p>
            </p:txBody>
          </p:sp>
          <p:sp>
            <p:nvSpPr>
              <p:cNvPr id="190" name="Freeform 189"/>
              <p:cNvSpPr>
                <a:spLocks noChangeArrowheads="1"/>
              </p:cNvSpPr>
              <p:nvPr/>
            </p:nvSpPr>
            <p:spPr bwMode="auto">
              <a:xfrm flipH="1">
                <a:off x="691" y="105"/>
                <a:ext cx="5" cy="67"/>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91" name="Rectangle 190" descr="Design Docs Rev2 Released for Review (TRL2)&#10;Tue 7/31/18"/>
              <p:cNvSpPr>
                <a:spLocks noChangeArrowheads="1"/>
              </p:cNvSpPr>
              <p:nvPr/>
            </p:nvSpPr>
            <p:spPr bwMode="auto">
              <a:xfrm>
                <a:off x="598" y="172"/>
                <a:ext cx="154"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dirty="0">
                    <a:solidFill>
                      <a:srgbClr val="444444"/>
                    </a:solidFill>
                    <a:effectLst/>
                    <a:latin typeface="Segoe UI" charset="0"/>
                    <a:ea typeface="Times New Roman" charset="0"/>
                  </a:rPr>
                  <a:t>Design Docs Rev2 Released for Review (TRL2)</a:t>
                </a:r>
                <a:r>
                  <a:rPr lang="en-US" sz="1200" dirty="0">
                    <a:effectLst/>
                    <a:latin typeface="Times New Roman" charset="0"/>
                    <a:ea typeface="Times New Roman" charset="0"/>
                  </a:rPr>
                  <a:t/>
                </a:r>
                <a:br>
                  <a:rPr lang="en-US" sz="1200" dirty="0">
                    <a:effectLst/>
                    <a:latin typeface="Times New Roman" charset="0"/>
                    <a:ea typeface="Times New Roman" charset="0"/>
                  </a:rPr>
                </a:br>
                <a:r>
                  <a:rPr lang="en-US" sz="800" dirty="0">
                    <a:solidFill>
                      <a:srgbClr val="444444"/>
                    </a:solidFill>
                    <a:effectLst/>
                    <a:latin typeface="Segoe UI" charset="0"/>
                    <a:ea typeface="Times New Roman" charset="0"/>
                  </a:rPr>
                  <a:t>Tue 7/31/18</a:t>
                </a:r>
                <a:endParaRPr lang="en-US" sz="1200" dirty="0">
                  <a:effectLst/>
                  <a:latin typeface="Times New Roman" charset="0"/>
                  <a:ea typeface="Times New Roman" charset="0"/>
                </a:endParaRPr>
              </a:p>
            </p:txBody>
          </p:sp>
          <p:sp>
            <p:nvSpPr>
              <p:cNvPr id="192" name="Freeform 191"/>
              <p:cNvSpPr>
                <a:spLocks noChangeArrowheads="1"/>
              </p:cNvSpPr>
              <p:nvPr/>
            </p:nvSpPr>
            <p:spPr bwMode="auto">
              <a:xfrm>
                <a:off x="780" y="105"/>
                <a:ext cx="6" cy="125"/>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93" name="Rectangle 192" descr="Final Design Docs Published&#10;Tue 10/23/18"/>
              <p:cNvSpPr>
                <a:spLocks noChangeArrowheads="1"/>
              </p:cNvSpPr>
              <p:nvPr/>
            </p:nvSpPr>
            <p:spPr bwMode="auto">
              <a:xfrm>
                <a:off x="759" y="233"/>
                <a:ext cx="10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r>
                  <a:rPr lang="en-US" sz="1000" dirty="0">
                    <a:solidFill>
                      <a:srgbClr val="444444"/>
                    </a:solidFill>
                    <a:effectLst/>
                    <a:latin typeface="Segoe UI" charset="0"/>
                    <a:ea typeface="Times New Roman" charset="0"/>
                  </a:rPr>
                  <a:t>Final Design Docs Published</a:t>
                </a:r>
                <a:r>
                  <a:rPr lang="en-US" sz="1200" dirty="0">
                    <a:effectLst/>
                    <a:latin typeface="Times New Roman" charset="0"/>
                    <a:ea typeface="Times New Roman" charset="0"/>
                  </a:rPr>
                  <a:t/>
                </a:r>
                <a:br>
                  <a:rPr lang="en-US" sz="1200" dirty="0">
                    <a:effectLst/>
                    <a:latin typeface="Times New Roman" charset="0"/>
                    <a:ea typeface="Times New Roman" charset="0"/>
                  </a:rPr>
                </a:br>
                <a:r>
                  <a:rPr lang="en-US" sz="800" dirty="0">
                    <a:solidFill>
                      <a:srgbClr val="444444"/>
                    </a:solidFill>
                    <a:effectLst/>
                    <a:latin typeface="Segoe UI" charset="0"/>
                    <a:ea typeface="Times New Roman" charset="0"/>
                  </a:rPr>
                  <a:t>Tue 10/23/18</a:t>
                </a:r>
                <a:endParaRPr lang="en-US" sz="1200" dirty="0">
                  <a:effectLst/>
                  <a:latin typeface="Times New Roman" charset="0"/>
                  <a:ea typeface="Times New Roman" charset="0"/>
                </a:endParaRPr>
              </a:p>
            </p:txBody>
          </p:sp>
          <p:sp>
            <p:nvSpPr>
              <p:cNvPr id="194" name="Freeform 193"/>
              <p:cNvSpPr>
                <a:spLocks noChangeArrowheads="1"/>
              </p:cNvSpPr>
              <p:nvPr/>
            </p:nvSpPr>
            <p:spPr bwMode="auto">
              <a:xfrm>
                <a:off x="348" y="105"/>
                <a:ext cx="5" cy="175"/>
              </a:xfrm>
              <a:custGeom>
                <a:avLst/>
                <a:gdLst>
                  <a:gd name="T0" fmla="*/ 0 h 20"/>
                  <a:gd name="T1" fmla="*/ 20 h 20"/>
                </a:gdLst>
                <a:ahLst/>
                <a:cxnLst>
                  <a:cxn ang="0">
                    <a:pos x="0" y="T0"/>
                  </a:cxn>
                  <a:cxn ang="0">
                    <a:pos x="0" y="T1"/>
                  </a:cxn>
                </a:cxnLst>
                <a:rect l="0" t="0" r="r" b="b"/>
                <a:pathLst>
                  <a:path h="20">
                    <a:moveTo>
                      <a:pt x="0" y="0"/>
                    </a:moveTo>
                    <a:lnTo>
                      <a:pt x="0" y="20"/>
                    </a:lnTo>
                  </a:path>
                </a:pathLst>
              </a:custGeom>
              <a:solidFill>
                <a:srgbClr val="FFFFFF"/>
              </a:solidFill>
              <a:ln w="1">
                <a:solidFill>
                  <a:srgbClr val="848484"/>
                </a:solidFill>
                <a:prstDash val="solid"/>
                <a:round/>
                <a:headEnd/>
                <a:tailEnd/>
              </a:ln>
            </p:spPr>
            <p:txBody>
              <a:bodyPr rot="0" vert="horz" wrap="square" lIns="91440" tIns="45720" rIns="91440" bIns="45720" anchor="t" anchorCtr="0" upright="1">
                <a:noAutofit/>
              </a:bodyPr>
              <a:lstStyle/>
              <a:p>
                <a:endParaRPr lang="en-US"/>
              </a:p>
            </p:txBody>
          </p:sp>
          <p:sp>
            <p:nvSpPr>
              <p:cNvPr id="195" name="Rectangle 194" descr="Community Study Final Reports Due&#10;Tue 8/15/17"/>
              <p:cNvSpPr>
                <a:spLocks noChangeArrowheads="1"/>
              </p:cNvSpPr>
              <p:nvPr/>
            </p:nvSpPr>
            <p:spPr bwMode="auto">
              <a:xfrm>
                <a:off x="231" y="284"/>
                <a:ext cx="249"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000" dirty="0">
                    <a:solidFill>
                      <a:srgbClr val="444444"/>
                    </a:solidFill>
                    <a:effectLst/>
                    <a:latin typeface="Segoe UI" charset="0"/>
                    <a:ea typeface="Times New Roman" charset="0"/>
                  </a:rPr>
                  <a:t>US Radio Futures Conference #3</a:t>
                </a:r>
                <a:endParaRPr lang="en-US" sz="1200" dirty="0">
                  <a:effectLst/>
                  <a:latin typeface="Times New Roman" charset="0"/>
                  <a:ea typeface="Times New Roman" charset="0"/>
                </a:endParaRPr>
              </a:p>
              <a:p>
                <a:pPr marL="0" marR="0">
                  <a:spcBef>
                    <a:spcPts val="0"/>
                  </a:spcBef>
                  <a:spcAft>
                    <a:spcPts val="0"/>
                  </a:spcAft>
                </a:pPr>
                <a:r>
                  <a:rPr lang="en-US" sz="1000" dirty="0">
                    <a:solidFill>
                      <a:srgbClr val="444444"/>
                    </a:solidFill>
                    <a:effectLst/>
                    <a:latin typeface="Segoe UI" charset="0"/>
                    <a:ea typeface="Times New Roman" charset="0"/>
                  </a:rPr>
                  <a:t>Community Study Final Reports Due</a:t>
                </a:r>
                <a:r>
                  <a:rPr lang="en-US" sz="1200" dirty="0">
                    <a:effectLst/>
                    <a:latin typeface="Times New Roman" charset="0"/>
                    <a:ea typeface="Times New Roman" charset="0"/>
                  </a:rPr>
                  <a:t/>
                </a:r>
                <a:br>
                  <a:rPr lang="en-US" sz="1200" dirty="0">
                    <a:effectLst/>
                    <a:latin typeface="Times New Roman" charset="0"/>
                    <a:ea typeface="Times New Roman" charset="0"/>
                  </a:rPr>
                </a:br>
                <a:r>
                  <a:rPr lang="en-US" sz="800" dirty="0">
                    <a:solidFill>
                      <a:srgbClr val="444444"/>
                    </a:solidFill>
                    <a:effectLst/>
                    <a:latin typeface="Segoe UI" charset="0"/>
                    <a:ea typeface="Times New Roman" charset="0"/>
                  </a:rPr>
                  <a:t>Tue 8/15/17</a:t>
                </a:r>
                <a:endParaRPr lang="en-US" sz="1200" dirty="0">
                  <a:effectLst/>
                  <a:latin typeface="Times New Roman" charset="0"/>
                  <a:ea typeface="Times New Roman" charset="0"/>
                </a:endParaRPr>
              </a:p>
            </p:txBody>
          </p:sp>
          <p:sp>
            <p:nvSpPr>
              <p:cNvPr id="196" name="AutoShape 312" descr="Today"/>
              <p:cNvSpPr>
                <a:spLocks noChangeArrowheads="1"/>
              </p:cNvSpPr>
              <p:nvPr/>
            </p:nvSpPr>
            <p:spPr bwMode="auto">
              <a:xfrm>
                <a:off x="407" y="-43"/>
                <a:ext cx="50" cy="16"/>
              </a:xfrm>
              <a:prstGeom prst="roundRect">
                <a:avLst>
                  <a:gd name="adj" fmla="val 10000"/>
                </a:avLst>
              </a:prstGeom>
              <a:solidFill>
                <a:srgbClr val="31752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0" tIns="0" rIns="0" bIns="0" anchor="t" anchorCtr="0" upright="1">
                <a:noAutofit/>
              </a:bodyPr>
              <a:lstStyle/>
              <a:p>
                <a:pPr marL="0" marR="0" algn="ctr"/>
                <a:r>
                  <a:rPr lang="en-US" sz="800" b="1" dirty="0">
                    <a:solidFill>
                      <a:srgbClr val="FFFFFF"/>
                    </a:solidFill>
                    <a:effectLst/>
                    <a:latin typeface="Segoe UI" charset="0"/>
                    <a:ea typeface="Times New Roman" charset="0"/>
                  </a:rPr>
                  <a:t>Today</a:t>
                </a:r>
                <a:endParaRPr lang="en-US" sz="1200" dirty="0">
                  <a:effectLst/>
                  <a:latin typeface="Times New Roman" charset="0"/>
                  <a:ea typeface="Times New Roman" charset="0"/>
                </a:endParaRPr>
              </a:p>
            </p:txBody>
          </p:sp>
          <p:sp>
            <p:nvSpPr>
              <p:cNvPr id="197" name="Freeform 196"/>
              <p:cNvSpPr>
                <a:spLocks noChangeArrowheads="1"/>
              </p:cNvSpPr>
              <p:nvPr/>
            </p:nvSpPr>
            <p:spPr bwMode="auto">
              <a:xfrm flipH="1">
                <a:off x="358" y="-31"/>
                <a:ext cx="75" cy="129"/>
              </a:xfrm>
              <a:custGeom>
                <a:avLst/>
                <a:gdLst>
                  <a:gd name="T0" fmla="*/ 0 h 123"/>
                  <a:gd name="T1" fmla="*/ 123 h 123"/>
                </a:gdLst>
                <a:ahLst/>
                <a:cxnLst>
                  <a:cxn ang="0">
                    <a:pos x="0" y="T0"/>
                  </a:cxn>
                  <a:cxn ang="0">
                    <a:pos x="0" y="T1"/>
                  </a:cxn>
                </a:cxnLst>
                <a:rect l="0" t="0" r="r" b="b"/>
                <a:pathLst>
                  <a:path h="123">
                    <a:moveTo>
                      <a:pt x="0" y="0"/>
                    </a:moveTo>
                    <a:lnTo>
                      <a:pt x="0" y="123"/>
                    </a:lnTo>
                  </a:path>
                </a:pathLst>
              </a:custGeom>
              <a:solidFill>
                <a:srgbClr val="FFFFFF"/>
              </a:solidFill>
              <a:ln w="3">
                <a:solidFill>
                  <a:srgbClr val="31752F"/>
                </a:solidFill>
                <a:prstDash val="solid"/>
                <a:round/>
                <a:headEnd/>
                <a:tailEnd/>
              </a:ln>
            </p:spPr>
            <p:txBody>
              <a:bodyPr rot="0" vert="horz" wrap="square" lIns="91440" tIns="45720" rIns="91440" bIns="45720" anchor="t" anchorCtr="0" upright="1">
                <a:noAutofit/>
              </a:bodyPr>
              <a:lstStyle/>
              <a:p>
                <a:endParaRPr lang="en-US"/>
              </a:p>
            </p:txBody>
          </p:sp>
          <p:grpSp>
            <p:nvGrpSpPr>
              <p:cNvPr id="198" name="Group 197"/>
              <p:cNvGrpSpPr>
                <a:grpSpLocks/>
              </p:cNvGrpSpPr>
              <p:nvPr/>
            </p:nvGrpSpPr>
            <p:grpSpPr bwMode="auto">
              <a:xfrm>
                <a:off x="339" y="92"/>
                <a:ext cx="18" cy="18"/>
                <a:chOff x="0" y="0"/>
                <a:chExt cx="100" cy="100"/>
              </a:xfrm>
            </p:grpSpPr>
            <p:sp>
              <p:nvSpPr>
                <p:cNvPr id="238" name="Freeform 237"/>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9" name="Freeform 238"/>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199" name="Group 198"/>
              <p:cNvGrpSpPr>
                <a:grpSpLocks/>
              </p:cNvGrpSpPr>
              <p:nvPr/>
            </p:nvGrpSpPr>
            <p:grpSpPr bwMode="auto">
              <a:xfrm>
                <a:off x="771" y="92"/>
                <a:ext cx="18" cy="18"/>
                <a:chOff x="0" y="0"/>
                <a:chExt cx="100" cy="100"/>
              </a:xfrm>
            </p:grpSpPr>
            <p:sp>
              <p:nvSpPr>
                <p:cNvPr id="236" name="Freeform 235"/>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7" name="Freeform 236"/>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00" name="Group 199"/>
              <p:cNvGrpSpPr>
                <a:grpSpLocks/>
              </p:cNvGrpSpPr>
              <p:nvPr/>
            </p:nvGrpSpPr>
            <p:grpSpPr bwMode="auto">
              <a:xfrm>
                <a:off x="687" y="92"/>
                <a:ext cx="18" cy="18"/>
                <a:chOff x="0" y="0"/>
                <a:chExt cx="100" cy="100"/>
              </a:xfrm>
            </p:grpSpPr>
            <p:sp>
              <p:nvSpPr>
                <p:cNvPr id="234" name="Freeform 233"/>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5" name="Freeform 234"/>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01" name="Group 200"/>
              <p:cNvGrpSpPr>
                <a:grpSpLocks/>
              </p:cNvGrpSpPr>
              <p:nvPr/>
            </p:nvGrpSpPr>
            <p:grpSpPr bwMode="auto">
              <a:xfrm>
                <a:off x="439" y="92"/>
                <a:ext cx="18" cy="18"/>
                <a:chOff x="0" y="0"/>
                <a:chExt cx="100" cy="100"/>
              </a:xfrm>
            </p:grpSpPr>
            <p:sp>
              <p:nvSpPr>
                <p:cNvPr id="232" name="Freeform 231"/>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3" name="Freeform 232"/>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02" name="Group 201"/>
              <p:cNvGrpSpPr>
                <a:grpSpLocks/>
              </p:cNvGrpSpPr>
              <p:nvPr/>
            </p:nvGrpSpPr>
            <p:grpSpPr bwMode="auto">
              <a:xfrm>
                <a:off x="244" y="92"/>
                <a:ext cx="18" cy="18"/>
                <a:chOff x="0" y="0"/>
                <a:chExt cx="100" cy="100"/>
              </a:xfrm>
            </p:grpSpPr>
            <p:sp>
              <p:nvSpPr>
                <p:cNvPr id="230" name="Freeform 229"/>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1" name="Freeform 230"/>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03" name="Group 202"/>
              <p:cNvGrpSpPr>
                <a:grpSpLocks/>
              </p:cNvGrpSpPr>
              <p:nvPr/>
            </p:nvGrpSpPr>
            <p:grpSpPr bwMode="auto">
              <a:xfrm>
                <a:off x="474" y="92"/>
                <a:ext cx="18" cy="18"/>
                <a:chOff x="0" y="0"/>
                <a:chExt cx="100" cy="100"/>
              </a:xfrm>
            </p:grpSpPr>
            <p:sp>
              <p:nvSpPr>
                <p:cNvPr id="228" name="Freeform 227"/>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9" name="Freeform 228"/>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04" name="Group 203"/>
              <p:cNvGrpSpPr>
                <a:grpSpLocks/>
              </p:cNvGrpSpPr>
              <p:nvPr/>
            </p:nvGrpSpPr>
            <p:grpSpPr bwMode="auto">
              <a:xfrm>
                <a:off x="746" y="92"/>
                <a:ext cx="18" cy="18"/>
                <a:chOff x="0" y="0"/>
                <a:chExt cx="100" cy="100"/>
              </a:xfrm>
            </p:grpSpPr>
            <p:sp>
              <p:nvSpPr>
                <p:cNvPr id="226" name="Freeform 225"/>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7" name="Freeform 226"/>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05" name="Group 204"/>
              <p:cNvGrpSpPr>
                <a:grpSpLocks/>
              </p:cNvGrpSpPr>
              <p:nvPr/>
            </p:nvGrpSpPr>
            <p:grpSpPr bwMode="auto">
              <a:xfrm>
                <a:off x="886" y="92"/>
                <a:ext cx="18" cy="18"/>
                <a:chOff x="0" y="0"/>
                <a:chExt cx="100" cy="100"/>
              </a:xfrm>
            </p:grpSpPr>
            <p:sp>
              <p:nvSpPr>
                <p:cNvPr id="224" name="Freeform 223"/>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5" name="Freeform 224"/>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06" name="Group 205"/>
              <p:cNvGrpSpPr>
                <a:grpSpLocks/>
              </p:cNvGrpSpPr>
              <p:nvPr/>
            </p:nvGrpSpPr>
            <p:grpSpPr bwMode="auto">
              <a:xfrm>
                <a:off x="851" y="92"/>
                <a:ext cx="18" cy="18"/>
                <a:chOff x="0" y="0"/>
                <a:chExt cx="100" cy="100"/>
              </a:xfrm>
            </p:grpSpPr>
            <p:sp>
              <p:nvSpPr>
                <p:cNvPr id="222" name="Freeform 221"/>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3" name="Freeform 222"/>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07" name="Group 206"/>
              <p:cNvGrpSpPr>
                <a:grpSpLocks/>
              </p:cNvGrpSpPr>
              <p:nvPr/>
            </p:nvGrpSpPr>
            <p:grpSpPr bwMode="auto">
              <a:xfrm>
                <a:off x="931" y="92"/>
                <a:ext cx="18" cy="18"/>
                <a:chOff x="0" y="0"/>
                <a:chExt cx="100" cy="100"/>
              </a:xfrm>
            </p:grpSpPr>
            <p:sp>
              <p:nvSpPr>
                <p:cNvPr id="220" name="Freeform 219"/>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1" name="Freeform 220"/>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08" name="Group 207"/>
              <p:cNvGrpSpPr>
                <a:grpSpLocks/>
              </p:cNvGrpSpPr>
              <p:nvPr/>
            </p:nvGrpSpPr>
            <p:grpSpPr bwMode="auto">
              <a:xfrm>
                <a:off x="1021" y="92"/>
                <a:ext cx="18" cy="18"/>
                <a:chOff x="0" y="0"/>
                <a:chExt cx="100" cy="100"/>
              </a:xfrm>
            </p:grpSpPr>
            <p:sp>
              <p:nvSpPr>
                <p:cNvPr id="218" name="Freeform 217"/>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9" name="Freeform 218"/>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09" name="Group 208"/>
              <p:cNvGrpSpPr>
                <a:grpSpLocks/>
              </p:cNvGrpSpPr>
              <p:nvPr/>
            </p:nvGrpSpPr>
            <p:grpSpPr bwMode="auto">
              <a:xfrm>
                <a:off x="823" y="92"/>
                <a:ext cx="18" cy="18"/>
                <a:chOff x="0" y="0"/>
                <a:chExt cx="100" cy="100"/>
              </a:xfrm>
            </p:grpSpPr>
            <p:sp>
              <p:nvSpPr>
                <p:cNvPr id="216" name="Freeform 215"/>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7" name="Freeform 216"/>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10" name="Group 209"/>
              <p:cNvGrpSpPr>
                <a:grpSpLocks/>
              </p:cNvGrpSpPr>
              <p:nvPr/>
            </p:nvGrpSpPr>
            <p:grpSpPr bwMode="auto">
              <a:xfrm>
                <a:off x="642" y="92"/>
                <a:ext cx="18" cy="18"/>
                <a:chOff x="0" y="0"/>
                <a:chExt cx="100" cy="100"/>
              </a:xfrm>
            </p:grpSpPr>
            <p:sp>
              <p:nvSpPr>
                <p:cNvPr id="214" name="Freeform 213"/>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5" name="Freeform 214"/>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nvGrpSpPr>
              <p:cNvPr id="211" name="Group 210"/>
              <p:cNvGrpSpPr>
                <a:grpSpLocks/>
              </p:cNvGrpSpPr>
              <p:nvPr/>
            </p:nvGrpSpPr>
            <p:grpSpPr bwMode="auto">
              <a:xfrm>
                <a:off x="446" y="92"/>
                <a:ext cx="18" cy="18"/>
                <a:chOff x="0" y="0"/>
                <a:chExt cx="100" cy="100"/>
              </a:xfrm>
            </p:grpSpPr>
            <p:sp>
              <p:nvSpPr>
                <p:cNvPr id="212" name="Freeform 211"/>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3" name="Freeform 212"/>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444444"/>
                </a:solidFill>
                <a:ln w="1">
                  <a:solidFill>
                    <a:srgbClr val="444444"/>
                  </a:solidFill>
                  <a:round/>
                  <a:headEnd/>
                  <a:tailEnd/>
                </a:ln>
              </p:spPr>
              <p:txBody>
                <a:bodyPr rot="0" vert="horz" wrap="square" lIns="91440" tIns="45720" rIns="91440" bIns="45720" anchor="t" anchorCtr="0" upright="1">
                  <a:noAutofit/>
                </a:bodyPr>
                <a:lstStyle/>
                <a:p>
                  <a:endParaRPr lang="en-US"/>
                </a:p>
              </p:txBody>
            </p:sp>
          </p:grpSp>
        </p:grpSp>
        <p:sp>
          <p:nvSpPr>
            <p:cNvPr id="3" name="TextBox 2"/>
            <p:cNvSpPr txBox="1"/>
            <p:nvPr/>
          </p:nvSpPr>
          <p:spPr>
            <a:xfrm>
              <a:off x="1336334" y="1169736"/>
              <a:ext cx="537327" cy="300082"/>
            </a:xfrm>
            <a:prstGeom prst="rect">
              <a:avLst/>
            </a:prstGeom>
            <a:noFill/>
          </p:spPr>
          <p:txBody>
            <a:bodyPr wrap="none" rtlCol="0">
              <a:spAutoFit/>
            </a:bodyPr>
            <a:lstStyle/>
            <a:p>
              <a:r>
                <a:rPr lang="en-US" smtClean="0"/>
                <a:t>2017</a:t>
              </a:r>
              <a:endParaRPr lang="en-US"/>
            </a:p>
          </p:txBody>
        </p:sp>
        <p:sp>
          <p:nvSpPr>
            <p:cNvPr id="240" name="TextBox 239"/>
            <p:cNvSpPr txBox="1"/>
            <p:nvPr/>
          </p:nvSpPr>
          <p:spPr>
            <a:xfrm>
              <a:off x="4221798" y="1168328"/>
              <a:ext cx="537327" cy="300082"/>
            </a:xfrm>
            <a:prstGeom prst="rect">
              <a:avLst/>
            </a:prstGeom>
            <a:noFill/>
          </p:spPr>
          <p:txBody>
            <a:bodyPr wrap="none" rtlCol="0">
              <a:spAutoFit/>
            </a:bodyPr>
            <a:lstStyle/>
            <a:p>
              <a:r>
                <a:rPr lang="en-US" dirty="0" smtClean="0"/>
                <a:t>2018</a:t>
              </a:r>
              <a:endParaRPr lang="en-US" dirty="0"/>
            </a:p>
          </p:txBody>
        </p:sp>
        <p:sp>
          <p:nvSpPr>
            <p:cNvPr id="241" name="TextBox 240"/>
            <p:cNvSpPr txBox="1"/>
            <p:nvPr/>
          </p:nvSpPr>
          <p:spPr>
            <a:xfrm>
              <a:off x="7067998" y="1183077"/>
              <a:ext cx="537327" cy="300082"/>
            </a:xfrm>
            <a:prstGeom prst="rect">
              <a:avLst/>
            </a:prstGeom>
            <a:noFill/>
          </p:spPr>
          <p:txBody>
            <a:bodyPr wrap="none" rtlCol="0">
              <a:spAutoFit/>
            </a:bodyPr>
            <a:lstStyle/>
            <a:p>
              <a:r>
                <a:rPr lang="en-US" smtClean="0"/>
                <a:t>2019</a:t>
              </a:r>
              <a:endParaRPr lang="en-US"/>
            </a:p>
          </p:txBody>
        </p:sp>
        <p:sp>
          <p:nvSpPr>
            <p:cNvPr id="4" name="Rectangle 3"/>
            <p:cNvSpPr/>
            <p:nvPr/>
          </p:nvSpPr>
          <p:spPr>
            <a:xfrm>
              <a:off x="249382" y="2442226"/>
              <a:ext cx="8832282" cy="202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05691" y="2503349"/>
            <a:ext cx="8005703" cy="1369486"/>
            <a:chOff x="605691" y="2461784"/>
            <a:chExt cx="8005703" cy="1369486"/>
          </a:xfrm>
        </p:grpSpPr>
        <p:pic>
          <p:nvPicPr>
            <p:cNvPr id="242" name="Picture 241"/>
            <p:cNvPicPr>
              <a:picLocks noChangeAspect="1"/>
            </p:cNvPicPr>
            <p:nvPr/>
          </p:nvPicPr>
          <p:blipFill>
            <a:blip r:embed="rId3"/>
            <a:stretch>
              <a:fillRect/>
            </a:stretch>
          </p:blipFill>
          <p:spPr>
            <a:xfrm>
              <a:off x="605691" y="2461784"/>
              <a:ext cx="8005703" cy="1369486"/>
            </a:xfrm>
            <a:prstGeom prst="rect">
              <a:avLst/>
            </a:prstGeom>
          </p:spPr>
        </p:pic>
        <p:sp>
          <p:nvSpPr>
            <p:cNvPr id="245" name="TextBox 244"/>
            <p:cNvSpPr txBox="1"/>
            <p:nvPr/>
          </p:nvSpPr>
          <p:spPr>
            <a:xfrm>
              <a:off x="2376141" y="2513732"/>
              <a:ext cx="537327" cy="300082"/>
            </a:xfrm>
            <a:prstGeom prst="rect">
              <a:avLst/>
            </a:prstGeom>
            <a:noFill/>
          </p:spPr>
          <p:txBody>
            <a:bodyPr wrap="none" rtlCol="0">
              <a:spAutoFit/>
            </a:bodyPr>
            <a:lstStyle/>
            <a:p>
              <a:r>
                <a:rPr lang="en-US" dirty="0" smtClean="0"/>
                <a:t>2020</a:t>
              </a:r>
              <a:endParaRPr lang="en-US" dirty="0"/>
            </a:p>
          </p:txBody>
        </p:sp>
        <p:sp>
          <p:nvSpPr>
            <p:cNvPr id="246" name="TextBox 245"/>
            <p:cNvSpPr txBox="1"/>
            <p:nvPr/>
          </p:nvSpPr>
          <p:spPr>
            <a:xfrm>
              <a:off x="6256599" y="2522654"/>
              <a:ext cx="537327" cy="300082"/>
            </a:xfrm>
            <a:prstGeom prst="rect">
              <a:avLst/>
            </a:prstGeom>
            <a:noFill/>
          </p:spPr>
          <p:txBody>
            <a:bodyPr wrap="none" rtlCol="0">
              <a:spAutoFit/>
            </a:bodyPr>
            <a:lstStyle/>
            <a:p>
              <a:r>
                <a:rPr lang="en-US" smtClean="0"/>
                <a:t>2023</a:t>
              </a:r>
              <a:endParaRPr lang="en-US" dirty="0"/>
            </a:p>
          </p:txBody>
        </p:sp>
      </p:grpSp>
      <p:grpSp>
        <p:nvGrpSpPr>
          <p:cNvPr id="8" name="Group 7"/>
          <p:cNvGrpSpPr/>
          <p:nvPr/>
        </p:nvGrpSpPr>
        <p:grpSpPr>
          <a:xfrm>
            <a:off x="1145322" y="3955060"/>
            <a:ext cx="6853574" cy="1148954"/>
            <a:chOff x="1145322" y="3955060"/>
            <a:chExt cx="6853574" cy="1148954"/>
          </a:xfrm>
        </p:grpSpPr>
        <p:pic>
          <p:nvPicPr>
            <p:cNvPr id="243" name="Picture 242"/>
            <p:cNvPicPr>
              <a:picLocks noChangeAspect="1"/>
            </p:cNvPicPr>
            <p:nvPr/>
          </p:nvPicPr>
          <p:blipFill rotWithShape="1">
            <a:blip r:embed="rId4" cstate="hqprint">
              <a:extLst>
                <a:ext uri="{28A0092B-C50C-407E-A947-70E740481C1C}">
                  <a14:useLocalDpi xmlns:a14="http://schemas.microsoft.com/office/drawing/2010/main"/>
                </a:ext>
              </a:extLst>
            </a:blip>
            <a:srcRect t="6087" b="20115"/>
            <a:stretch/>
          </p:blipFill>
          <p:spPr>
            <a:xfrm>
              <a:off x="1145322" y="4006734"/>
              <a:ext cx="6853574" cy="1097280"/>
            </a:xfrm>
            <a:prstGeom prst="rect">
              <a:avLst/>
            </a:prstGeom>
          </p:spPr>
        </p:pic>
        <p:sp>
          <p:nvSpPr>
            <p:cNvPr id="247" name="TextBox 246"/>
            <p:cNvSpPr txBox="1"/>
            <p:nvPr/>
          </p:nvSpPr>
          <p:spPr>
            <a:xfrm>
              <a:off x="1409230" y="3955060"/>
              <a:ext cx="537327" cy="300082"/>
            </a:xfrm>
            <a:prstGeom prst="rect">
              <a:avLst/>
            </a:prstGeom>
            <a:noFill/>
          </p:spPr>
          <p:txBody>
            <a:bodyPr wrap="none" rtlCol="0">
              <a:spAutoFit/>
            </a:bodyPr>
            <a:lstStyle/>
            <a:p>
              <a:r>
                <a:rPr lang="en-US" dirty="0" smtClean="0"/>
                <a:t>2025</a:t>
              </a:r>
              <a:endParaRPr lang="en-US" dirty="0"/>
            </a:p>
          </p:txBody>
        </p:sp>
        <p:sp>
          <p:nvSpPr>
            <p:cNvPr id="248" name="TextBox 247"/>
            <p:cNvSpPr txBox="1"/>
            <p:nvPr/>
          </p:nvSpPr>
          <p:spPr>
            <a:xfrm>
              <a:off x="6980290" y="3967670"/>
              <a:ext cx="537327" cy="300082"/>
            </a:xfrm>
            <a:prstGeom prst="rect">
              <a:avLst/>
            </a:prstGeom>
            <a:noFill/>
          </p:spPr>
          <p:txBody>
            <a:bodyPr wrap="none" rtlCol="0">
              <a:spAutoFit/>
            </a:bodyPr>
            <a:lstStyle/>
            <a:p>
              <a:r>
                <a:rPr lang="en-US" dirty="0" smtClean="0"/>
                <a:t>2034</a:t>
              </a:r>
              <a:endParaRPr lang="en-US" dirty="0"/>
            </a:p>
          </p:txBody>
        </p:sp>
      </p:grpSp>
    </p:spTree>
    <p:extLst>
      <p:ext uri="{BB962C8B-B14F-4D97-AF65-F5344CB8AC3E}">
        <p14:creationId xmlns:p14="http://schemas.microsoft.com/office/powerpoint/2010/main" val="3797352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548640" y="1188720"/>
            <a:ext cx="8392160" cy="3329205"/>
          </a:xfrm>
        </p:spPr>
        <p:txBody>
          <a:bodyPr>
            <a:normAutofit fontScale="62500" lnSpcReduction="20000"/>
          </a:bodyPr>
          <a:lstStyle/>
          <a:p>
            <a:r>
              <a:rPr lang="en-US" sz="2900" dirty="0" smtClean="0"/>
              <a:t>ngVLA is being designed to tap into the astronomy community’s intellectual curiosity and to enable a broad range of scientific discovery </a:t>
            </a:r>
          </a:p>
          <a:p>
            <a:pPr marL="0" indent="0">
              <a:buNone/>
            </a:pPr>
            <a:endParaRPr lang="en-US" sz="2900" dirty="0" smtClean="0"/>
          </a:p>
          <a:p>
            <a:r>
              <a:rPr lang="en-US" sz="2900" dirty="0" smtClean="0"/>
              <a:t>Based on community input to date, ngVLA is the next step to build on the VLA’s legacy</a:t>
            </a:r>
          </a:p>
          <a:p>
            <a:endParaRPr lang="en-US" sz="2900" dirty="0" smtClean="0"/>
          </a:p>
          <a:p>
            <a:r>
              <a:rPr lang="en-US" sz="2900" dirty="0" smtClean="0"/>
              <a:t>Major Challenges: No major technological risks identified, but continually looking to take advantage of major engineering advancements </a:t>
            </a:r>
            <a:r>
              <a:rPr lang="en-US" sz="2900" dirty="0"/>
              <a:t>seeking </a:t>
            </a:r>
            <a:r>
              <a:rPr lang="en-US" sz="2900" dirty="0" smtClean="0"/>
              <a:t>optimization in </a:t>
            </a:r>
            <a:r>
              <a:rPr lang="en-US" sz="2900" dirty="0"/>
              <a:t>performance and operations.  </a:t>
            </a:r>
            <a:endParaRPr lang="en-US" sz="2900" dirty="0" smtClean="0"/>
          </a:p>
          <a:p>
            <a:endParaRPr lang="en-US" sz="2900" dirty="0" smtClean="0"/>
          </a:p>
          <a:p>
            <a:r>
              <a:rPr lang="en-US" sz="2900" dirty="0" smtClean="0"/>
              <a:t>Next Steps:  Continue to better define the ngVLA science mission and instrument specifications/performance though detailed science book and reference design study.  </a:t>
            </a:r>
          </a:p>
          <a:p>
            <a:endParaRPr lang="en-US" dirty="0"/>
          </a:p>
        </p:txBody>
      </p:sp>
    </p:spTree>
    <p:extLst>
      <p:ext uri="{BB962C8B-B14F-4D97-AF65-F5344CB8AC3E}">
        <p14:creationId xmlns:p14="http://schemas.microsoft.com/office/powerpoint/2010/main" val="186131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nrao.edu/images/vla09_2_med.jpg"/>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0" y="-1"/>
            <a:ext cx="9144000" cy="51373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4206240" y="182880"/>
            <a:ext cx="46921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algn="ctr"/>
            <a:r>
              <a:rPr lang="en-US" altLang="en-US" sz="3200" b="1" dirty="0">
                <a:solidFill>
                  <a:schemeClr val="bg1"/>
                </a:solidFill>
                <a:latin typeface="+mj-lt"/>
                <a:ea typeface="Times New Roman" charset="0"/>
                <a:cs typeface="Times New Roman" charset="0"/>
              </a:rPr>
              <a:t>The </a:t>
            </a:r>
            <a:r>
              <a:rPr lang="en-US" altLang="en-US" sz="3200" b="1" dirty="0" smtClean="0">
                <a:solidFill>
                  <a:schemeClr val="bg1"/>
                </a:solidFill>
                <a:latin typeface="+mj-lt"/>
                <a:ea typeface="Times New Roman" charset="0"/>
                <a:cs typeface="Times New Roman" charset="0"/>
              </a:rPr>
              <a:t>Jansky Very </a:t>
            </a:r>
            <a:r>
              <a:rPr lang="en-US" altLang="en-US" sz="3200" b="1" dirty="0">
                <a:solidFill>
                  <a:schemeClr val="bg1"/>
                </a:solidFill>
                <a:latin typeface="+mj-lt"/>
                <a:ea typeface="Times New Roman" charset="0"/>
                <a:cs typeface="Times New Roman" charset="0"/>
              </a:rPr>
              <a:t>Large Array</a:t>
            </a:r>
          </a:p>
        </p:txBody>
      </p:sp>
      <p:sp>
        <p:nvSpPr>
          <p:cNvPr id="7" name="Subtitle 2"/>
          <p:cNvSpPr txBox="1">
            <a:spLocks/>
          </p:cNvSpPr>
          <p:nvPr/>
        </p:nvSpPr>
        <p:spPr>
          <a:xfrm>
            <a:off x="182880" y="182880"/>
            <a:ext cx="4431958" cy="1956179"/>
          </a:xfrm>
          <a:prstGeom prst="rect">
            <a:avLst/>
          </a:prstGeom>
          <a:no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IE" sz="1400" b="1" dirty="0">
                <a:solidFill>
                  <a:schemeClr val="bg1"/>
                </a:solidFill>
                <a:ea typeface="Times New Roman" charset="0"/>
                <a:cs typeface="Times New Roman" charset="0"/>
              </a:rPr>
              <a:t>1972 – Approved by </a:t>
            </a:r>
            <a:r>
              <a:rPr lang="en-IE" sz="1400" b="1" dirty="0" smtClean="0">
                <a:solidFill>
                  <a:schemeClr val="bg1"/>
                </a:solidFill>
                <a:ea typeface="Times New Roman" charset="0"/>
                <a:cs typeface="Times New Roman" charset="0"/>
              </a:rPr>
              <a:t>US Congress</a:t>
            </a:r>
            <a:endParaRPr lang="en-IE" sz="1400" b="1" dirty="0">
              <a:solidFill>
                <a:schemeClr val="bg1"/>
              </a:solidFill>
              <a:ea typeface="Times New Roman" charset="0"/>
              <a:cs typeface="Times New Roman" charset="0"/>
            </a:endParaRPr>
          </a:p>
          <a:p>
            <a:pPr marL="0" indent="0">
              <a:lnSpc>
                <a:spcPct val="110000"/>
              </a:lnSpc>
              <a:spcBef>
                <a:spcPts val="0"/>
              </a:spcBef>
              <a:buNone/>
            </a:pPr>
            <a:r>
              <a:rPr lang="en-IE" sz="1400" b="1" dirty="0">
                <a:solidFill>
                  <a:schemeClr val="bg1"/>
                </a:solidFill>
                <a:ea typeface="Times New Roman" charset="0"/>
                <a:cs typeface="Times New Roman" charset="0"/>
              </a:rPr>
              <a:t>1975 – First </a:t>
            </a:r>
            <a:r>
              <a:rPr lang="en-IE" sz="1400" b="1" dirty="0" smtClean="0">
                <a:solidFill>
                  <a:schemeClr val="bg1"/>
                </a:solidFill>
                <a:ea typeface="Times New Roman" charset="0"/>
                <a:cs typeface="Times New Roman" charset="0"/>
              </a:rPr>
              <a:t>antenna </a:t>
            </a:r>
            <a:r>
              <a:rPr lang="en-IE" sz="1400" b="1" dirty="0">
                <a:solidFill>
                  <a:schemeClr val="bg1"/>
                </a:solidFill>
                <a:ea typeface="Times New Roman" charset="0"/>
                <a:cs typeface="Times New Roman" charset="0"/>
              </a:rPr>
              <a:t>in place</a:t>
            </a:r>
          </a:p>
          <a:p>
            <a:pPr marL="0" indent="0">
              <a:lnSpc>
                <a:spcPct val="110000"/>
              </a:lnSpc>
              <a:spcBef>
                <a:spcPts val="0"/>
              </a:spcBef>
              <a:buNone/>
            </a:pPr>
            <a:r>
              <a:rPr lang="en-IE" sz="1400" b="1" dirty="0">
                <a:solidFill>
                  <a:schemeClr val="bg1"/>
                </a:solidFill>
                <a:ea typeface="Times New Roman" charset="0"/>
                <a:cs typeface="Times New Roman" charset="0"/>
              </a:rPr>
              <a:t>1980 – Full science operations</a:t>
            </a:r>
          </a:p>
          <a:p>
            <a:pPr marL="0" indent="0">
              <a:lnSpc>
                <a:spcPct val="110000"/>
              </a:lnSpc>
              <a:spcBef>
                <a:spcPts val="0"/>
              </a:spcBef>
              <a:buNone/>
            </a:pPr>
            <a:r>
              <a:rPr lang="en-IE" sz="1400" b="1" dirty="0">
                <a:solidFill>
                  <a:schemeClr val="bg1"/>
                </a:solidFill>
                <a:ea typeface="Times New Roman" charset="0"/>
                <a:cs typeface="Times New Roman" charset="0"/>
              </a:rPr>
              <a:t>2001 – Complete electronics upgrade approved by NSF</a:t>
            </a:r>
          </a:p>
          <a:p>
            <a:pPr marL="0" indent="0">
              <a:lnSpc>
                <a:spcPct val="110000"/>
              </a:lnSpc>
              <a:spcBef>
                <a:spcPts val="0"/>
              </a:spcBef>
              <a:buNone/>
            </a:pPr>
            <a:r>
              <a:rPr lang="en-IE" sz="1400" b="1" dirty="0">
                <a:solidFill>
                  <a:schemeClr val="bg1"/>
                </a:solidFill>
                <a:ea typeface="Times New Roman" charset="0"/>
                <a:cs typeface="Times New Roman" charset="0"/>
              </a:rPr>
              <a:t>2011 – </a:t>
            </a:r>
            <a:r>
              <a:rPr lang="en-IE" sz="1400" b="1" dirty="0" err="1">
                <a:solidFill>
                  <a:schemeClr val="bg1"/>
                </a:solidFill>
                <a:ea typeface="Times New Roman" charset="0"/>
                <a:cs typeface="Times New Roman" charset="0"/>
              </a:rPr>
              <a:t>Jansky</a:t>
            </a:r>
            <a:r>
              <a:rPr lang="en-IE" sz="1400" b="1" dirty="0">
                <a:solidFill>
                  <a:schemeClr val="bg1"/>
                </a:solidFill>
                <a:ea typeface="Times New Roman" charset="0"/>
                <a:cs typeface="Times New Roman" charset="0"/>
              </a:rPr>
              <a:t> VLA full science ops</a:t>
            </a:r>
          </a:p>
        </p:txBody>
      </p:sp>
      <p:sp>
        <p:nvSpPr>
          <p:cNvPr id="3" name="Rectangle 2"/>
          <p:cNvSpPr/>
          <p:nvPr/>
        </p:nvSpPr>
        <p:spPr>
          <a:xfrm>
            <a:off x="182880" y="3931920"/>
            <a:ext cx="4891396" cy="891270"/>
          </a:xfrm>
          <a:prstGeom prst="rect">
            <a:avLst/>
          </a:prstGeom>
        </p:spPr>
        <p:txBody>
          <a:bodyPr wrap="square">
            <a:spAutoFit/>
          </a:bodyPr>
          <a:lstStyle/>
          <a:p>
            <a:pPr>
              <a:lnSpc>
                <a:spcPct val="110000"/>
              </a:lnSpc>
            </a:pPr>
            <a:r>
              <a:rPr lang="en-IE" sz="1600" b="1" dirty="0" smtClean="0">
                <a:solidFill>
                  <a:schemeClr val="bg1"/>
                </a:solidFill>
                <a:ea typeface="Times New Roman" charset="0"/>
                <a:cs typeface="Times New Roman" charset="0"/>
              </a:rPr>
              <a:t>~12,000 refereed papers with ~500,000 citations</a:t>
            </a:r>
          </a:p>
          <a:p>
            <a:pPr>
              <a:lnSpc>
                <a:spcPct val="110000"/>
              </a:lnSpc>
            </a:pPr>
            <a:r>
              <a:rPr lang="en-IE" sz="1600" b="1" dirty="0">
                <a:solidFill>
                  <a:schemeClr val="bg1"/>
                </a:solidFill>
                <a:ea typeface="Times New Roman" charset="0"/>
                <a:cs typeface="Times New Roman" charset="0"/>
              </a:rPr>
              <a:t>~</a:t>
            </a:r>
            <a:r>
              <a:rPr lang="en-IE" sz="1600" b="1" dirty="0" smtClean="0">
                <a:solidFill>
                  <a:schemeClr val="bg1"/>
                </a:solidFill>
                <a:ea typeface="Times New Roman" charset="0"/>
                <a:cs typeface="Times New Roman" charset="0"/>
              </a:rPr>
              <a:t>500 PhD theses</a:t>
            </a:r>
          </a:p>
          <a:p>
            <a:pPr>
              <a:lnSpc>
                <a:spcPct val="110000"/>
              </a:lnSpc>
            </a:pPr>
            <a:r>
              <a:rPr lang="en-IE" sz="1600" b="1" dirty="0" smtClean="0">
                <a:solidFill>
                  <a:schemeClr val="bg1"/>
                </a:solidFill>
                <a:ea typeface="Times New Roman" charset="0"/>
                <a:cs typeface="Times New Roman" charset="0"/>
              </a:rPr>
              <a:t>Among the most productive telescopes ever</a:t>
            </a:r>
            <a:endParaRPr lang="en-IE" sz="1600" b="1" dirty="0">
              <a:solidFill>
                <a:schemeClr val="bg1"/>
              </a:solidFill>
              <a:ea typeface="Times New Roman" charset="0"/>
              <a:cs typeface="Times New Roman" charset="0"/>
            </a:endParaRPr>
          </a:p>
        </p:txBody>
      </p:sp>
    </p:spTree>
    <p:extLst>
      <p:ext uri="{BB962C8B-B14F-4D97-AF65-F5344CB8AC3E}">
        <p14:creationId xmlns:p14="http://schemas.microsoft.com/office/powerpoint/2010/main" val="386810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65760"/>
            <a:ext cx="5574182" cy="4089197"/>
          </a:xfrm>
          <a:prstGeom prst="rect">
            <a:avLst/>
          </a:prstGeom>
        </p:spPr>
      </p:pic>
    </p:spTree>
    <p:extLst>
      <p:ext uri="{BB962C8B-B14F-4D97-AF65-F5344CB8AC3E}">
        <p14:creationId xmlns:p14="http://schemas.microsoft.com/office/powerpoint/2010/main" val="188036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33267" y="99209"/>
            <a:ext cx="5390864" cy="357187"/>
          </a:xfrm>
        </p:spPr>
        <p:txBody>
          <a:bodyPr>
            <a:noAutofit/>
          </a:bodyPr>
          <a:lstStyle/>
          <a:p>
            <a:pPr marL="0" indent="0" algn="ctr">
              <a:buNone/>
            </a:pPr>
            <a:r>
              <a:rPr lang="en-US" sz="2400" b="1" dirty="0" smtClean="0">
                <a:latin typeface="+mj-lt"/>
              </a:rPr>
              <a:t>Draft Performance Specifications</a:t>
            </a:r>
            <a:endParaRPr lang="en-US" sz="2400" b="1" dirty="0">
              <a:latin typeface="+mj-lt"/>
            </a:endParaRPr>
          </a:p>
        </p:txBody>
      </p:sp>
      <p:pic>
        <p:nvPicPr>
          <p:cNvPr id="2050" name="Picture 2"/>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t="-1494"/>
          <a:stretch/>
        </p:blipFill>
        <p:spPr bwMode="auto">
          <a:xfrm>
            <a:off x="1211580" y="514350"/>
            <a:ext cx="6686479" cy="233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06404" y="312971"/>
            <a:ext cx="2056973" cy="248209"/>
          </a:xfrm>
          <a:prstGeom prst="rect">
            <a:avLst/>
          </a:prstGeom>
          <a:noFill/>
        </p:spPr>
        <p:txBody>
          <a:bodyPr wrap="none" rtlCol="0">
            <a:spAutoFit/>
          </a:bodyPr>
          <a:lstStyle/>
          <a:p>
            <a:r>
              <a:rPr lang="en-US" sz="1013" dirty="0"/>
              <a:t>Carilli et al. 2015, ngVLA memo #5</a:t>
            </a:r>
          </a:p>
        </p:txBody>
      </p:sp>
      <p:pic>
        <p:nvPicPr>
          <p:cNvPr id="6" name="Picture 5" descr="Screen Shot 2015-02-17 at 8.53.29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8292" y="3031758"/>
            <a:ext cx="6858000" cy="1465188"/>
          </a:xfrm>
          <a:prstGeom prst="rect">
            <a:avLst/>
          </a:prstGeom>
        </p:spPr>
      </p:pic>
      <p:sp>
        <p:nvSpPr>
          <p:cNvPr id="7" name="Oval 6"/>
          <p:cNvSpPr/>
          <p:nvPr/>
        </p:nvSpPr>
        <p:spPr>
          <a:xfrm>
            <a:off x="4307646" y="1628927"/>
            <a:ext cx="3695700" cy="2819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8" name="Oval 7"/>
          <p:cNvSpPr/>
          <p:nvPr/>
        </p:nvSpPr>
        <p:spPr>
          <a:xfrm>
            <a:off x="4333437" y="2019305"/>
            <a:ext cx="3695700" cy="2819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9" name="Oval 8"/>
          <p:cNvSpPr/>
          <p:nvPr/>
        </p:nvSpPr>
        <p:spPr>
          <a:xfrm>
            <a:off x="4319370" y="2574397"/>
            <a:ext cx="3695700" cy="2819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0" name="TextBox 9"/>
          <p:cNvSpPr txBox="1"/>
          <p:nvPr/>
        </p:nvSpPr>
        <p:spPr>
          <a:xfrm>
            <a:off x="3468334" y="3017266"/>
            <a:ext cx="2145066" cy="790794"/>
          </a:xfrm>
          <a:prstGeom prst="rect">
            <a:avLst/>
          </a:prstGeom>
          <a:solidFill>
            <a:schemeClr val="bg1"/>
          </a:solidFill>
          <a:ln>
            <a:solidFill>
              <a:srgbClr val="C00000"/>
            </a:solidFill>
          </a:ln>
        </p:spPr>
        <p:txBody>
          <a:bodyPr wrap="square" rtlCol="0">
            <a:spAutoFit/>
          </a:bodyPr>
          <a:lstStyle/>
          <a:p>
            <a:r>
              <a:rPr lang="en-US" sz="1500" dirty="0">
                <a:ea typeface="Times New Roman" charset="0"/>
                <a:cs typeface="Times New Roman" charset="0"/>
              </a:rPr>
              <a:t>Improvements over </a:t>
            </a:r>
            <a:r>
              <a:rPr lang="en-US" sz="1500" dirty="0" smtClean="0">
                <a:ea typeface="Times New Roman" charset="0"/>
                <a:cs typeface="Times New Roman" charset="0"/>
              </a:rPr>
              <a:t>JVLA </a:t>
            </a:r>
            <a:endParaRPr lang="en-US" sz="1500" dirty="0">
              <a:ea typeface="Times New Roman" charset="0"/>
              <a:cs typeface="Times New Roman" charset="0"/>
            </a:endParaRPr>
          </a:p>
          <a:p>
            <a:pPr marL="214313" indent="-214313">
              <a:buFont typeface="Arial" charset="0"/>
              <a:buChar char="•"/>
            </a:pPr>
            <a:r>
              <a:rPr lang="en-US" sz="1013" dirty="0" smtClean="0">
                <a:ea typeface="Times New Roman" charset="0"/>
                <a:cs typeface="Times New Roman" charset="0"/>
              </a:rPr>
              <a:t>~10x Sensitivity at 30 GHz </a:t>
            </a:r>
            <a:endParaRPr lang="en-US" sz="1013" dirty="0">
              <a:ea typeface="Times New Roman" charset="0"/>
              <a:cs typeface="Times New Roman" charset="0"/>
            </a:endParaRPr>
          </a:p>
          <a:p>
            <a:pPr marL="214313" indent="-214313">
              <a:buFont typeface="Arial" charset="0"/>
              <a:buChar char="•"/>
            </a:pPr>
            <a:r>
              <a:rPr lang="en-US" sz="1013" dirty="0" smtClean="0">
                <a:ea typeface="Times New Roman" charset="0"/>
                <a:cs typeface="Times New Roman" charset="0"/>
              </a:rPr>
              <a:t>~10x </a:t>
            </a:r>
            <a:r>
              <a:rPr lang="en-US" sz="1013" dirty="0">
                <a:ea typeface="Times New Roman" charset="0"/>
                <a:cs typeface="Times New Roman" charset="0"/>
              </a:rPr>
              <a:t>Resolution </a:t>
            </a:r>
            <a:r>
              <a:rPr lang="en-US" sz="1013" dirty="0" smtClean="0">
                <a:ea typeface="Times New Roman" charset="0"/>
                <a:cs typeface="Times New Roman" charset="0"/>
              </a:rPr>
              <a:t>at all bands</a:t>
            </a:r>
            <a:endParaRPr lang="en-US" sz="1013" dirty="0">
              <a:ea typeface="Times New Roman" charset="0"/>
              <a:cs typeface="Times New Roman" charset="0"/>
            </a:endParaRPr>
          </a:p>
          <a:p>
            <a:pPr marL="214313" indent="-214313">
              <a:buFont typeface="Arial" charset="0"/>
              <a:buChar char="•"/>
            </a:pPr>
            <a:r>
              <a:rPr lang="en-US" sz="1013" dirty="0">
                <a:ea typeface="Times New Roman" charset="0"/>
                <a:cs typeface="Times New Roman" charset="0"/>
              </a:rPr>
              <a:t>1.2 – 116GHz  (vs. 1 – 50GHz)</a:t>
            </a:r>
          </a:p>
        </p:txBody>
      </p:sp>
    </p:spTree>
    <p:extLst>
      <p:ext uri="{BB962C8B-B14F-4D97-AF65-F5344CB8AC3E}">
        <p14:creationId xmlns:p14="http://schemas.microsoft.com/office/powerpoint/2010/main" val="3068284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3844"/>
            <a:ext cx="7886700" cy="994172"/>
          </a:xfrm>
        </p:spPr>
        <p:txBody>
          <a:bodyPr/>
          <a:lstStyle/>
          <a:p>
            <a:r>
              <a:rPr lang="en-US" b="1" dirty="0" smtClean="0"/>
              <a:t>FRB Localization</a:t>
            </a:r>
            <a:endParaRPr lang="en-US" b="1" dirty="0"/>
          </a:p>
        </p:txBody>
      </p:sp>
      <p:sp>
        <p:nvSpPr>
          <p:cNvPr id="3" name="Content Placeholder 2"/>
          <p:cNvSpPr>
            <a:spLocks noGrp="1"/>
          </p:cNvSpPr>
          <p:nvPr>
            <p:ph sz="half" idx="1"/>
          </p:nvPr>
        </p:nvSpPr>
        <p:spPr>
          <a:xfrm>
            <a:off x="365760" y="1280160"/>
            <a:ext cx="4248150" cy="3081252"/>
          </a:xfrm>
        </p:spPr>
        <p:txBody>
          <a:bodyPr/>
          <a:lstStyle/>
          <a:p>
            <a:r>
              <a:rPr lang="en-US" dirty="0"/>
              <a:t>VLA makes first localization of fast radio burst (FRB 121102)</a:t>
            </a:r>
          </a:p>
          <a:p>
            <a:pPr lvl="1"/>
            <a:r>
              <a:rPr lang="en-US" dirty="0"/>
              <a:t>VLA appears on cover of Nature for first time</a:t>
            </a:r>
          </a:p>
          <a:p>
            <a:r>
              <a:rPr lang="en-US" dirty="0"/>
              <a:t>Increasing interest in time domain astronomy</a:t>
            </a:r>
          </a:p>
          <a:p>
            <a:pPr lvl="1"/>
            <a:r>
              <a:rPr lang="en-US" dirty="0"/>
              <a:t>e.g. FRBs, EM counterparts to ALIGO </a:t>
            </a:r>
            <a:r>
              <a:rPr lang="en-US" dirty="0" smtClean="0"/>
              <a:t>events</a:t>
            </a:r>
            <a:endParaRPr lang="en-US" dirty="0"/>
          </a:p>
        </p:txBody>
      </p:sp>
      <p:pic>
        <p:nvPicPr>
          <p:cNvPr id="5" name="Picture 4"/>
          <p:cNvPicPr>
            <a:picLocks noChangeAspect="1"/>
          </p:cNvPicPr>
          <p:nvPr/>
        </p:nvPicPr>
        <p:blipFill>
          <a:blip r:embed="rId2"/>
          <a:stretch>
            <a:fillRect/>
          </a:stretch>
        </p:blipFill>
        <p:spPr>
          <a:xfrm>
            <a:off x="5029200" y="365759"/>
            <a:ext cx="3618173" cy="4768474"/>
          </a:xfrm>
          <a:prstGeom prst="rect">
            <a:avLst/>
          </a:prstGeom>
        </p:spPr>
      </p:pic>
    </p:spTree>
    <p:extLst>
      <p:ext uri="{BB962C8B-B14F-4D97-AF65-F5344CB8AC3E}">
        <p14:creationId xmlns:p14="http://schemas.microsoft.com/office/powerpoint/2010/main" val="332427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7886700" cy="994172"/>
          </a:xfrm>
        </p:spPr>
        <p:txBody>
          <a:bodyPr>
            <a:normAutofit/>
          </a:bodyPr>
          <a:lstStyle/>
          <a:p>
            <a:r>
              <a:rPr lang="en-US" sz="3200" b="1" dirty="0"/>
              <a:t>T</a:t>
            </a:r>
            <a:r>
              <a:rPr lang="en-US" sz="3200" b="1" dirty="0" smtClean="0"/>
              <a:t>ransient </a:t>
            </a:r>
            <a:r>
              <a:rPr lang="en-US" sz="3200" b="1" dirty="0"/>
              <a:t>in Cygnus A</a:t>
            </a:r>
            <a:br>
              <a:rPr lang="en-US" sz="3200" b="1" dirty="0"/>
            </a:br>
            <a:endParaRPr lang="en-US" sz="3200" b="1" dirty="0"/>
          </a:p>
        </p:txBody>
      </p:sp>
      <p:sp>
        <p:nvSpPr>
          <p:cNvPr id="3" name="Content Placeholder 2"/>
          <p:cNvSpPr>
            <a:spLocks noGrp="1"/>
          </p:cNvSpPr>
          <p:nvPr>
            <p:ph sz="half" idx="1"/>
          </p:nvPr>
        </p:nvSpPr>
        <p:spPr>
          <a:xfrm>
            <a:off x="365759" y="1005840"/>
            <a:ext cx="4118105" cy="3665312"/>
          </a:xfrm>
        </p:spPr>
        <p:txBody>
          <a:bodyPr>
            <a:normAutofit lnSpcReduction="10000"/>
          </a:bodyPr>
          <a:lstStyle/>
          <a:p>
            <a:r>
              <a:rPr lang="en-US" dirty="0"/>
              <a:t>Radio transient in Cygnus A</a:t>
            </a:r>
          </a:p>
          <a:p>
            <a:pPr lvl="1"/>
            <a:r>
              <a:rPr lang="en-US" dirty="0"/>
              <a:t>Object did not appear in observations in 1980s &amp;1996 </a:t>
            </a:r>
          </a:p>
          <a:p>
            <a:pPr lvl="1"/>
            <a:r>
              <a:rPr lang="en-US" dirty="0"/>
              <a:t>Appears with post-EVLA observation in 2015</a:t>
            </a:r>
          </a:p>
          <a:p>
            <a:r>
              <a:rPr lang="en-US" dirty="0"/>
              <a:t>Possibilities:</a:t>
            </a:r>
          </a:p>
          <a:p>
            <a:pPr lvl="1"/>
            <a:r>
              <a:rPr lang="en-US" dirty="0"/>
              <a:t>Foreground/background object:</a:t>
            </a:r>
          </a:p>
          <a:p>
            <a:pPr lvl="2"/>
            <a:r>
              <a:rPr lang="en-US" dirty="0"/>
              <a:t>Probability too low</a:t>
            </a:r>
          </a:p>
          <a:p>
            <a:pPr lvl="1"/>
            <a:r>
              <a:rPr lang="en-US" dirty="0"/>
              <a:t>Supernova</a:t>
            </a:r>
          </a:p>
          <a:p>
            <a:pPr lvl="2"/>
            <a:r>
              <a:rPr lang="en-US" dirty="0"/>
              <a:t>Too bright for too long</a:t>
            </a:r>
          </a:p>
          <a:p>
            <a:pPr lvl="1"/>
            <a:r>
              <a:rPr lang="en-US" u="sng" dirty="0"/>
              <a:t>Second SMBH in the galaxy</a:t>
            </a:r>
          </a:p>
          <a:p>
            <a:pPr lvl="2"/>
            <a:r>
              <a:rPr lang="en-US" dirty="0"/>
              <a:t>Caused by rapid increase in accretion rate on an </a:t>
            </a:r>
            <a:r>
              <a:rPr lang="en-US" dirty="0" smtClean="0"/>
              <a:t>AGN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48640"/>
            <a:ext cx="3250692" cy="1513378"/>
          </a:xfrm>
          <a:prstGeom prst="rect">
            <a:avLst/>
          </a:prstGeom>
        </p:spPr>
      </p:pic>
      <p:pic>
        <p:nvPicPr>
          <p:cNvPr id="8" name="Picture 7"/>
          <p:cNvPicPr>
            <a:picLocks noChangeAspect="1"/>
          </p:cNvPicPr>
          <p:nvPr/>
        </p:nvPicPr>
        <p:blipFill>
          <a:blip r:embed="rId4"/>
          <a:stretch>
            <a:fillRect/>
          </a:stretch>
        </p:blipFill>
        <p:spPr>
          <a:xfrm>
            <a:off x="5029200" y="2057400"/>
            <a:ext cx="3225482" cy="2867026"/>
          </a:xfrm>
          <a:prstGeom prst="rect">
            <a:avLst/>
          </a:prstGeom>
        </p:spPr>
      </p:pic>
      <p:sp>
        <p:nvSpPr>
          <p:cNvPr id="9" name="Rectangle 8"/>
          <p:cNvSpPr/>
          <p:nvPr/>
        </p:nvSpPr>
        <p:spPr>
          <a:xfrm>
            <a:off x="8046720" y="3931920"/>
            <a:ext cx="1038105" cy="276999"/>
          </a:xfrm>
          <a:prstGeom prst="rect">
            <a:avLst/>
          </a:prstGeom>
        </p:spPr>
        <p:txBody>
          <a:bodyPr wrap="none">
            <a:spAutoFit/>
          </a:bodyPr>
          <a:lstStyle/>
          <a:p>
            <a:r>
              <a:rPr lang="en-US" sz="1200" dirty="0">
                <a:latin typeface="Gill Sans MT" panose="020B0502020104020203" pitchFamily="34" charset="0"/>
              </a:rPr>
              <a:t>VLA: 8.5 GHz</a:t>
            </a:r>
          </a:p>
        </p:txBody>
      </p:sp>
      <p:sp>
        <p:nvSpPr>
          <p:cNvPr id="10" name="Rectangle 9"/>
          <p:cNvSpPr/>
          <p:nvPr/>
        </p:nvSpPr>
        <p:spPr>
          <a:xfrm>
            <a:off x="3474720" y="4297680"/>
            <a:ext cx="1666290" cy="276999"/>
          </a:xfrm>
          <a:prstGeom prst="rect">
            <a:avLst/>
          </a:prstGeom>
        </p:spPr>
        <p:txBody>
          <a:bodyPr wrap="none">
            <a:spAutoFit/>
          </a:bodyPr>
          <a:lstStyle/>
          <a:p>
            <a:r>
              <a:rPr lang="en-US" sz="1200" dirty="0">
                <a:latin typeface="Gill Sans MT" panose="020B0502020104020203" pitchFamily="34" charset="0"/>
              </a:rPr>
              <a:t>Perley, D. A. et al</a:t>
            </a:r>
            <a:r>
              <a:rPr lang="en-US" sz="1200" dirty="0" smtClean="0">
                <a:latin typeface="Gill Sans MT" panose="020B0502020104020203" pitchFamily="34" charset="0"/>
              </a:rPr>
              <a:t>. (2017)</a:t>
            </a:r>
            <a:endParaRPr lang="en-US" sz="1200" dirty="0">
              <a:latin typeface="Gill Sans MT" panose="020B0502020104020203" pitchFamily="34" charset="0"/>
            </a:endParaRPr>
          </a:p>
        </p:txBody>
      </p:sp>
    </p:spTree>
    <p:extLst>
      <p:ext uri="{BB962C8B-B14F-4D97-AF65-F5344CB8AC3E}">
        <p14:creationId xmlns:p14="http://schemas.microsoft.com/office/powerpoint/2010/main" val="304173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Radio Counterpart to GW17017</a:t>
            </a:r>
            <a:endParaRPr lang="en-US" b="1" dirty="0"/>
          </a:p>
        </p:txBody>
      </p:sp>
      <p:pic>
        <p:nvPicPr>
          <p:cNvPr id="3" name="Picture 2"/>
          <p:cNvPicPr>
            <a:picLocks noChangeAspect="1"/>
          </p:cNvPicPr>
          <p:nvPr/>
        </p:nvPicPr>
        <p:blipFill>
          <a:blip r:embed="rId3"/>
          <a:stretch>
            <a:fillRect/>
          </a:stretch>
        </p:blipFill>
        <p:spPr>
          <a:xfrm>
            <a:off x="731520" y="1188720"/>
            <a:ext cx="7761206" cy="2756425"/>
          </a:xfrm>
          <a:prstGeom prst="rect">
            <a:avLst/>
          </a:prstGeom>
        </p:spPr>
      </p:pic>
      <p:sp>
        <p:nvSpPr>
          <p:cNvPr id="4" name="TextBox 3"/>
          <p:cNvSpPr txBox="1"/>
          <p:nvPr/>
        </p:nvSpPr>
        <p:spPr>
          <a:xfrm>
            <a:off x="1828800" y="4023360"/>
            <a:ext cx="1042273" cy="300082"/>
          </a:xfrm>
          <a:prstGeom prst="rect">
            <a:avLst/>
          </a:prstGeom>
          <a:noFill/>
        </p:spPr>
        <p:txBody>
          <a:bodyPr wrap="none" rtlCol="0">
            <a:spAutoFit/>
          </a:bodyPr>
          <a:lstStyle/>
          <a:p>
            <a:r>
              <a:rPr lang="en-US" dirty="0" smtClean="0"/>
              <a:t>IR, Gemini-S</a:t>
            </a:r>
            <a:endParaRPr lang="en-US" dirty="0"/>
          </a:p>
        </p:txBody>
      </p:sp>
      <p:sp>
        <p:nvSpPr>
          <p:cNvPr id="5" name="TextBox 4"/>
          <p:cNvSpPr txBox="1"/>
          <p:nvPr/>
        </p:nvSpPr>
        <p:spPr>
          <a:xfrm>
            <a:off x="5120640" y="4023360"/>
            <a:ext cx="947695" cy="300082"/>
          </a:xfrm>
          <a:prstGeom prst="rect">
            <a:avLst/>
          </a:prstGeom>
          <a:noFill/>
        </p:spPr>
        <p:txBody>
          <a:bodyPr wrap="none" rtlCol="0">
            <a:spAutoFit/>
          </a:bodyPr>
          <a:lstStyle/>
          <a:p>
            <a:r>
              <a:rPr lang="en-US" dirty="0" smtClean="0"/>
              <a:t>6 GHz, VLA</a:t>
            </a:r>
            <a:endParaRPr lang="en-US" dirty="0"/>
          </a:p>
        </p:txBody>
      </p:sp>
    </p:spTree>
    <p:extLst>
      <p:ext uri="{BB962C8B-B14F-4D97-AF65-F5344CB8AC3E}">
        <p14:creationId xmlns:p14="http://schemas.microsoft.com/office/powerpoint/2010/main" val="337320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8650" y="274320"/>
            <a:ext cx="7886700" cy="462756"/>
          </a:xfrm>
        </p:spPr>
        <p:txBody>
          <a:bodyPr>
            <a:normAutofit fontScale="90000"/>
          </a:bodyPr>
          <a:lstStyle/>
          <a:p>
            <a:r>
              <a:rPr lang="en-US" b="1" dirty="0" smtClean="0"/>
              <a:t>A next </a:t>
            </a:r>
            <a:r>
              <a:rPr lang="en-US" sz="3600" b="1" dirty="0" smtClean="0"/>
              <a:t>generation</a:t>
            </a:r>
            <a:r>
              <a:rPr lang="en-US" b="1" dirty="0" smtClean="0"/>
              <a:t> VLA</a:t>
            </a:r>
            <a:endParaRPr lang="en-US" b="1" dirty="0"/>
          </a:p>
        </p:txBody>
      </p:sp>
      <p:sp>
        <p:nvSpPr>
          <p:cNvPr id="10" name="Content Placeholder 9"/>
          <p:cNvSpPr>
            <a:spLocks noGrp="1"/>
          </p:cNvSpPr>
          <p:nvPr>
            <p:ph idx="1"/>
          </p:nvPr>
        </p:nvSpPr>
        <p:spPr>
          <a:xfrm>
            <a:off x="457200" y="1097280"/>
            <a:ext cx="8246993" cy="2788920"/>
          </a:xfrm>
        </p:spPr>
        <p:txBody>
          <a:bodyPr>
            <a:normAutofit/>
          </a:bodyPr>
          <a:lstStyle/>
          <a:p>
            <a:r>
              <a:rPr lang="en-US" dirty="0" smtClean="0"/>
              <a:t>Scientific Frontier: </a:t>
            </a:r>
            <a:r>
              <a:rPr lang="en-US" b="1" i="1" dirty="0">
                <a:solidFill>
                  <a:srgbClr val="C00000"/>
                </a:solidFill>
              </a:rPr>
              <a:t>Thermal imaging at milli-arcsecond scale resolution</a:t>
            </a:r>
          </a:p>
          <a:p>
            <a:r>
              <a:rPr lang="en-US" dirty="0" smtClean="0"/>
              <a:t>Goals:</a:t>
            </a:r>
            <a:r>
              <a:rPr lang="en-US" b="1" i="1" dirty="0" smtClean="0">
                <a:solidFill>
                  <a:srgbClr val="C00000"/>
                </a:solidFill>
              </a:rPr>
              <a:t> 10x </a:t>
            </a:r>
            <a:r>
              <a:rPr lang="en-US" b="1" i="1" dirty="0">
                <a:solidFill>
                  <a:srgbClr val="C00000"/>
                </a:solidFill>
              </a:rPr>
              <a:t>effective </a:t>
            </a:r>
            <a:r>
              <a:rPr lang="en-US" b="1" i="1" dirty="0" smtClean="0">
                <a:solidFill>
                  <a:srgbClr val="C00000"/>
                </a:solidFill>
              </a:rPr>
              <a:t>collection area &amp; resolution </a:t>
            </a:r>
            <a:r>
              <a:rPr lang="en-US" b="1" i="1" dirty="0">
                <a:solidFill>
                  <a:srgbClr val="C00000"/>
                </a:solidFill>
              </a:rPr>
              <a:t>of JVLA </a:t>
            </a:r>
            <a:r>
              <a:rPr lang="en-US" b="1" i="1" dirty="0" smtClean="0">
                <a:solidFill>
                  <a:srgbClr val="C00000"/>
                </a:solidFill>
              </a:rPr>
              <a:t>at </a:t>
            </a:r>
            <a:r>
              <a:rPr lang="en-US" b="1" i="1" dirty="0">
                <a:solidFill>
                  <a:srgbClr val="C00000"/>
                </a:solidFill>
              </a:rPr>
              <a:t>30GHz - up to ~500km baselines</a:t>
            </a:r>
          </a:p>
          <a:p>
            <a:r>
              <a:rPr lang="en-US" dirty="0" smtClean="0"/>
              <a:t>Frequency </a:t>
            </a:r>
            <a:r>
              <a:rPr lang="en-US" dirty="0"/>
              <a:t>range: </a:t>
            </a:r>
            <a:r>
              <a:rPr lang="en-US" b="1" i="1" dirty="0">
                <a:solidFill>
                  <a:srgbClr val="C00000"/>
                </a:solidFill>
              </a:rPr>
              <a:t>1.2 –116GHz</a:t>
            </a:r>
          </a:p>
          <a:p>
            <a:r>
              <a:rPr lang="en-US" dirty="0"/>
              <a:t>Located in southwest </a:t>
            </a:r>
            <a:r>
              <a:rPr lang="en-US" dirty="0" smtClean="0"/>
              <a:t>US + MX, </a:t>
            </a:r>
            <a:r>
              <a:rPr lang="en-US" dirty="0"/>
              <a:t>centered on present location of </a:t>
            </a:r>
            <a:r>
              <a:rPr lang="en-US" dirty="0" smtClean="0"/>
              <a:t>JVLA</a:t>
            </a:r>
          </a:p>
          <a:p>
            <a:r>
              <a:rPr lang="en-US" dirty="0" smtClean="0"/>
              <a:t>Baseline design under development</a:t>
            </a:r>
            <a:endParaRPr lang="en-US" dirty="0"/>
          </a:p>
          <a:p>
            <a:r>
              <a:rPr lang="en-US" dirty="0"/>
              <a:t>Low technical risk </a:t>
            </a:r>
            <a:r>
              <a:rPr lang="en-US" dirty="0" smtClean="0"/>
              <a:t>(reasonable step beyond current state of the art</a:t>
            </a:r>
            <a:r>
              <a:rPr lang="en-US" dirty="0" smtClean="0"/>
              <a:t>)</a:t>
            </a:r>
            <a:endParaRPr lang="en-US" sz="1300" dirty="0" smtClean="0"/>
          </a:p>
          <a:p>
            <a:endParaRPr lang="en-US" dirty="0"/>
          </a:p>
          <a:p>
            <a:endParaRPr lang="en-US" dirty="0"/>
          </a:p>
        </p:txBody>
      </p:sp>
      <p:sp>
        <p:nvSpPr>
          <p:cNvPr id="4" name="TextBox 3"/>
          <p:cNvSpPr txBox="1"/>
          <p:nvPr/>
        </p:nvSpPr>
        <p:spPr>
          <a:xfrm>
            <a:off x="2651760" y="4023360"/>
            <a:ext cx="3866322" cy="369332"/>
          </a:xfrm>
          <a:prstGeom prst="rect">
            <a:avLst/>
          </a:prstGeom>
          <a:solidFill>
            <a:schemeClr val="bg1"/>
          </a:solidFill>
          <a:ln>
            <a:solidFill>
              <a:srgbClr val="FF0000"/>
            </a:solidFill>
          </a:ln>
        </p:spPr>
        <p:txBody>
          <a:bodyPr wrap="square" rtlCol="0">
            <a:spAutoFit/>
          </a:bodyPr>
          <a:lstStyle/>
          <a:p>
            <a:r>
              <a:rPr lang="en-US" sz="1800" i="1" dirty="0" smtClean="0">
                <a:ea typeface="Times New Roman" charset="0"/>
                <a:cs typeface="Times New Roman" charset="0"/>
              </a:rPr>
              <a:t>https://science.nrao.edu/futures/ngvla</a:t>
            </a:r>
            <a:endParaRPr lang="en-US" sz="1800" i="1" dirty="0">
              <a:ea typeface="Times New Roman" charset="0"/>
              <a:cs typeface="Times New Roman" charset="0"/>
            </a:endParaRPr>
          </a:p>
        </p:txBody>
      </p:sp>
    </p:spTree>
    <p:extLst>
      <p:ext uri="{BB962C8B-B14F-4D97-AF65-F5344CB8AC3E}">
        <p14:creationId xmlns:p14="http://schemas.microsoft.com/office/powerpoint/2010/main" val="1190093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4" y="273844"/>
            <a:ext cx="7886700" cy="704056"/>
          </a:xfrm>
        </p:spPr>
        <p:txBody>
          <a:bodyPr/>
          <a:lstStyle/>
          <a:p>
            <a:r>
              <a:rPr lang="en-US" b="1" dirty="0" smtClean="0"/>
              <a:t>Located in US Southwest, MX</a:t>
            </a:r>
            <a:endParaRPr lang="en-US" b="1"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2072" y="22302"/>
            <a:ext cx="3497580" cy="4526280"/>
          </a:xfrm>
          <a:prstGeom prst="rect">
            <a:avLst/>
          </a:prstGeom>
        </p:spPr>
      </p:pic>
      <p:pic>
        <p:nvPicPr>
          <p:cNvPr id="21" name="Picture 20" descr="Screen Shot 2015-05-14 at 11.38.06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704" y="996085"/>
            <a:ext cx="4794713" cy="3426424"/>
          </a:xfrm>
          <a:prstGeom prst="rect">
            <a:avLst/>
          </a:prstGeom>
        </p:spPr>
      </p:pic>
      <p:sp>
        <p:nvSpPr>
          <p:cNvPr id="22" name="TextBox 21"/>
          <p:cNvSpPr txBox="1">
            <a:spLocks noChangeAspect="1"/>
          </p:cNvSpPr>
          <p:nvPr/>
        </p:nvSpPr>
        <p:spPr>
          <a:xfrm>
            <a:off x="3073400" y="977900"/>
            <a:ext cx="2584016" cy="276999"/>
          </a:xfrm>
          <a:prstGeom prst="rect">
            <a:avLst/>
          </a:prstGeom>
          <a:solidFill>
            <a:srgbClr val="7B7A65"/>
          </a:solidFill>
          <a:ln>
            <a:solidFill>
              <a:schemeClr val="bg1"/>
            </a:solidFill>
          </a:ln>
        </p:spPr>
        <p:txBody>
          <a:bodyPr wrap="square" rtlCol="0">
            <a:spAutoFit/>
          </a:bodyPr>
          <a:lstStyle/>
          <a:p>
            <a:pPr>
              <a:spcBef>
                <a:spcPts val="600"/>
              </a:spcBef>
            </a:pPr>
            <a:r>
              <a:rPr lang="en-US" sz="1200" dirty="0" smtClean="0">
                <a:solidFill>
                  <a:schemeClr val="bg1"/>
                </a:solidFill>
                <a:cs typeface="Times New Roman"/>
              </a:rPr>
              <a:t>JVLA: Good 3mm site, elev</a:t>
            </a:r>
            <a:r>
              <a:rPr lang="en-US" sz="1200" dirty="0">
                <a:solidFill>
                  <a:schemeClr val="bg1"/>
                </a:solidFill>
                <a:cs typeface="Times New Roman"/>
              </a:rPr>
              <a:t>.</a:t>
            </a:r>
            <a:r>
              <a:rPr lang="en-US" sz="1200" dirty="0" smtClean="0">
                <a:solidFill>
                  <a:schemeClr val="bg1"/>
                </a:solidFill>
                <a:cs typeface="Times New Roman"/>
              </a:rPr>
              <a:t> ~ 2200m</a:t>
            </a:r>
          </a:p>
        </p:txBody>
      </p:sp>
      <p:sp>
        <p:nvSpPr>
          <p:cNvPr id="23" name="TextBox 22"/>
          <p:cNvSpPr txBox="1">
            <a:spLocks noChangeAspect="1"/>
          </p:cNvSpPr>
          <p:nvPr/>
        </p:nvSpPr>
        <p:spPr>
          <a:xfrm>
            <a:off x="3073400" y="1246525"/>
            <a:ext cx="2584016" cy="707886"/>
          </a:xfrm>
          <a:prstGeom prst="rect">
            <a:avLst/>
          </a:prstGeom>
          <a:solidFill>
            <a:srgbClr val="7B7A65"/>
          </a:solidFill>
          <a:ln>
            <a:solidFill>
              <a:schemeClr val="bg1"/>
            </a:solidFill>
          </a:ln>
        </p:spPr>
        <p:txBody>
          <a:bodyPr wrap="square" rtlCol="0">
            <a:spAutoFit/>
          </a:bodyPr>
          <a:lstStyle/>
          <a:p>
            <a:r>
              <a:rPr lang="en-US" sz="1600" dirty="0" smtClean="0">
                <a:solidFill>
                  <a:schemeClr val="bg1"/>
                </a:solidFill>
                <a:ea typeface="Times New Roman" charset="0"/>
                <a:cs typeface="Times New Roman" charset="0"/>
              </a:rPr>
              <a:t> </a:t>
            </a:r>
            <a:r>
              <a:rPr lang="en-US" sz="1200" dirty="0" smtClean="0">
                <a:solidFill>
                  <a:schemeClr val="bg1"/>
                </a:solidFill>
                <a:ea typeface="Times New Roman" charset="0"/>
                <a:cs typeface="Times New Roman" charset="0"/>
              </a:rPr>
              <a:t>40% in core:  b &lt; 1km  ~ 1” at 30GHz</a:t>
            </a:r>
          </a:p>
          <a:p>
            <a:r>
              <a:rPr lang="en-US" sz="1200" dirty="0" smtClean="0">
                <a:solidFill>
                  <a:schemeClr val="bg1"/>
                </a:solidFill>
                <a:ea typeface="Times New Roman" charset="0"/>
                <a:cs typeface="Times New Roman" charset="0"/>
              </a:rPr>
              <a:t> </a:t>
            </a:r>
            <a:r>
              <a:rPr lang="en-US" sz="1200" dirty="0">
                <a:solidFill>
                  <a:schemeClr val="bg1"/>
                </a:solidFill>
                <a:ea typeface="Times New Roman" charset="0"/>
                <a:cs typeface="Times New Roman" charset="0"/>
              </a:rPr>
              <a:t>7</a:t>
            </a:r>
            <a:r>
              <a:rPr lang="en-US" sz="1200" dirty="0" smtClean="0">
                <a:solidFill>
                  <a:schemeClr val="bg1"/>
                </a:solidFill>
                <a:ea typeface="Times New Roman" charset="0"/>
                <a:cs typeface="Times New Roman" charset="0"/>
              </a:rPr>
              <a:t>0% in mid:   b &lt; 30km ~ 0.1” </a:t>
            </a:r>
          </a:p>
          <a:p>
            <a:r>
              <a:rPr lang="en-US" sz="1200" dirty="0" smtClean="0">
                <a:solidFill>
                  <a:schemeClr val="bg1"/>
                </a:solidFill>
                <a:ea typeface="Times New Roman" charset="0"/>
                <a:cs typeface="Times New Roman" charset="0"/>
              </a:rPr>
              <a:t>100% in long: b &lt; 500km  ~ 0.01”</a:t>
            </a:r>
          </a:p>
        </p:txBody>
      </p:sp>
      <p:sp>
        <p:nvSpPr>
          <p:cNvPr id="3" name="TextBox 2"/>
          <p:cNvSpPr txBox="1"/>
          <p:nvPr/>
        </p:nvSpPr>
        <p:spPr>
          <a:xfrm>
            <a:off x="6273800" y="273844"/>
            <a:ext cx="2123851" cy="300082"/>
          </a:xfrm>
          <a:prstGeom prst="rect">
            <a:avLst/>
          </a:prstGeom>
          <a:solidFill>
            <a:schemeClr val="bg1"/>
          </a:solidFill>
        </p:spPr>
        <p:txBody>
          <a:bodyPr wrap="none" rtlCol="0">
            <a:spAutoFit/>
          </a:bodyPr>
          <a:lstStyle/>
          <a:p>
            <a:r>
              <a:rPr lang="en-US" dirty="0" smtClean="0"/>
              <a:t>Potential Station Locations</a:t>
            </a:r>
            <a:endParaRPr lang="en-US" dirty="0"/>
          </a:p>
        </p:txBody>
      </p:sp>
    </p:spTree>
    <p:extLst>
      <p:ext uri="{BB962C8B-B14F-4D97-AF65-F5344CB8AC3E}">
        <p14:creationId xmlns:p14="http://schemas.microsoft.com/office/powerpoint/2010/main" val="310101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3844"/>
            <a:ext cx="7886700" cy="994172"/>
          </a:xfrm>
        </p:spPr>
        <p:txBody>
          <a:bodyPr/>
          <a:lstStyle/>
          <a:p>
            <a:r>
              <a:rPr lang="en-US" b="1" dirty="0" smtClean="0"/>
              <a:t>2030s: Bridging ALMA and SKA Scientifically</a:t>
            </a:r>
            <a:endParaRPr lang="en-US" b="1" dirty="0"/>
          </a:p>
        </p:txBody>
      </p:sp>
      <p:pic>
        <p:nvPicPr>
          <p:cNvPr id="4" name="Content Placeholder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0" y="1828800"/>
            <a:ext cx="4741164" cy="3015691"/>
          </a:xfrm>
          <a:prstGeom prst="rect">
            <a:avLst/>
          </a:prstGeom>
        </p:spPr>
      </p:pic>
      <p:grpSp>
        <p:nvGrpSpPr>
          <p:cNvPr id="5" name="Group 4"/>
          <p:cNvGrpSpPr>
            <a:grpSpLocks noChangeAspect="1"/>
          </p:cNvGrpSpPr>
          <p:nvPr/>
        </p:nvGrpSpPr>
        <p:grpSpPr>
          <a:xfrm>
            <a:off x="4023360" y="1005840"/>
            <a:ext cx="4965797" cy="2864906"/>
            <a:chOff x="1551679" y="529098"/>
            <a:chExt cx="6407837" cy="3696861"/>
          </a:xfrm>
        </p:grpSpPr>
        <p:grpSp>
          <p:nvGrpSpPr>
            <p:cNvPr id="6" name="Group 5"/>
            <p:cNvGrpSpPr/>
            <p:nvPr/>
          </p:nvGrpSpPr>
          <p:grpSpPr>
            <a:xfrm>
              <a:off x="1551679" y="529098"/>
              <a:ext cx="6407837" cy="3696861"/>
              <a:chOff x="707034" y="677852"/>
              <a:chExt cx="8543782" cy="4929148"/>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34" y="677852"/>
                <a:ext cx="7886635" cy="4929148"/>
              </a:xfrm>
              <a:prstGeom prst="rect">
                <a:avLst/>
              </a:prstGeom>
            </p:spPr>
          </p:pic>
          <p:cxnSp>
            <p:nvCxnSpPr>
              <p:cNvPr id="9" name="Straight Arrow Connector 8"/>
              <p:cNvCxnSpPr/>
              <p:nvPr/>
            </p:nvCxnSpPr>
            <p:spPr>
              <a:xfrm flipH="1">
                <a:off x="7842981" y="4341515"/>
                <a:ext cx="239059" cy="14941"/>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82039" y="4054771"/>
                <a:ext cx="1168777" cy="538780"/>
              </a:xfrm>
              <a:prstGeom prst="rect">
                <a:avLst/>
              </a:prstGeom>
              <a:noFill/>
            </p:spPr>
            <p:txBody>
              <a:bodyPr wrap="square" rtlCol="0">
                <a:spAutoFit/>
              </a:bodyPr>
              <a:lstStyle/>
              <a:p>
                <a:r>
                  <a:rPr lang="en-US" sz="1013" dirty="0">
                    <a:solidFill>
                      <a:srgbClr val="800000"/>
                    </a:solidFill>
                  </a:rPr>
                  <a:t>1AU @ 140pc</a:t>
                </a:r>
              </a:p>
            </p:txBody>
          </p:sp>
          <p:sp>
            <p:nvSpPr>
              <p:cNvPr id="11" name="TextBox 10"/>
              <p:cNvSpPr txBox="1"/>
              <p:nvPr/>
            </p:nvSpPr>
            <p:spPr>
              <a:xfrm>
                <a:off x="2182870" y="4328005"/>
                <a:ext cx="2251988" cy="794307"/>
              </a:xfrm>
              <a:prstGeom prst="rect">
                <a:avLst/>
              </a:prstGeom>
              <a:noFill/>
            </p:spPr>
            <p:txBody>
              <a:bodyPr wrap="square" rtlCol="0">
                <a:spAutoFit/>
              </a:bodyPr>
              <a:lstStyle/>
              <a:p>
                <a:r>
                  <a:rPr lang="en-US" sz="1200" b="1" dirty="0">
                    <a:solidFill>
                      <a:srgbClr val="800000"/>
                    </a:solidFill>
                  </a:rPr>
                  <a:t>Terrestrial zone planet formation</a:t>
                </a:r>
              </a:p>
            </p:txBody>
          </p:sp>
        </p:grpSp>
        <p:cxnSp>
          <p:nvCxnSpPr>
            <p:cNvPr id="7" name="Straight Connector 6"/>
            <p:cNvCxnSpPr/>
            <p:nvPr/>
          </p:nvCxnSpPr>
          <p:spPr>
            <a:xfrm flipH="1">
              <a:off x="2341973" y="3288051"/>
              <a:ext cx="4516025"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12" name="Rectangle 11"/>
          <p:cNvSpPr/>
          <p:nvPr/>
        </p:nvSpPr>
        <p:spPr>
          <a:xfrm>
            <a:off x="4663440" y="4297680"/>
            <a:ext cx="2208727" cy="276999"/>
          </a:xfrm>
          <a:prstGeom prst="rect">
            <a:avLst/>
          </a:prstGeom>
        </p:spPr>
        <p:txBody>
          <a:bodyPr wrap="square">
            <a:spAutoFit/>
          </a:bodyPr>
          <a:lstStyle/>
          <a:p>
            <a:r>
              <a:rPr lang="en-US" sz="1200" dirty="0" smtClean="0"/>
              <a:t>SKA1&amp;2 </a:t>
            </a:r>
            <a:r>
              <a:rPr lang="en-US" sz="1200" dirty="0"/>
              <a:t>Baseline Design (2015</a:t>
            </a:r>
            <a:r>
              <a:rPr lang="en-US" sz="1200" dirty="0" smtClean="0"/>
              <a:t>)</a:t>
            </a:r>
            <a:endParaRPr lang="en-US" sz="1200" dirty="0"/>
          </a:p>
        </p:txBody>
      </p:sp>
    </p:spTree>
    <p:extLst>
      <p:ext uri="{BB962C8B-B14F-4D97-AF65-F5344CB8AC3E}">
        <p14:creationId xmlns:p14="http://schemas.microsoft.com/office/powerpoint/2010/main" val="551102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9144000" cy="660400"/>
          </a:xfrm>
        </p:spPr>
        <p:txBody>
          <a:bodyPr>
            <a:normAutofit/>
          </a:bodyPr>
          <a:lstStyle/>
          <a:p>
            <a:pPr algn="ctr"/>
            <a:r>
              <a:rPr lang="en-US" sz="2800" b="1" dirty="0" smtClean="0"/>
              <a:t>Highly Synergistic with Other Facilities on Similar Timescales</a:t>
            </a:r>
            <a:endParaRPr lang="en-US" sz="2800" b="1" dirty="0"/>
          </a:p>
        </p:txBody>
      </p:sp>
      <p:sp>
        <p:nvSpPr>
          <p:cNvPr id="4" name="Text Placeholder 5"/>
          <p:cNvSpPr txBox="1">
            <a:spLocks/>
          </p:cNvSpPr>
          <p:nvPr/>
        </p:nvSpPr>
        <p:spPr>
          <a:xfrm>
            <a:off x="69574" y="531389"/>
            <a:ext cx="3455679" cy="4004515"/>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smtClean="0"/>
              <a:t>SKA</a:t>
            </a:r>
            <a:endParaRPr lang="en-US" sz="1600" i="1" dirty="0" smtClean="0">
              <a:solidFill>
                <a:srgbClr val="C00000"/>
              </a:solidFill>
            </a:endParaRPr>
          </a:p>
          <a:p>
            <a:pPr lvl="1"/>
            <a:r>
              <a:rPr lang="en-US" sz="1600" dirty="0" smtClean="0"/>
              <a:t>Atomic/non-thermal</a:t>
            </a:r>
          </a:p>
          <a:p>
            <a:pPr lvl="1"/>
            <a:r>
              <a:rPr lang="en-US" sz="1600" i="1" dirty="0" smtClean="0">
                <a:solidFill>
                  <a:srgbClr val="C00000"/>
                </a:solidFill>
              </a:rPr>
              <a:t>Molecular/thermal</a:t>
            </a:r>
          </a:p>
          <a:p>
            <a:r>
              <a:rPr lang="en-US" sz="1600" dirty="0" smtClean="0"/>
              <a:t>ALMA</a:t>
            </a:r>
          </a:p>
          <a:p>
            <a:pPr lvl="1"/>
            <a:r>
              <a:rPr lang="en-US" sz="1600" dirty="0" smtClean="0"/>
              <a:t>Warm/star-forming</a:t>
            </a:r>
          </a:p>
          <a:p>
            <a:pPr lvl="1"/>
            <a:r>
              <a:rPr lang="en-US" sz="1600" i="1" dirty="0" smtClean="0">
                <a:solidFill>
                  <a:srgbClr val="C00000"/>
                </a:solidFill>
              </a:rPr>
              <a:t>Cold/dense fuel for SF</a:t>
            </a:r>
          </a:p>
          <a:p>
            <a:r>
              <a:rPr lang="en-US" sz="1600" dirty="0" smtClean="0"/>
              <a:t>LUVOIR/</a:t>
            </a:r>
            <a:r>
              <a:rPr lang="en-US" sz="1600" dirty="0" err="1" smtClean="0"/>
              <a:t>HabEx</a:t>
            </a:r>
            <a:endParaRPr lang="en-US" sz="1600" dirty="0" smtClean="0"/>
          </a:p>
          <a:p>
            <a:pPr lvl="1"/>
            <a:r>
              <a:rPr lang="en-US" sz="1600" dirty="0" smtClean="0"/>
              <a:t>Image earth-like planets</a:t>
            </a:r>
          </a:p>
          <a:p>
            <a:pPr lvl="1"/>
            <a:r>
              <a:rPr lang="en-US" sz="1600" i="1" dirty="0" smtClean="0">
                <a:solidFill>
                  <a:srgbClr val="C00000"/>
                </a:solidFill>
              </a:rPr>
              <a:t>Image terrestrial-zone planets forming</a:t>
            </a:r>
          </a:p>
          <a:p>
            <a:r>
              <a:rPr lang="en-US" sz="1600" dirty="0" smtClean="0"/>
              <a:t>OST (FIR surveyor</a:t>
            </a:r>
            <a:r>
              <a:rPr lang="en-US" sz="1600" dirty="0"/>
              <a:t>) </a:t>
            </a:r>
            <a:endParaRPr lang="en-US" sz="1600" dirty="0" smtClean="0"/>
          </a:p>
          <a:p>
            <a:pPr lvl="1"/>
            <a:r>
              <a:rPr lang="en-US" sz="1600" dirty="0" smtClean="0"/>
              <a:t>C/WNM &amp; WIM</a:t>
            </a:r>
          </a:p>
          <a:p>
            <a:pPr lvl="1"/>
            <a:r>
              <a:rPr lang="en-US" sz="1600" i="1" dirty="0" smtClean="0">
                <a:solidFill>
                  <a:srgbClr val="C00000"/>
                </a:solidFill>
              </a:rPr>
              <a:t>Cold Molecular Medium</a:t>
            </a:r>
          </a:p>
          <a:p>
            <a:r>
              <a:rPr lang="en-US" sz="1600" dirty="0" smtClean="0"/>
              <a:t>TMT/GMT</a:t>
            </a:r>
            <a:endParaRPr lang="en-US" sz="1600" i="1" dirty="0" smtClean="0">
              <a:solidFill>
                <a:srgbClr val="C00000"/>
              </a:solidFill>
            </a:endParaRPr>
          </a:p>
          <a:p>
            <a:pPr lvl="1"/>
            <a:r>
              <a:rPr lang="en-US" sz="1600" i="1" dirty="0" smtClean="0"/>
              <a:t>Stellar Mass and Unobscured SF</a:t>
            </a:r>
          </a:p>
          <a:p>
            <a:pPr lvl="1"/>
            <a:r>
              <a:rPr lang="en-US" sz="1600" i="1" dirty="0" smtClean="0">
                <a:solidFill>
                  <a:srgbClr val="C00000"/>
                </a:solidFill>
              </a:rPr>
              <a:t>Dense Gas and Obscured SF</a:t>
            </a:r>
          </a:p>
          <a:p>
            <a:r>
              <a:rPr lang="en-US" sz="1600" dirty="0" smtClean="0"/>
              <a:t>JWST</a:t>
            </a:r>
          </a:p>
          <a:p>
            <a:pPr lvl="1"/>
            <a:r>
              <a:rPr lang="en-US" sz="1600" i="1" dirty="0" smtClean="0">
                <a:solidFill>
                  <a:srgbClr val="C00000"/>
                </a:solidFill>
              </a:rPr>
              <a:t>Continuing its legacy </a:t>
            </a:r>
            <a:r>
              <a:rPr lang="en-US" sz="1600" i="1" smtClean="0">
                <a:solidFill>
                  <a:srgbClr val="C00000"/>
                </a:solidFill>
              </a:rPr>
              <a:t>in many </a:t>
            </a:r>
            <a:r>
              <a:rPr lang="en-US" sz="1600" i="1" dirty="0">
                <a:solidFill>
                  <a:srgbClr val="C00000"/>
                </a:solidFill>
              </a:rPr>
              <a:t>areas of astrophysics</a:t>
            </a:r>
          </a:p>
          <a:p>
            <a:pPr lvl="1"/>
            <a:endParaRPr lang="en-US" sz="1300" dirty="0"/>
          </a:p>
        </p:txBody>
      </p:sp>
      <p:pic>
        <p:nvPicPr>
          <p:cNvPr id="5" name="Content Placeholder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6063" y="633702"/>
            <a:ext cx="1920918" cy="1174934"/>
          </a:xfrm>
          <a:prstGeom prst="rect">
            <a:avLst/>
          </a:prstGeom>
        </p:spPr>
      </p:pic>
      <p:pic>
        <p:nvPicPr>
          <p:cNvPr id="6" name="Content Placeholder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5063" y="633702"/>
            <a:ext cx="1767812" cy="1176326"/>
          </a:xfrm>
          <a:prstGeom prst="rect">
            <a:avLst/>
          </a:prstGeom>
        </p:spPr>
      </p:pic>
      <p:pic>
        <p:nvPicPr>
          <p:cNvPr id="7" name="Picture 6" descr="Screen Shot 2015-05-14 at 2.27.08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6063" y="1877544"/>
            <a:ext cx="1702051" cy="1009022"/>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85063" y="1837788"/>
            <a:ext cx="1767812" cy="1264613"/>
          </a:xfrm>
          <a:prstGeom prst="rect">
            <a:avLst/>
          </a:prstGeom>
        </p:spPr>
      </p:pic>
      <p:grpSp>
        <p:nvGrpSpPr>
          <p:cNvPr id="10" name="Group 9"/>
          <p:cNvGrpSpPr/>
          <p:nvPr/>
        </p:nvGrpSpPr>
        <p:grpSpPr>
          <a:xfrm>
            <a:off x="4608119" y="3122281"/>
            <a:ext cx="3644755" cy="1269804"/>
            <a:chOff x="4601816" y="1691331"/>
            <a:chExt cx="3174643" cy="1145008"/>
          </a:xfrm>
        </p:grpSpPr>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b="-2940"/>
            <a:stretch/>
          </p:blipFill>
          <p:spPr>
            <a:xfrm>
              <a:off x="4601816" y="1691331"/>
              <a:ext cx="1590289" cy="1145008"/>
            </a:xfrm>
            <a:prstGeom prst="rect">
              <a:avLst/>
            </a:prstGeom>
          </p:spPr>
        </p:pic>
        <p:pic>
          <p:nvPicPr>
            <p:cNvPr id="3" name="Picture 2"/>
            <p:cNvPicPr>
              <a:picLocks noChangeAspect="1"/>
            </p:cNvPicPr>
            <p:nvPr/>
          </p:nvPicPr>
          <p:blipFill rotWithShape="1">
            <a:blip r:embed="rId8" cstate="screen">
              <a:extLst>
                <a:ext uri="{28A0092B-C50C-407E-A947-70E740481C1C}">
                  <a14:useLocalDpi xmlns:a14="http://schemas.microsoft.com/office/drawing/2010/main"/>
                </a:ext>
              </a:extLst>
            </a:blip>
            <a:srcRect t="-1"/>
            <a:stretch/>
          </p:blipFill>
          <p:spPr>
            <a:xfrm>
              <a:off x="6212920" y="1691331"/>
              <a:ext cx="1563539" cy="1123794"/>
            </a:xfrm>
            <a:prstGeom prst="rect">
              <a:avLst/>
            </a:prstGeom>
          </p:spPr>
        </p:pic>
      </p:grpSp>
    </p:spTree>
    <p:extLst>
      <p:ext uri="{BB962C8B-B14F-4D97-AF65-F5344CB8AC3E}">
        <p14:creationId xmlns:p14="http://schemas.microsoft.com/office/powerpoint/2010/main" val="472917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 y="955314"/>
            <a:ext cx="8750300" cy="2598147"/>
          </a:xfrm>
          <a:prstGeom prst="rect">
            <a:avLst/>
          </a:prstGeom>
          <a:solidFill>
            <a:schemeClr val="bg1"/>
          </a:solidFill>
          <a:ln>
            <a:noFill/>
          </a:ln>
        </p:spPr>
        <p:txBody>
          <a:bodyPr wrap="square" rtlCol="0">
            <a:spAutoFit/>
          </a:bodyPr>
          <a:lstStyle/>
          <a:p>
            <a:pPr>
              <a:spcBef>
                <a:spcPts val="450"/>
              </a:spcBef>
              <a:defRPr/>
            </a:pPr>
            <a:r>
              <a:rPr lang="en-US" sz="1800" dirty="0" smtClean="0">
                <a:cs typeface="Times New Roman"/>
              </a:rPr>
              <a:t>Development by community-led Science Working Groups (SWGs) covering 4 broad topics.  Building on an initial set of community-led white papers</a:t>
            </a:r>
            <a:r>
              <a:rPr lang="en-US" sz="1600" dirty="0" smtClean="0">
                <a:cs typeface="Times New Roman"/>
              </a:rPr>
              <a:t> (</a:t>
            </a:r>
            <a:r>
              <a:rPr lang="en-US" sz="1600" i="1" dirty="0" smtClean="0"/>
              <a:t>http</a:t>
            </a:r>
            <a:r>
              <a:rPr lang="en-US" sz="1600" i="1" dirty="0"/>
              <a:t>://</a:t>
            </a:r>
            <a:r>
              <a:rPr lang="en-US" sz="1600" i="1" dirty="0" smtClean="0"/>
              <a:t>library.nrao.edu/ngvla.shtml)</a:t>
            </a:r>
            <a:r>
              <a:rPr lang="en-US" sz="1600" dirty="0" smtClean="0">
                <a:cs typeface="Times New Roman"/>
              </a:rPr>
              <a:t>:</a:t>
            </a:r>
          </a:p>
          <a:p>
            <a:pPr marL="557213" lvl="1" indent="-214313">
              <a:spcBef>
                <a:spcPts val="450"/>
              </a:spcBef>
              <a:buFont typeface="Wingdings" charset="2"/>
              <a:buChar char="Ø"/>
              <a:defRPr/>
            </a:pPr>
            <a:r>
              <a:rPr lang="en-US" sz="2000" b="1" i="1" dirty="0" smtClean="0">
                <a:cs typeface="Times New Roman"/>
              </a:rPr>
              <a:t>Cradle of Life: </a:t>
            </a:r>
            <a:r>
              <a:rPr lang="en-US" sz="2000" b="1" i="1" dirty="0" err="1" smtClean="0">
                <a:cs typeface="Times New Roman"/>
              </a:rPr>
              <a:t>CoL</a:t>
            </a:r>
            <a:r>
              <a:rPr lang="en-US" sz="2000" b="1" i="1" dirty="0" smtClean="0">
                <a:cs typeface="Times New Roman"/>
              </a:rPr>
              <a:t> </a:t>
            </a:r>
            <a:r>
              <a:rPr lang="en-US" sz="1400" i="1" dirty="0" smtClean="0">
                <a:cs typeface="Times New Roman"/>
              </a:rPr>
              <a:t>(Brenda Matthews):  </a:t>
            </a:r>
            <a:r>
              <a:rPr lang="en-US" sz="1200" dirty="0" smtClean="0">
                <a:cs typeface="Times New Roman"/>
              </a:rPr>
              <a:t>Terrestrial-zone planet formation, Massive Stars, etc.  </a:t>
            </a:r>
          </a:p>
          <a:p>
            <a:pPr marL="557213" lvl="1" indent="-214313">
              <a:spcBef>
                <a:spcPts val="450"/>
              </a:spcBef>
              <a:buFont typeface="Wingdings" charset="2"/>
              <a:buChar char="Ø"/>
              <a:defRPr/>
            </a:pPr>
            <a:r>
              <a:rPr lang="en-US" sz="2000" b="1" i="1" dirty="0" smtClean="0">
                <a:cs typeface="Times New Roman"/>
              </a:rPr>
              <a:t>Galaxy Ecosystems: </a:t>
            </a:r>
            <a:r>
              <a:rPr lang="en-US" sz="2000" b="1" i="1" dirty="0" err="1" smtClean="0">
                <a:cs typeface="Times New Roman"/>
              </a:rPr>
              <a:t>GEco</a:t>
            </a:r>
            <a:r>
              <a:rPr lang="en-US" sz="2000" b="1" i="1" dirty="0" smtClean="0">
                <a:cs typeface="Times New Roman"/>
              </a:rPr>
              <a:t> </a:t>
            </a:r>
            <a:r>
              <a:rPr lang="en-US" sz="1400" i="1" dirty="0" smtClean="0">
                <a:cs typeface="Times New Roman"/>
              </a:rPr>
              <a:t>(Danny Dale): </a:t>
            </a:r>
            <a:r>
              <a:rPr lang="en-US" sz="1200" dirty="0">
                <a:cs typeface="Times New Roman"/>
              </a:rPr>
              <a:t>wide field, high </a:t>
            </a:r>
            <a:r>
              <a:rPr lang="en-US" sz="1200" dirty="0" smtClean="0">
                <a:cs typeface="Times New Roman"/>
              </a:rPr>
              <a:t>resolution/sensitive imaging</a:t>
            </a:r>
            <a:endParaRPr lang="en-US" sz="1200" i="1" dirty="0" smtClean="0">
              <a:cs typeface="Times New Roman"/>
            </a:endParaRPr>
          </a:p>
          <a:p>
            <a:pPr marL="557213" lvl="1" indent="-214313">
              <a:spcBef>
                <a:spcPts val="450"/>
              </a:spcBef>
              <a:buFont typeface="Wingdings" charset="2"/>
              <a:buChar char="Ø"/>
              <a:defRPr/>
            </a:pPr>
            <a:r>
              <a:rPr lang="en-US" sz="2000" b="1" i="1" dirty="0">
                <a:cs typeface="Times New Roman"/>
              </a:rPr>
              <a:t>Galaxy </a:t>
            </a:r>
            <a:r>
              <a:rPr lang="en-US" sz="2000" b="1" i="1" dirty="0" smtClean="0">
                <a:cs typeface="Times New Roman"/>
              </a:rPr>
              <a:t>Formation: </a:t>
            </a:r>
            <a:r>
              <a:rPr lang="en-US" sz="2000" b="1" i="1" dirty="0" err="1" smtClean="0">
                <a:cs typeface="Times New Roman"/>
              </a:rPr>
              <a:t>GFor</a:t>
            </a:r>
            <a:r>
              <a:rPr lang="en-US" sz="2000" b="1" i="1" dirty="0" smtClean="0">
                <a:cs typeface="Times New Roman"/>
              </a:rPr>
              <a:t> </a:t>
            </a:r>
            <a:r>
              <a:rPr lang="en-US" sz="1400" i="1" dirty="0" smtClean="0">
                <a:cs typeface="Times New Roman"/>
              </a:rPr>
              <a:t>(Dominik Riechers): </a:t>
            </a:r>
            <a:r>
              <a:rPr lang="en-US" sz="1200" i="1" dirty="0" smtClean="0">
                <a:cs typeface="Times New Roman"/>
              </a:rPr>
              <a:t>Dense gas </a:t>
            </a:r>
            <a:r>
              <a:rPr lang="en-US" sz="1200" i="1" dirty="0">
                <a:cs typeface="Times New Roman"/>
              </a:rPr>
              <a:t>history of the Universe </a:t>
            </a:r>
          </a:p>
          <a:p>
            <a:pPr marL="557213" lvl="1" indent="-214313">
              <a:spcBef>
                <a:spcPts val="450"/>
              </a:spcBef>
              <a:buFont typeface="Wingdings" charset="2"/>
              <a:buChar char="Ø"/>
              <a:defRPr/>
            </a:pPr>
            <a:r>
              <a:rPr lang="en-US" sz="2000" b="1" i="1" dirty="0" smtClean="0">
                <a:cs typeface="Times New Roman"/>
              </a:rPr>
              <a:t>Time domain, Cosmology, and Physics: </a:t>
            </a:r>
            <a:r>
              <a:rPr lang="en-US" sz="2000" b="1" i="1" dirty="0" err="1" smtClean="0">
                <a:cs typeface="Times New Roman"/>
              </a:rPr>
              <a:t>TdCP</a:t>
            </a:r>
            <a:r>
              <a:rPr lang="en-US" sz="2000" b="1" i="1" dirty="0" smtClean="0">
                <a:cs typeface="Times New Roman"/>
              </a:rPr>
              <a:t> </a:t>
            </a:r>
            <a:r>
              <a:rPr lang="en-US" sz="1400" i="1" dirty="0" smtClean="0">
                <a:cs typeface="Times New Roman"/>
              </a:rPr>
              <a:t>(Joseph Lazio): </a:t>
            </a:r>
            <a:r>
              <a:rPr lang="en-US" sz="1200" dirty="0" smtClean="0">
                <a:cs typeface="Times New Roman"/>
              </a:rPr>
              <a:t>Plasma physics, Exo-space weather, Strong Lensing</a:t>
            </a:r>
            <a:endParaRPr lang="en-US" sz="1400" i="1" dirty="0" smtClean="0">
              <a:solidFill>
                <a:srgbClr val="C00000"/>
              </a:solidFill>
              <a:cs typeface="Times New Roman"/>
            </a:endParaRPr>
          </a:p>
          <a:p>
            <a:pPr marL="214313" indent="-214313">
              <a:spcBef>
                <a:spcPts val="450"/>
              </a:spcBef>
              <a:buFont typeface="Wingdings" charset="2"/>
              <a:buChar char="Ø"/>
              <a:defRPr/>
            </a:pPr>
            <a:r>
              <a:rPr lang="en-US" sz="1400" i="1" dirty="0" smtClean="0">
                <a:solidFill>
                  <a:srgbClr val="C00000"/>
                </a:solidFill>
                <a:cs typeface="Times New Roman"/>
              </a:rPr>
              <a:t>Over 70 Community-Led Science Cases Submitted to SWG Chairs for Design Concept Consideration</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576" y="3608286"/>
            <a:ext cx="1291832" cy="861986"/>
          </a:xfrm>
          <a:prstGeom prst="rect">
            <a:avLst/>
          </a:prstGeom>
        </p:spPr>
      </p:pic>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4878322" y="3608337"/>
            <a:ext cx="1293792" cy="862528"/>
          </a:xfrm>
          <a:prstGeom prst="rect">
            <a:avLst/>
          </a:prstGeom>
        </p:spPr>
      </p:pic>
      <p:pic>
        <p:nvPicPr>
          <p:cNvPr id="15" name="Picture 14"/>
          <p:cNvPicPr>
            <a:picLocks/>
          </p:cNvPicPr>
          <p:nvPr/>
        </p:nvPicPr>
        <p:blipFill>
          <a:blip r:embed="rId4" cstate="screen">
            <a:extLst>
              <a:ext uri="{28A0092B-C50C-407E-A947-70E740481C1C}">
                <a14:useLocalDpi xmlns:a14="http://schemas.microsoft.com/office/drawing/2010/main"/>
              </a:ext>
            </a:extLst>
          </a:blip>
          <a:stretch>
            <a:fillRect/>
          </a:stretch>
        </p:blipFill>
        <p:spPr>
          <a:xfrm>
            <a:off x="6800675" y="3608494"/>
            <a:ext cx="1293792" cy="864138"/>
          </a:xfrm>
          <a:prstGeom prst="rect">
            <a:avLst/>
          </a:prstGeom>
        </p:spPr>
      </p:pic>
      <p:pic>
        <p:nvPicPr>
          <p:cNvPr id="16" name="Picture 15"/>
          <p:cNvPicPr>
            <a:picLocks/>
          </p:cNvPicPr>
          <p:nvPr/>
        </p:nvPicPr>
        <p:blipFill>
          <a:blip r:embed="rId5" cstate="screen">
            <a:extLst>
              <a:ext uri="{28A0092B-C50C-407E-A947-70E740481C1C}">
                <a14:useLocalDpi xmlns:a14="http://schemas.microsoft.com/office/drawing/2010/main"/>
              </a:ext>
            </a:extLst>
          </a:blip>
          <a:stretch>
            <a:fillRect/>
          </a:stretch>
        </p:blipFill>
        <p:spPr>
          <a:xfrm>
            <a:off x="2955969" y="3608337"/>
            <a:ext cx="1293792" cy="862528"/>
          </a:xfrm>
          <a:prstGeom prst="rect">
            <a:avLst/>
          </a:prstGeom>
        </p:spPr>
      </p:pic>
      <p:sp>
        <p:nvSpPr>
          <p:cNvPr id="21" name="TextBox 20"/>
          <p:cNvSpPr txBox="1">
            <a:spLocks noChangeAspect="1"/>
          </p:cNvSpPr>
          <p:nvPr/>
        </p:nvSpPr>
        <p:spPr>
          <a:xfrm>
            <a:off x="365760" y="76256"/>
            <a:ext cx="6393767" cy="800219"/>
          </a:xfrm>
          <a:prstGeom prst="rect">
            <a:avLst/>
          </a:prstGeom>
          <a:noFill/>
        </p:spPr>
        <p:txBody>
          <a:bodyPr wrap="square" rtlCol="0">
            <a:spAutoFit/>
          </a:bodyPr>
          <a:lstStyle/>
          <a:p>
            <a:r>
              <a:rPr lang="en-US" sz="3000" b="1" dirty="0" smtClean="0">
                <a:latin typeface="+mj-lt"/>
                <a:ea typeface="Times New Roman" charset="0"/>
                <a:cs typeface="Times New Roman" charset="0"/>
              </a:rPr>
              <a:t>Developing the ngVLA Science Case</a:t>
            </a:r>
            <a:endParaRPr lang="en-US" sz="3000" b="1" dirty="0">
              <a:latin typeface="+mj-lt"/>
              <a:ea typeface="Times New Roman" charset="0"/>
              <a:cs typeface="Times New Roman" charset="0"/>
            </a:endParaRPr>
          </a:p>
          <a:p>
            <a:r>
              <a:rPr lang="en-US" sz="1600" dirty="0" smtClean="0">
                <a:ea typeface="Times New Roman" charset="0"/>
                <a:cs typeface="Times New Roman" charset="0"/>
              </a:rPr>
              <a:t>Community-Driven, Growing, and Evolving</a:t>
            </a:r>
            <a:endParaRPr lang="en-US" sz="1600" dirty="0">
              <a:ea typeface="Times New Roman" charset="0"/>
              <a:cs typeface="Times New Roman" charset="0"/>
            </a:endParaRPr>
          </a:p>
        </p:txBody>
      </p:sp>
    </p:spTree>
    <p:extLst>
      <p:ext uri="{BB962C8B-B14F-4D97-AF65-F5344CB8AC3E}">
        <p14:creationId xmlns:p14="http://schemas.microsoft.com/office/powerpoint/2010/main" val="303660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lmahltau.jpg">
            <a:hlinkClick r:id="" action="ppaction://hlinkshowjump?jump=nextslide"/>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520" y="1191871"/>
            <a:ext cx="3737188" cy="3075451"/>
          </a:xfrm>
          <a:prstGeom prst="rect">
            <a:avLst/>
          </a:prstGeom>
          <a:ln>
            <a:solidFill>
              <a:schemeClr val="bg1"/>
            </a:solidFill>
          </a:ln>
        </p:spPr>
      </p:pic>
      <p:sp>
        <p:nvSpPr>
          <p:cNvPr id="4" name="TextBox 3"/>
          <p:cNvSpPr txBox="1"/>
          <p:nvPr/>
        </p:nvSpPr>
        <p:spPr>
          <a:xfrm>
            <a:off x="365760" y="180117"/>
            <a:ext cx="6564476" cy="754053"/>
          </a:xfrm>
          <a:prstGeom prst="rect">
            <a:avLst/>
          </a:prstGeom>
          <a:noFill/>
        </p:spPr>
        <p:txBody>
          <a:bodyPr wrap="square" rtlCol="0">
            <a:spAutoFit/>
          </a:bodyPr>
          <a:lstStyle/>
          <a:p>
            <a:r>
              <a:rPr lang="en-US" sz="2800" b="1" dirty="0" err="1" smtClean="0">
                <a:latin typeface="+mj-lt"/>
                <a:cs typeface="Times New Roman"/>
              </a:rPr>
              <a:t>CoL</a:t>
            </a:r>
            <a:r>
              <a:rPr lang="en-US" sz="2800" b="1" dirty="0" smtClean="0">
                <a:latin typeface="+mj-lt"/>
                <a:cs typeface="Times New Roman"/>
              </a:rPr>
              <a:t>: Terrestrial-Zone Planet Formation</a:t>
            </a:r>
            <a:endParaRPr lang="en-US" sz="2800" b="1" dirty="0">
              <a:latin typeface="+mj-lt"/>
              <a:cs typeface="Times New Roman"/>
            </a:endParaRPr>
          </a:p>
          <a:p>
            <a:r>
              <a:rPr lang="en-US" sz="1500" dirty="0">
                <a:latin typeface="+mj-lt"/>
                <a:cs typeface="Times New Roman"/>
              </a:rPr>
              <a:t>Current </a:t>
            </a:r>
            <a:r>
              <a:rPr lang="en-US" sz="1500" dirty="0" smtClean="0">
                <a:latin typeface="+mj-lt"/>
                <a:cs typeface="Times New Roman"/>
              </a:rPr>
              <a:t>State-of-Art </a:t>
            </a:r>
            <a:r>
              <a:rPr lang="en-US" sz="1500" dirty="0">
                <a:latin typeface="+mj-lt"/>
                <a:cs typeface="Times New Roman"/>
              </a:rPr>
              <a:t>in </a:t>
            </a:r>
            <a:r>
              <a:rPr lang="en-US" sz="1500" dirty="0" smtClean="0">
                <a:latin typeface="+mj-lt"/>
                <a:cs typeface="Times New Roman"/>
              </a:rPr>
              <a:t>Planet </a:t>
            </a:r>
            <a:r>
              <a:rPr lang="en-US" sz="1500" dirty="0">
                <a:latin typeface="+mj-lt"/>
                <a:cs typeface="Times New Roman"/>
              </a:rPr>
              <a:t>F</a:t>
            </a:r>
            <a:r>
              <a:rPr lang="en-US" sz="1500" dirty="0" smtClean="0">
                <a:latin typeface="+mj-lt"/>
                <a:cs typeface="Times New Roman"/>
              </a:rPr>
              <a:t>ormation</a:t>
            </a:r>
            <a:r>
              <a:rPr lang="en-US" sz="1500" dirty="0">
                <a:latin typeface="+mj-lt"/>
                <a:cs typeface="Times New Roman"/>
              </a:rPr>
              <a:t>: ALMA </a:t>
            </a:r>
            <a:r>
              <a:rPr lang="en-US" sz="1500" dirty="0" smtClean="0">
                <a:latin typeface="+mj-lt"/>
                <a:cs typeface="Times New Roman"/>
              </a:rPr>
              <a:t>Images </a:t>
            </a:r>
            <a:r>
              <a:rPr lang="en-US" sz="1500" dirty="0">
                <a:latin typeface="+mj-lt"/>
                <a:cs typeface="Times New Roman"/>
              </a:rPr>
              <a:t>of HL </a:t>
            </a:r>
            <a:r>
              <a:rPr lang="en-US" sz="1500" dirty="0" smtClean="0">
                <a:latin typeface="+mj-lt"/>
                <a:cs typeface="Times New Roman"/>
              </a:rPr>
              <a:t>Tau </a:t>
            </a:r>
            <a:endParaRPr lang="en-US" sz="1500" dirty="0">
              <a:latin typeface="+mj-lt"/>
              <a:cs typeface="Times New Roman"/>
            </a:endParaRPr>
          </a:p>
        </p:txBody>
      </p:sp>
      <p:sp>
        <p:nvSpPr>
          <p:cNvPr id="8" name="TextBox 7"/>
          <p:cNvSpPr txBox="1"/>
          <p:nvPr/>
        </p:nvSpPr>
        <p:spPr>
          <a:xfrm>
            <a:off x="182879" y="1097280"/>
            <a:ext cx="5266628" cy="3524042"/>
          </a:xfrm>
          <a:prstGeom prst="rect">
            <a:avLst/>
          </a:prstGeom>
          <a:noFill/>
        </p:spPr>
        <p:txBody>
          <a:bodyPr wrap="square" rtlCol="0">
            <a:spAutoFit/>
          </a:bodyPr>
          <a:lstStyle/>
          <a:p>
            <a:pPr marL="285750" indent="-285750">
              <a:spcBef>
                <a:spcPts val="450"/>
              </a:spcBef>
              <a:buFont typeface="Arial" panose="020B0604020202020204" pitchFamily="34" charset="0"/>
              <a:buChar char="•"/>
            </a:pPr>
            <a:r>
              <a:rPr lang="en-US" sz="1800" dirty="0">
                <a:ea typeface="Times New Roman" charset="0"/>
                <a:cs typeface="Times New Roman" charset="0"/>
              </a:rPr>
              <a:t>Rosetta-stone of planet formation around Solar-mass protostar </a:t>
            </a:r>
          </a:p>
          <a:p>
            <a:pPr marL="628650" lvl="1" indent="-285750">
              <a:spcBef>
                <a:spcPts val="450"/>
              </a:spcBef>
              <a:buFont typeface="Arial" panose="020B0604020202020204" pitchFamily="34" charset="0"/>
              <a:buChar char="•"/>
            </a:pPr>
            <a:r>
              <a:rPr lang="en-US" sz="1600" dirty="0">
                <a:ea typeface="Times New Roman" charset="0"/>
                <a:cs typeface="Times New Roman" charset="0"/>
              </a:rPr>
              <a:t>Distance = 140pc</a:t>
            </a:r>
          </a:p>
          <a:p>
            <a:pPr marL="628650" lvl="2" indent="-285750">
              <a:spcBef>
                <a:spcPts val="450"/>
              </a:spcBef>
              <a:buFont typeface="Arial" panose="020B0604020202020204" pitchFamily="34" charset="0"/>
              <a:buChar char="•"/>
            </a:pPr>
            <a:r>
              <a:rPr lang="en-US" sz="1600" dirty="0">
                <a:ea typeface="Times New Roman" charset="0"/>
                <a:cs typeface="Times New Roman" charset="0"/>
              </a:rPr>
              <a:t>1Myr old protostar ~ 1 M</a:t>
            </a:r>
            <a:r>
              <a:rPr lang="en-US" sz="1600" baseline="-25000" dirty="0">
                <a:ea typeface="Times New Roman" charset="0"/>
                <a:cs typeface="Times New Roman" charset="0"/>
              </a:rPr>
              <a:t>o</a:t>
            </a:r>
            <a:r>
              <a:rPr lang="en-US" sz="1600" dirty="0">
                <a:ea typeface="Times New Roman" charset="0"/>
                <a:cs typeface="Times New Roman" charset="0"/>
              </a:rPr>
              <a:t> + 0.1 M</a:t>
            </a:r>
            <a:r>
              <a:rPr lang="en-US" sz="1600" baseline="-25000" dirty="0">
                <a:ea typeface="Times New Roman" charset="0"/>
                <a:cs typeface="Times New Roman" charset="0"/>
              </a:rPr>
              <a:t>o</a:t>
            </a:r>
            <a:r>
              <a:rPr lang="en-US" sz="1600" dirty="0">
                <a:ea typeface="Times New Roman" charset="0"/>
                <a:cs typeface="Times New Roman" charset="0"/>
              </a:rPr>
              <a:t> dusty disk </a:t>
            </a:r>
          </a:p>
          <a:p>
            <a:pPr marL="628650" lvl="2" indent="-285750">
              <a:spcBef>
                <a:spcPts val="450"/>
              </a:spcBef>
              <a:buFont typeface="Arial" panose="020B0604020202020204" pitchFamily="34" charset="0"/>
              <a:buChar char="•"/>
            </a:pPr>
            <a:r>
              <a:rPr lang="en-US" sz="1600" i="1" dirty="0">
                <a:ea typeface="Times New Roman" charset="0"/>
                <a:cs typeface="Times New Roman" charset="0"/>
              </a:rPr>
              <a:t>Inner few AU disk optically thick in </a:t>
            </a:r>
            <a:r>
              <a:rPr lang="en-US" sz="1600" i="1" dirty="0" smtClean="0">
                <a:ea typeface="Times New Roman" charset="0"/>
                <a:cs typeface="Times New Roman" charset="0"/>
              </a:rPr>
              <a:t>mm/</a:t>
            </a:r>
            <a:r>
              <a:rPr lang="en-US" sz="1600" i="1" dirty="0" err="1" smtClean="0">
                <a:ea typeface="Times New Roman" charset="0"/>
                <a:cs typeface="Times New Roman" charset="0"/>
              </a:rPr>
              <a:t>submm</a:t>
            </a:r>
            <a:endParaRPr lang="en-US" sz="1600" i="1" dirty="0" smtClean="0">
              <a:ea typeface="Times New Roman" charset="0"/>
              <a:cs typeface="Times New Roman" charset="0"/>
            </a:endParaRPr>
          </a:p>
          <a:p>
            <a:pPr marL="160735" indent="-160735">
              <a:spcBef>
                <a:spcPts val="338"/>
              </a:spcBef>
              <a:buFont typeface="Arial"/>
              <a:buChar char="•"/>
            </a:pPr>
            <a:r>
              <a:rPr lang="en-US" sz="1800" dirty="0" smtClean="0">
                <a:cs typeface="Times New Roman"/>
              </a:rPr>
              <a:t>Requirements definition</a:t>
            </a:r>
          </a:p>
          <a:p>
            <a:pPr marL="503635" lvl="1" indent="-160735">
              <a:spcBef>
                <a:spcPts val="338"/>
              </a:spcBef>
              <a:buFont typeface="Arial"/>
              <a:buChar char="•"/>
            </a:pPr>
            <a:r>
              <a:rPr lang="en-US" sz="1600" dirty="0" smtClean="0">
                <a:cs typeface="Times New Roman"/>
              </a:rPr>
              <a:t>Frequency</a:t>
            </a:r>
            <a:r>
              <a:rPr lang="en-US" sz="1600" dirty="0">
                <a:cs typeface="Times New Roman"/>
              </a:rPr>
              <a:t>: need low optical depth </a:t>
            </a:r>
            <a:r>
              <a:rPr lang="en-US" sz="1600" dirty="0" smtClean="0">
                <a:cs typeface="Times New Roman"/>
              </a:rPr>
              <a:t>=&gt;  </a:t>
            </a:r>
            <a:r>
              <a:rPr lang="en-US" sz="1600" dirty="0">
                <a:solidFill>
                  <a:srgbClr val="C00000"/>
                </a:solidFill>
                <a:cs typeface="Times New Roman"/>
              </a:rPr>
              <a:t>30GHz</a:t>
            </a:r>
          </a:p>
          <a:p>
            <a:pPr marL="503635" lvl="1" indent="-160735">
              <a:spcBef>
                <a:spcPts val="338"/>
              </a:spcBef>
              <a:buFont typeface="Arial"/>
              <a:buChar char="•"/>
            </a:pPr>
            <a:r>
              <a:rPr lang="en-US" sz="1600" dirty="0">
                <a:cs typeface="Times New Roman"/>
              </a:rPr>
              <a:t>Resolution: need </a:t>
            </a:r>
            <a:r>
              <a:rPr lang="en-US" sz="1600" dirty="0" smtClean="0">
                <a:cs typeface="Times New Roman"/>
              </a:rPr>
              <a:t>1AU @ </a:t>
            </a:r>
            <a:r>
              <a:rPr lang="en-US" sz="1600" dirty="0">
                <a:cs typeface="Times New Roman"/>
              </a:rPr>
              <a:t>130pc = distance to nearest star forming regions (e.g.. Taurus, </a:t>
            </a:r>
            <a:r>
              <a:rPr lang="en-US" sz="1600" dirty="0" err="1">
                <a:cs typeface="Times New Roman"/>
              </a:rPr>
              <a:t>Ophiucus</a:t>
            </a:r>
            <a:r>
              <a:rPr lang="en-US" sz="1600" dirty="0">
                <a:cs typeface="Times New Roman"/>
              </a:rPr>
              <a:t>) =&gt; </a:t>
            </a:r>
            <a:r>
              <a:rPr lang="en-US" sz="1600" dirty="0" smtClean="0">
                <a:solidFill>
                  <a:srgbClr val="C00000"/>
                </a:solidFill>
                <a:cs typeface="Times New Roman"/>
              </a:rPr>
              <a:t>10mas</a:t>
            </a:r>
          </a:p>
          <a:p>
            <a:pPr marL="846535" lvl="2" indent="-160735">
              <a:spcBef>
                <a:spcPts val="338"/>
              </a:spcBef>
              <a:buFont typeface="Arial"/>
              <a:buChar char="•"/>
            </a:pPr>
            <a:r>
              <a:rPr lang="en-US" sz="1600" i="1" dirty="0">
                <a:solidFill>
                  <a:srgbClr val="C00000"/>
                </a:solidFill>
                <a:cs typeface="Times New Roman"/>
              </a:rPr>
              <a:t>Image </a:t>
            </a:r>
            <a:r>
              <a:rPr lang="en-US" sz="1600" i="1" dirty="0" smtClean="0">
                <a:solidFill>
                  <a:srgbClr val="C00000"/>
                </a:solidFill>
                <a:cs typeface="Times New Roman"/>
              </a:rPr>
              <a:t>gaps </a:t>
            </a:r>
            <a:r>
              <a:rPr lang="en-US" sz="1600" i="1" dirty="0">
                <a:solidFill>
                  <a:srgbClr val="C00000"/>
                </a:solidFill>
                <a:cs typeface="Times New Roman"/>
              </a:rPr>
              <a:t>and annual motions to see accretion onto </a:t>
            </a:r>
            <a:r>
              <a:rPr lang="en-US" sz="1600" i="1" dirty="0" smtClean="0">
                <a:solidFill>
                  <a:srgbClr val="C00000"/>
                </a:solidFill>
                <a:cs typeface="Times New Roman"/>
              </a:rPr>
              <a:t>planets</a:t>
            </a:r>
            <a:endParaRPr lang="en-US" sz="1600" dirty="0">
              <a:solidFill>
                <a:srgbClr val="C00000"/>
              </a:solidFill>
              <a:cs typeface="Times New Roman"/>
            </a:endParaRPr>
          </a:p>
          <a:p>
            <a:pPr marL="503635" lvl="1" indent="-160735">
              <a:spcBef>
                <a:spcPts val="338"/>
              </a:spcBef>
              <a:buFont typeface="Arial"/>
              <a:buChar char="•"/>
            </a:pPr>
            <a:r>
              <a:rPr lang="en-US" sz="1600" dirty="0" smtClean="0">
                <a:cs typeface="Times New Roman"/>
              </a:rPr>
              <a:t>Sensitivity</a:t>
            </a:r>
            <a:r>
              <a:rPr lang="en-US" sz="1600" dirty="0">
                <a:cs typeface="Times New Roman"/>
              </a:rPr>
              <a:t>: need </a:t>
            </a:r>
            <a:r>
              <a:rPr lang="en-US" sz="1600" dirty="0" smtClean="0">
                <a:cs typeface="Times New Roman"/>
              </a:rPr>
              <a:t>1K @ </a:t>
            </a:r>
            <a:r>
              <a:rPr lang="en-US" sz="1600" dirty="0">
                <a:cs typeface="Times New Roman"/>
              </a:rPr>
              <a:t>full resolution =&gt; </a:t>
            </a:r>
            <a:r>
              <a:rPr lang="en-US" sz="1600" dirty="0">
                <a:solidFill>
                  <a:srgbClr val="C00000"/>
                </a:solidFill>
                <a:cs typeface="Times New Roman"/>
              </a:rPr>
              <a:t>10x VLA, </a:t>
            </a:r>
            <a:r>
              <a:rPr lang="en-US" sz="1600" dirty="0" smtClean="0">
                <a:solidFill>
                  <a:srgbClr val="C00000"/>
                </a:solidFill>
                <a:cs typeface="Times New Roman"/>
              </a:rPr>
              <a:t>ALMA</a:t>
            </a:r>
            <a:endParaRPr lang="en-US" sz="1600" dirty="0">
              <a:solidFill>
                <a:srgbClr val="C00000"/>
              </a:solidFill>
              <a:cs typeface="Times New Roman"/>
            </a:endParaRPr>
          </a:p>
        </p:txBody>
      </p:sp>
      <p:sp>
        <p:nvSpPr>
          <p:cNvPr id="5" name="TextBox 4"/>
          <p:cNvSpPr txBox="1"/>
          <p:nvPr/>
        </p:nvSpPr>
        <p:spPr>
          <a:xfrm>
            <a:off x="5303520" y="4023360"/>
            <a:ext cx="3060215" cy="248209"/>
          </a:xfrm>
          <a:prstGeom prst="rect">
            <a:avLst/>
          </a:prstGeom>
          <a:noFill/>
        </p:spPr>
        <p:txBody>
          <a:bodyPr wrap="square" rtlCol="0">
            <a:spAutoFit/>
          </a:bodyPr>
          <a:lstStyle/>
          <a:p>
            <a:r>
              <a:rPr lang="en-US" sz="1013" dirty="0">
                <a:solidFill>
                  <a:schemeClr val="bg1"/>
                </a:solidFill>
                <a:latin typeface="Times New Roman"/>
                <a:cs typeface="Times New Roman"/>
              </a:rPr>
              <a:t>Inner 10AU = ngVLA zone @ 10mas res </a:t>
            </a:r>
          </a:p>
        </p:txBody>
      </p:sp>
      <p:cxnSp>
        <p:nvCxnSpPr>
          <p:cNvPr id="9" name="Straight Arrow Connector 8"/>
          <p:cNvCxnSpPr/>
          <p:nvPr/>
        </p:nvCxnSpPr>
        <p:spPr>
          <a:xfrm flipH="1">
            <a:off x="8961120" y="2194560"/>
            <a:ext cx="2" cy="935958"/>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321040" y="2377440"/>
            <a:ext cx="718211" cy="646331"/>
          </a:xfrm>
          <a:prstGeom prst="rect">
            <a:avLst/>
          </a:prstGeom>
          <a:noFill/>
          <a:ln>
            <a:noFill/>
          </a:ln>
        </p:spPr>
        <p:txBody>
          <a:bodyPr wrap="square" rtlCol="0">
            <a:spAutoFit/>
          </a:bodyPr>
          <a:lstStyle/>
          <a:p>
            <a:r>
              <a:rPr lang="en-US" sz="1200" dirty="0">
                <a:solidFill>
                  <a:srgbClr val="FFFFFF"/>
                </a:solidFill>
              </a:rPr>
              <a:t>100AU 0.7” at 140pc</a:t>
            </a:r>
          </a:p>
        </p:txBody>
      </p:sp>
      <p:cxnSp>
        <p:nvCxnSpPr>
          <p:cNvPr id="17" name="Straight Arrow Connector 16"/>
          <p:cNvCxnSpPr/>
          <p:nvPr/>
        </p:nvCxnSpPr>
        <p:spPr>
          <a:xfrm flipV="1">
            <a:off x="6126480" y="2926080"/>
            <a:ext cx="885502" cy="1079312"/>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394960" y="1280160"/>
            <a:ext cx="1441164" cy="461665"/>
          </a:xfrm>
          <a:prstGeom prst="rect">
            <a:avLst/>
          </a:prstGeom>
          <a:noFill/>
        </p:spPr>
        <p:txBody>
          <a:bodyPr wrap="square" rtlCol="0">
            <a:spAutoFit/>
          </a:bodyPr>
          <a:lstStyle/>
          <a:p>
            <a:r>
              <a:rPr lang="en-US" sz="1200" dirty="0">
                <a:solidFill>
                  <a:srgbClr val="FFFFFF"/>
                </a:solidFill>
              </a:rPr>
              <a:t>ALMA 250GHz Brogan ea. </a:t>
            </a:r>
          </a:p>
        </p:txBody>
      </p:sp>
    </p:spTree>
    <p:extLst>
      <p:ext uri="{BB962C8B-B14F-4D97-AF65-F5344CB8AC3E}">
        <p14:creationId xmlns:p14="http://schemas.microsoft.com/office/powerpoint/2010/main" val="300562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7760" y="731520"/>
            <a:ext cx="3561389" cy="2397767"/>
          </a:xfrm>
          <a:prstGeom prst="rect">
            <a:avLst/>
          </a:prstGeom>
        </p:spPr>
      </p:pic>
      <p:sp>
        <p:nvSpPr>
          <p:cNvPr id="7" name="TextBox 6"/>
          <p:cNvSpPr txBox="1"/>
          <p:nvPr/>
        </p:nvSpPr>
        <p:spPr>
          <a:xfrm>
            <a:off x="457200" y="182880"/>
            <a:ext cx="3766867" cy="2490425"/>
          </a:xfrm>
          <a:prstGeom prst="rect">
            <a:avLst/>
          </a:prstGeom>
          <a:noFill/>
        </p:spPr>
        <p:txBody>
          <a:bodyPr wrap="square" rtlCol="0">
            <a:spAutoFit/>
          </a:bodyPr>
          <a:lstStyle/>
          <a:p>
            <a:pPr>
              <a:spcBef>
                <a:spcPts val="450"/>
              </a:spcBef>
            </a:pPr>
            <a:r>
              <a:rPr lang="en-US" sz="2400" b="1" dirty="0" err="1" smtClean="0">
                <a:latin typeface="+mj-lt"/>
                <a:cs typeface="Times New Roman"/>
              </a:rPr>
              <a:t>GEco</a:t>
            </a:r>
            <a:r>
              <a:rPr lang="en-US" sz="2400" b="1" dirty="0" smtClean="0">
                <a:latin typeface="+mj-lt"/>
                <a:cs typeface="Times New Roman"/>
              </a:rPr>
              <a:t>: Spectral </a:t>
            </a:r>
            <a:r>
              <a:rPr lang="en-US" sz="2400" b="1" dirty="0">
                <a:latin typeface="+mj-lt"/>
                <a:cs typeface="Times New Roman"/>
              </a:rPr>
              <a:t>Line </a:t>
            </a:r>
            <a:r>
              <a:rPr lang="en-US" sz="2400" b="1" dirty="0" smtClean="0">
                <a:latin typeface="+mj-lt"/>
                <a:cs typeface="Times New Roman"/>
              </a:rPr>
              <a:t>Mapping</a:t>
            </a:r>
            <a:endParaRPr lang="en-US" sz="2400" b="1" dirty="0">
              <a:latin typeface="+mj-lt"/>
              <a:cs typeface="Times New Roman"/>
            </a:endParaRPr>
          </a:p>
          <a:p>
            <a:pPr>
              <a:spcBef>
                <a:spcPts val="450"/>
              </a:spcBef>
            </a:pPr>
            <a:r>
              <a:rPr lang="en-US" sz="1800" dirty="0">
                <a:cs typeface="Times New Roman"/>
              </a:rPr>
              <a:t>Map cold ISM more than ~</a:t>
            </a:r>
            <a:r>
              <a:rPr lang="en-US" sz="1800" dirty="0" smtClean="0">
                <a:cs typeface="Times New Roman"/>
              </a:rPr>
              <a:t>10x </a:t>
            </a:r>
            <a:r>
              <a:rPr lang="en-US" sz="1800" dirty="0">
                <a:cs typeface="Times New Roman"/>
              </a:rPr>
              <a:t>faster than ALMA </a:t>
            </a:r>
          </a:p>
          <a:p>
            <a:pPr marL="214313" indent="-214313">
              <a:spcBef>
                <a:spcPts val="450"/>
              </a:spcBef>
              <a:buFont typeface="Arial"/>
              <a:buChar char="•"/>
            </a:pPr>
            <a:r>
              <a:rPr lang="en-US" sz="1500" dirty="0">
                <a:cs typeface="Times New Roman"/>
              </a:rPr>
              <a:t>Rich frequency range: 1</a:t>
            </a:r>
            <a:r>
              <a:rPr lang="en-US" sz="1500" baseline="30000" dirty="0">
                <a:cs typeface="Times New Roman"/>
              </a:rPr>
              <a:t>st</a:t>
            </a:r>
            <a:r>
              <a:rPr lang="en-US" sz="1500" dirty="0">
                <a:cs typeface="Times New Roman"/>
              </a:rPr>
              <a:t>  order transitions of prime astrochemical + dense gas tracers</a:t>
            </a:r>
          </a:p>
          <a:p>
            <a:pPr marL="214313" indent="-214313">
              <a:spcBef>
                <a:spcPts val="450"/>
              </a:spcBef>
              <a:buFont typeface="Arial"/>
              <a:buChar char="•"/>
            </a:pPr>
            <a:r>
              <a:rPr lang="en-US" sz="1500" dirty="0">
                <a:cs typeface="Times New Roman"/>
              </a:rPr>
              <a:t>CO mapping: tens hours </a:t>
            </a:r>
            <a:r>
              <a:rPr lang="en-US" sz="1500" dirty="0" smtClean="0">
                <a:cs typeface="Times New Roman"/>
              </a:rPr>
              <a:t>with </a:t>
            </a:r>
            <a:r>
              <a:rPr lang="en-US" sz="1500" dirty="0">
                <a:cs typeface="Times New Roman"/>
              </a:rPr>
              <a:t>ALMA</a:t>
            </a:r>
          </a:p>
          <a:p>
            <a:pPr marL="557213" lvl="1" indent="-214313">
              <a:spcBef>
                <a:spcPts val="450"/>
              </a:spcBef>
              <a:buFont typeface="Arial"/>
              <a:buChar char="•"/>
            </a:pPr>
            <a:r>
              <a:rPr lang="en-US" sz="1500" dirty="0">
                <a:cs typeface="Times New Roman"/>
              </a:rPr>
              <a:t>Other lines are 10-100x fainter </a:t>
            </a:r>
          </a:p>
          <a:p>
            <a:pPr marL="557213" lvl="1" indent="-214313">
              <a:spcBef>
                <a:spcPts val="450"/>
              </a:spcBef>
              <a:buFont typeface="Arial"/>
              <a:buChar char="•"/>
            </a:pPr>
            <a:r>
              <a:rPr lang="en-US" sz="1500" b="1" i="1" dirty="0">
                <a:solidFill>
                  <a:srgbClr val="C00000"/>
                </a:solidFill>
                <a:cs typeface="Times New Roman"/>
              </a:rPr>
              <a:t>need ngVLA</a:t>
            </a:r>
          </a:p>
        </p:txBody>
      </p:sp>
      <p:pic>
        <p:nvPicPr>
          <p:cNvPr id="6" name="Picture 5" descr="Screen Shot 2015-03-24 at 8.32.55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320" y="2651760"/>
            <a:ext cx="3771900" cy="1896902"/>
          </a:xfrm>
          <a:prstGeom prst="rect">
            <a:avLst/>
          </a:prstGeom>
        </p:spPr>
      </p:pic>
      <p:sp>
        <p:nvSpPr>
          <p:cNvPr id="9" name="TextBox 8"/>
          <p:cNvSpPr txBox="1"/>
          <p:nvPr/>
        </p:nvSpPr>
        <p:spPr>
          <a:xfrm>
            <a:off x="2971150" y="2669949"/>
            <a:ext cx="1154206" cy="276999"/>
          </a:xfrm>
          <a:prstGeom prst="rect">
            <a:avLst/>
          </a:prstGeom>
          <a:noFill/>
        </p:spPr>
        <p:txBody>
          <a:bodyPr wrap="square" rtlCol="0">
            <a:spAutoFit/>
          </a:bodyPr>
          <a:lstStyle/>
          <a:p>
            <a:r>
              <a:rPr lang="en-US" sz="1200" dirty="0"/>
              <a:t>Snell+ 2011</a:t>
            </a:r>
          </a:p>
        </p:txBody>
      </p:sp>
      <p:sp>
        <p:nvSpPr>
          <p:cNvPr id="10" name="TextBox 9"/>
          <p:cNvSpPr txBox="1"/>
          <p:nvPr/>
        </p:nvSpPr>
        <p:spPr>
          <a:xfrm>
            <a:off x="7271238" y="448405"/>
            <a:ext cx="1265512" cy="248209"/>
          </a:xfrm>
          <a:prstGeom prst="rect">
            <a:avLst/>
          </a:prstGeom>
          <a:noFill/>
        </p:spPr>
        <p:txBody>
          <a:bodyPr wrap="square" rtlCol="0">
            <a:spAutoFit/>
          </a:bodyPr>
          <a:lstStyle/>
          <a:p>
            <a:r>
              <a:rPr lang="en-US" sz="1013" dirty="0">
                <a:solidFill>
                  <a:schemeClr val="bg1"/>
                </a:solidFill>
              </a:rPr>
              <a:t>Schinnerer+ 2013</a:t>
            </a:r>
          </a:p>
        </p:txBody>
      </p:sp>
      <p:sp>
        <p:nvSpPr>
          <p:cNvPr id="2" name="TextBox 1"/>
          <p:cNvSpPr txBox="1"/>
          <p:nvPr/>
        </p:nvSpPr>
        <p:spPr>
          <a:xfrm>
            <a:off x="7534051" y="604532"/>
            <a:ext cx="1105255" cy="461665"/>
          </a:xfrm>
          <a:prstGeom prst="rect">
            <a:avLst/>
          </a:prstGeom>
          <a:noFill/>
        </p:spPr>
        <p:txBody>
          <a:bodyPr wrap="square" rtlCol="0">
            <a:spAutoFit/>
          </a:bodyPr>
          <a:lstStyle/>
          <a:p>
            <a:r>
              <a:rPr lang="en-US" sz="1200" dirty="0">
                <a:solidFill>
                  <a:srgbClr val="FFFFFF"/>
                </a:solidFill>
              </a:rPr>
              <a:t>CO1-0 Bure 200hr, 1” </a:t>
            </a:r>
          </a:p>
        </p:txBody>
      </p:sp>
      <p:sp>
        <p:nvSpPr>
          <p:cNvPr id="8" name="Shape 83"/>
          <p:cNvSpPr txBox="1">
            <a:spLocks/>
          </p:cNvSpPr>
          <p:nvPr/>
        </p:nvSpPr>
        <p:spPr>
          <a:xfrm>
            <a:off x="4937760" y="3108960"/>
            <a:ext cx="3467314" cy="940859"/>
          </a:xfrm>
          <a:prstGeom prst="rect">
            <a:avLst/>
          </a:prstGeom>
        </p:spPr>
        <p:txBody>
          <a:bodyPr lIns="68569" tIns="68569" rIns="68569" bIns="68569"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350" b="1" dirty="0">
                <a:solidFill>
                  <a:srgbClr val="000000"/>
                </a:solidFill>
                <a:latin typeface="+mn-lt"/>
              </a:rPr>
              <a:t>State of the Art</a:t>
            </a:r>
            <a:r>
              <a:rPr lang="en-US" sz="1350" dirty="0">
                <a:solidFill>
                  <a:srgbClr val="000000"/>
                </a:solidFill>
                <a:latin typeface="+mn-lt"/>
              </a:rPr>
              <a:t>:  </a:t>
            </a:r>
            <a:r>
              <a:rPr lang="en" sz="1350" dirty="0">
                <a:solidFill>
                  <a:srgbClr val="000000"/>
                </a:solidFill>
                <a:latin typeface="+mn-lt"/>
              </a:rPr>
              <a:t>M51 </a:t>
            </a:r>
            <a:r>
              <a:rPr lang="en-US" sz="1350" dirty="0">
                <a:solidFill>
                  <a:srgbClr val="000000"/>
                </a:solidFill>
                <a:latin typeface="+mn-lt"/>
              </a:rPr>
              <a:t>in CO (</a:t>
            </a:r>
            <a:r>
              <a:rPr lang="en-US" sz="1350" i="1" dirty="0">
                <a:solidFill>
                  <a:srgbClr val="000000"/>
                </a:solidFill>
                <a:latin typeface="+mn-lt"/>
              </a:rPr>
              <a:t>J</a:t>
            </a:r>
            <a:r>
              <a:rPr lang="en-US" sz="1350" dirty="0">
                <a:solidFill>
                  <a:srgbClr val="000000"/>
                </a:solidFill>
                <a:latin typeface="+mn-lt"/>
              </a:rPr>
              <a:t>=1-0) at</a:t>
            </a:r>
            <a:r>
              <a:rPr lang="en" sz="1350" dirty="0">
                <a:solidFill>
                  <a:srgbClr val="000000"/>
                </a:solidFill>
                <a:latin typeface="+mn-lt"/>
              </a:rPr>
              <a:t> 1” and ~1 K per km s</a:t>
            </a:r>
            <a:r>
              <a:rPr lang="en" sz="1350" baseline="30000" dirty="0">
                <a:solidFill>
                  <a:srgbClr val="000000"/>
                </a:solidFill>
                <a:latin typeface="+mn-lt"/>
              </a:rPr>
              <a:t>-1</a:t>
            </a:r>
            <a:r>
              <a:rPr lang="en" sz="1350" dirty="0">
                <a:solidFill>
                  <a:srgbClr val="000000"/>
                </a:solidFill>
                <a:latin typeface="+mn-lt"/>
              </a:rPr>
              <a:t> - Schinnerer et al. (2013)</a:t>
            </a:r>
            <a:r>
              <a:rPr lang="en-US" sz="1350" dirty="0">
                <a:latin typeface="+mn-lt"/>
              </a:rPr>
              <a:t>  -- </a:t>
            </a:r>
            <a:r>
              <a:rPr lang="en-US" sz="1350" b="1" dirty="0">
                <a:latin typeface="+mn-lt"/>
              </a:rPr>
              <a:t>200 hr with </a:t>
            </a:r>
            <a:r>
              <a:rPr lang="en-US" sz="1350" b="1" dirty="0" err="1" smtClean="0">
                <a:latin typeface="+mn-lt"/>
              </a:rPr>
              <a:t>PdBI</a:t>
            </a:r>
            <a:r>
              <a:rPr lang="en-US" sz="1350" b="1" dirty="0">
                <a:latin typeface="+mn-lt"/>
              </a:rPr>
              <a:t>,</a:t>
            </a:r>
            <a:r>
              <a:rPr lang="en-US" sz="1350" b="1" dirty="0" smtClean="0">
                <a:latin typeface="+mn-lt"/>
              </a:rPr>
              <a:t> ~15 </a:t>
            </a:r>
            <a:r>
              <a:rPr lang="en-US" sz="1350" b="1" dirty="0" err="1">
                <a:latin typeface="+mn-lt"/>
              </a:rPr>
              <a:t>hr</a:t>
            </a:r>
            <a:r>
              <a:rPr lang="en-US" sz="1350" b="1" dirty="0">
                <a:latin typeface="+mn-lt"/>
              </a:rPr>
              <a:t> </a:t>
            </a:r>
            <a:r>
              <a:rPr lang="en-US" sz="1350" b="1" dirty="0" smtClean="0">
                <a:latin typeface="+mn-lt"/>
              </a:rPr>
              <a:t>w/ALMA,</a:t>
            </a:r>
            <a:r>
              <a:rPr lang="en-US" sz="1350" dirty="0" smtClean="0">
                <a:latin typeface="+mn-lt"/>
              </a:rPr>
              <a:t> ~</a:t>
            </a:r>
            <a:r>
              <a:rPr lang="en-US" sz="1350" b="1" i="1" dirty="0" smtClean="0">
                <a:solidFill>
                  <a:srgbClr val="C00000"/>
                </a:solidFill>
                <a:latin typeface="+mn-lt"/>
              </a:rPr>
              <a:t>48 </a:t>
            </a:r>
            <a:r>
              <a:rPr lang="en-US" sz="1350" b="1" i="1" dirty="0">
                <a:solidFill>
                  <a:srgbClr val="C00000"/>
                </a:solidFill>
                <a:latin typeface="+mn-lt"/>
              </a:rPr>
              <a:t>min with ngVLA!</a:t>
            </a:r>
            <a:endParaRPr lang="en" sz="1350" b="1" i="1" dirty="0">
              <a:solidFill>
                <a:srgbClr val="C00000"/>
              </a:solidFill>
              <a:latin typeface="+mn-lt"/>
            </a:endParaRPr>
          </a:p>
        </p:txBody>
      </p:sp>
    </p:spTree>
    <p:extLst>
      <p:ext uri="{BB962C8B-B14F-4D97-AF65-F5344CB8AC3E}">
        <p14:creationId xmlns:p14="http://schemas.microsoft.com/office/powerpoint/2010/main" val="163316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1615</TotalTime>
  <Words>2212</Words>
  <Application>Microsoft Office PowerPoint</Application>
  <PresentationFormat>On-screen Show (16:9)</PresentationFormat>
  <Paragraphs>334</Paragraphs>
  <Slides>24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Gill Sans MT</vt:lpstr>
      <vt:lpstr>Mangal</vt:lpstr>
      <vt:lpstr>Segoe UI</vt:lpstr>
      <vt:lpstr>Times New Roman</vt:lpstr>
      <vt:lpstr>Wingdings</vt:lpstr>
      <vt:lpstr>Office Theme</vt:lpstr>
      <vt:lpstr>Next Generation Very Large Array: Concept &amp; Status M. McKinnon, B. Butler, C. Carilli, S. Durand, W. Grammer, J. Jackson, C. McLaughlin, E. Murphy, R. Selina, S. Srikanth </vt:lpstr>
      <vt:lpstr>PowerPoint Presentation</vt:lpstr>
      <vt:lpstr>A next generation VLA</vt:lpstr>
      <vt:lpstr>Located in US Southwest, MX</vt:lpstr>
      <vt:lpstr>2030s: Bridging ALMA and SKA Scientifically</vt:lpstr>
      <vt:lpstr>Highly Synergistic with Other Facilities on Similar Timescales</vt:lpstr>
      <vt:lpstr>PowerPoint Presentation</vt:lpstr>
      <vt:lpstr>PowerPoint Presentation</vt:lpstr>
      <vt:lpstr>PowerPoint Presentation</vt:lpstr>
      <vt:lpstr>PowerPoint Presentation</vt:lpstr>
      <vt:lpstr>TdCP: Pulsar Science with ngVLA </vt:lpstr>
      <vt:lpstr>Antenna Concept</vt:lpstr>
      <vt:lpstr>Front-End Configuration Concept</vt:lpstr>
      <vt:lpstr>PowerPoint Presentation</vt:lpstr>
      <vt:lpstr>Recent Highlights</vt:lpstr>
      <vt:lpstr>Astrophysical Frontiers in the Next Decade:  Planets, Galaxies, Black Holes, &amp; the Transient Universe Workshop      Portland, OR USA     June 26-29, 2018</vt:lpstr>
      <vt:lpstr>National, International &amp; Industrial Partnerships</vt:lpstr>
      <vt:lpstr>The Road to Astro 2020 </vt:lpstr>
      <vt:lpstr>Summary</vt:lpstr>
      <vt:lpstr>PowerPoint Presentation</vt:lpstr>
      <vt:lpstr>PowerPoint Presentation</vt:lpstr>
      <vt:lpstr>FRB Localization</vt:lpstr>
      <vt:lpstr>Transient in Cygnus A </vt:lpstr>
      <vt:lpstr>Radio Counterpart to GW17017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Mark McKinnon</cp:lastModifiedBy>
  <cp:revision>112</cp:revision>
  <dcterms:created xsi:type="dcterms:W3CDTF">2016-12-02T21:40:55Z</dcterms:created>
  <dcterms:modified xsi:type="dcterms:W3CDTF">2017-11-03T14:45:57Z</dcterms:modified>
</cp:coreProperties>
</file>