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2" r:id="rId2"/>
    <p:sldId id="267" r:id="rId3"/>
    <p:sldId id="260" r:id="rId4"/>
    <p:sldId id="269" r:id="rId5"/>
    <p:sldId id="275" r:id="rId6"/>
    <p:sldId id="276" r:id="rId7"/>
    <p:sldId id="280" r:id="rId8"/>
    <p:sldId id="270" r:id="rId9"/>
    <p:sldId id="271" r:id="rId10"/>
    <p:sldId id="298" r:id="rId11"/>
    <p:sldId id="299" r:id="rId12"/>
    <p:sldId id="282" r:id="rId13"/>
    <p:sldId id="283" r:id="rId14"/>
    <p:sldId id="284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9FF12"/>
    <a:srgbClr val="FFE4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9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8A447-27DA-E547-97D4-68661ECE7892}" type="datetimeFigureOut">
              <a:rPr lang="en-US" smtClean="0"/>
              <a:t>11/1/17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1BEF6-95B4-6E44-ABD4-8E327A4B1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68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97697-E7D8-E749-8C82-8E872C58849B}" type="datetimeFigureOut">
              <a:rPr lang="en-US" smtClean="0"/>
              <a:t>11/1/17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36546-D804-6342-8340-137883317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74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93A1-02F5-0446-83E2-BB3484CDB35D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223C-AD04-2B40-9FB2-0A81B9B37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92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93A1-02F5-0446-83E2-BB3484CDB35D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223C-AD04-2B40-9FB2-0A81B9B37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9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93A1-02F5-0446-83E2-BB3484CDB35D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223C-AD04-2B40-9FB2-0A81B9B37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22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93A1-02F5-0446-83E2-BB3484CDB35D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223C-AD04-2B40-9FB2-0A81B9B37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65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93A1-02F5-0446-83E2-BB3484CDB35D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223C-AD04-2B40-9FB2-0A81B9B37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99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93A1-02F5-0446-83E2-BB3484CDB35D}" type="datetimeFigureOut">
              <a:rPr lang="en-US" smtClean="0"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223C-AD04-2B40-9FB2-0A81B9B37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93A1-02F5-0446-83E2-BB3484CDB35D}" type="datetimeFigureOut">
              <a:rPr lang="en-US" smtClean="0"/>
              <a:t>11/1/17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223C-AD04-2B40-9FB2-0A81B9B37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49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93A1-02F5-0446-83E2-BB3484CDB35D}" type="datetimeFigureOut">
              <a:rPr lang="en-US" smtClean="0"/>
              <a:t>11/1/17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223C-AD04-2B40-9FB2-0A81B9B37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8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93A1-02F5-0446-83E2-BB3484CDB35D}" type="datetimeFigureOut">
              <a:rPr lang="en-US" smtClean="0"/>
              <a:t>11/1/17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223C-AD04-2B40-9FB2-0A81B9B37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6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93A1-02F5-0446-83E2-BB3484CDB35D}" type="datetimeFigureOut">
              <a:rPr lang="en-US" smtClean="0"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223C-AD04-2B40-9FB2-0A81B9B37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99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693A1-02F5-0446-83E2-BB3484CDB35D}" type="datetimeFigureOut">
              <a:rPr lang="en-US" smtClean="0"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223C-AD04-2B40-9FB2-0A81B9B37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89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693A1-02F5-0446-83E2-BB3484CDB35D}" type="datetimeFigureOut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A223C-AD04-2B40-9FB2-0A81B9B37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8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142786052_e7aa666211_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t="10361" r="33217" b="15238"/>
          <a:stretch/>
        </p:blipFill>
        <p:spPr>
          <a:xfrm>
            <a:off x="-1" y="-1"/>
            <a:ext cx="9198864" cy="6949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9265" y="6059806"/>
            <a:ext cx="3796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Taurus Molecular Cloud 460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ly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Credit: John Davis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-1" y="0"/>
            <a:ext cx="9198863" cy="182335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Complex Organic Molecules Observed Toward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Prestellar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Cores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3554" y="4564665"/>
            <a:ext cx="4312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Yancy Shirley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University of Arizona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43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191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Reactive Desorption of Radicals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1860"/>
            <a:ext cx="9110116" cy="5196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814903"/>
            <a:ext cx="9110115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000000"/>
                </a:solidFill>
              </a:rPr>
              <a:t>Solid: CO + H  </a:t>
            </a:r>
            <a:r>
              <a:rPr lang="en-US" sz="2600" dirty="0" smtClean="0">
                <a:solidFill>
                  <a:srgbClr val="000000"/>
                </a:solidFill>
                <a:sym typeface="Wingdings"/>
              </a:rPr>
              <a:t>  HCO + H    H</a:t>
            </a:r>
            <a:r>
              <a:rPr lang="en-US" sz="2600" baseline="-25000" dirty="0" smtClean="0">
                <a:solidFill>
                  <a:srgbClr val="000000"/>
                </a:solidFill>
                <a:sym typeface="Wingdings"/>
              </a:rPr>
              <a:t>2</a:t>
            </a:r>
            <a:r>
              <a:rPr lang="en-US" sz="2600" dirty="0" smtClean="0">
                <a:solidFill>
                  <a:srgbClr val="000000"/>
                </a:solidFill>
                <a:sym typeface="Wingdings"/>
              </a:rPr>
              <a:t>CO  + H   CH</a:t>
            </a:r>
            <a:r>
              <a:rPr lang="en-US" sz="2600" baseline="-25000" dirty="0" smtClean="0">
                <a:solidFill>
                  <a:srgbClr val="000000"/>
                </a:solidFill>
                <a:sym typeface="Wingdings"/>
              </a:rPr>
              <a:t>3</a:t>
            </a:r>
            <a:r>
              <a:rPr lang="en-US" sz="2600" dirty="0" smtClean="0">
                <a:solidFill>
                  <a:srgbClr val="000000"/>
                </a:solidFill>
                <a:sym typeface="Wingdings"/>
              </a:rPr>
              <a:t>O + H  CH</a:t>
            </a:r>
            <a:r>
              <a:rPr lang="en-US" sz="2600" baseline="-25000" dirty="0" smtClean="0">
                <a:solidFill>
                  <a:srgbClr val="000000"/>
                </a:solidFill>
                <a:sym typeface="Wingdings"/>
              </a:rPr>
              <a:t>3</a:t>
            </a:r>
            <a:r>
              <a:rPr lang="en-US" sz="2600" dirty="0" smtClean="0">
                <a:solidFill>
                  <a:srgbClr val="000000"/>
                </a:solidFill>
                <a:sym typeface="Wingdings"/>
              </a:rPr>
              <a:t>OH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881" y="2841912"/>
            <a:ext cx="126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1 H </a:t>
            </a:r>
          </a:p>
          <a:p>
            <a:r>
              <a:rPr lang="en-US" dirty="0" smtClean="0"/>
              <a:t>atom/day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88457" y="1661860"/>
            <a:ext cx="221291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Chemical Desorption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20066" y="3488243"/>
            <a:ext cx="3290050" cy="611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437577" y="3488243"/>
            <a:ext cx="2451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Easier to desorb from CO monolayer than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63519" y="6485398"/>
            <a:ext cx="308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Minissale</a:t>
            </a:r>
            <a:r>
              <a:rPr lang="en-US" dirty="0" smtClean="0">
                <a:solidFill>
                  <a:srgbClr val="008000"/>
                </a:solidFill>
              </a:rPr>
              <a:t> et al. 2016 </a:t>
            </a:r>
            <a:r>
              <a:rPr lang="en-US" dirty="0" err="1" smtClean="0">
                <a:solidFill>
                  <a:srgbClr val="008000"/>
                </a:solidFill>
              </a:rPr>
              <a:t>a,b,c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76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79"/>
            <a:ext cx="8229600" cy="71016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Reactive Desorption Models of L1544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85398"/>
            <a:ext cx="2617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Vasyunin</a:t>
            </a:r>
            <a:r>
              <a:rPr lang="en-US" dirty="0" smtClean="0">
                <a:solidFill>
                  <a:srgbClr val="008000"/>
                </a:solidFill>
              </a:rPr>
              <a:t> et al. 2017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8" name="Picture 7" descr="0A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t="26667" r="51642" b="51999"/>
          <a:stretch/>
        </p:blipFill>
        <p:spPr>
          <a:xfrm>
            <a:off x="362844" y="587322"/>
            <a:ext cx="8781156" cy="5854105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4172709" y="3526888"/>
            <a:ext cx="3757876" cy="1828209"/>
          </a:xfrm>
          <a:custGeom>
            <a:avLst/>
            <a:gdLst>
              <a:gd name="connsiteX0" fmla="*/ 0 w 2087183"/>
              <a:gd name="connsiteY0" fmla="*/ 1071535 h 1071535"/>
              <a:gd name="connsiteX1" fmla="*/ 264041 w 2087183"/>
              <a:gd name="connsiteY1" fmla="*/ 706865 h 1071535"/>
              <a:gd name="connsiteX2" fmla="*/ 427495 w 2087183"/>
              <a:gd name="connsiteY2" fmla="*/ 543392 h 1071535"/>
              <a:gd name="connsiteX3" fmla="*/ 653816 w 2087183"/>
              <a:gd name="connsiteY3" fmla="*/ 430219 h 1071535"/>
              <a:gd name="connsiteX4" fmla="*/ 804697 w 2087183"/>
              <a:gd name="connsiteY4" fmla="*/ 317045 h 1071535"/>
              <a:gd name="connsiteX5" fmla="*/ 980724 w 2087183"/>
              <a:gd name="connsiteY5" fmla="*/ 241596 h 1071535"/>
              <a:gd name="connsiteX6" fmla="*/ 1144179 w 2087183"/>
              <a:gd name="connsiteY6" fmla="*/ 203872 h 1071535"/>
              <a:gd name="connsiteX7" fmla="*/ 1269912 w 2087183"/>
              <a:gd name="connsiteY7" fmla="*/ 103273 h 1071535"/>
              <a:gd name="connsiteX8" fmla="*/ 1345353 w 2087183"/>
              <a:gd name="connsiteY8" fmla="*/ 2674 h 1071535"/>
              <a:gd name="connsiteX9" fmla="*/ 1420793 w 2087183"/>
              <a:gd name="connsiteY9" fmla="*/ 216446 h 1071535"/>
              <a:gd name="connsiteX10" fmla="*/ 1559101 w 2087183"/>
              <a:gd name="connsiteY10" fmla="*/ 518242 h 1071535"/>
              <a:gd name="connsiteX11" fmla="*/ 1647114 w 2087183"/>
              <a:gd name="connsiteY11" fmla="*/ 543392 h 1071535"/>
              <a:gd name="connsiteX12" fmla="*/ 2087183 w 2087183"/>
              <a:gd name="connsiteY12" fmla="*/ 581117 h 107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87183" h="1071535">
                <a:moveTo>
                  <a:pt x="0" y="1071535"/>
                </a:moveTo>
                <a:cubicBezTo>
                  <a:pt x="96396" y="933212"/>
                  <a:pt x="192792" y="794889"/>
                  <a:pt x="264041" y="706865"/>
                </a:cubicBezTo>
                <a:cubicBezTo>
                  <a:pt x="335290" y="618841"/>
                  <a:pt x="362533" y="589500"/>
                  <a:pt x="427495" y="543392"/>
                </a:cubicBezTo>
                <a:cubicBezTo>
                  <a:pt x="492458" y="497284"/>
                  <a:pt x="590949" y="467943"/>
                  <a:pt x="653816" y="430219"/>
                </a:cubicBezTo>
                <a:cubicBezTo>
                  <a:pt x="716683" y="392495"/>
                  <a:pt x="750212" y="348482"/>
                  <a:pt x="804697" y="317045"/>
                </a:cubicBezTo>
                <a:cubicBezTo>
                  <a:pt x="859182" y="285608"/>
                  <a:pt x="924144" y="260458"/>
                  <a:pt x="980724" y="241596"/>
                </a:cubicBezTo>
                <a:cubicBezTo>
                  <a:pt x="1037304" y="222734"/>
                  <a:pt x="1095981" y="226926"/>
                  <a:pt x="1144179" y="203872"/>
                </a:cubicBezTo>
                <a:cubicBezTo>
                  <a:pt x="1192377" y="180818"/>
                  <a:pt x="1236383" y="136806"/>
                  <a:pt x="1269912" y="103273"/>
                </a:cubicBezTo>
                <a:cubicBezTo>
                  <a:pt x="1303441" y="69740"/>
                  <a:pt x="1320206" y="-16188"/>
                  <a:pt x="1345353" y="2674"/>
                </a:cubicBezTo>
                <a:cubicBezTo>
                  <a:pt x="1370500" y="21536"/>
                  <a:pt x="1385168" y="130518"/>
                  <a:pt x="1420793" y="216446"/>
                </a:cubicBezTo>
                <a:cubicBezTo>
                  <a:pt x="1456418" y="302374"/>
                  <a:pt x="1521381" y="463751"/>
                  <a:pt x="1559101" y="518242"/>
                </a:cubicBezTo>
                <a:cubicBezTo>
                  <a:pt x="1596821" y="572733"/>
                  <a:pt x="1559101" y="532913"/>
                  <a:pt x="1647114" y="543392"/>
                </a:cubicBezTo>
                <a:cubicBezTo>
                  <a:pt x="1735127" y="553871"/>
                  <a:pt x="2087183" y="581117"/>
                  <a:pt x="2087183" y="581117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057806" y="2798627"/>
            <a:ext cx="4872779" cy="2534719"/>
          </a:xfrm>
          <a:custGeom>
            <a:avLst/>
            <a:gdLst>
              <a:gd name="connsiteX0" fmla="*/ 0 w 2640412"/>
              <a:gd name="connsiteY0" fmla="*/ 1485629 h 1485629"/>
              <a:gd name="connsiteX1" fmla="*/ 364628 w 2640412"/>
              <a:gd name="connsiteY1" fmla="*/ 1208983 h 1485629"/>
              <a:gd name="connsiteX2" fmla="*/ 490362 w 2640412"/>
              <a:gd name="connsiteY2" fmla="*/ 869462 h 1485629"/>
              <a:gd name="connsiteX3" fmla="*/ 666390 w 2640412"/>
              <a:gd name="connsiteY3" fmla="*/ 605391 h 1485629"/>
              <a:gd name="connsiteX4" fmla="*/ 943004 w 2640412"/>
              <a:gd name="connsiteY4" fmla="*/ 404193 h 1485629"/>
              <a:gd name="connsiteX5" fmla="*/ 1307633 w 2640412"/>
              <a:gd name="connsiteY5" fmla="*/ 202996 h 1485629"/>
              <a:gd name="connsiteX6" fmla="*/ 1383073 w 2640412"/>
              <a:gd name="connsiteY6" fmla="*/ 64673 h 1485629"/>
              <a:gd name="connsiteX7" fmla="*/ 1420793 w 2640412"/>
              <a:gd name="connsiteY7" fmla="*/ 26948 h 1485629"/>
              <a:gd name="connsiteX8" fmla="*/ 1596821 w 2640412"/>
              <a:gd name="connsiteY8" fmla="*/ 1799 h 1485629"/>
              <a:gd name="connsiteX9" fmla="*/ 1722555 w 2640412"/>
              <a:gd name="connsiteY9" fmla="*/ 77248 h 1485629"/>
              <a:gd name="connsiteX10" fmla="*/ 1873435 w 2640412"/>
              <a:gd name="connsiteY10" fmla="*/ 479642 h 1485629"/>
              <a:gd name="connsiteX11" fmla="*/ 2036890 w 2640412"/>
              <a:gd name="connsiteY11" fmla="*/ 643115 h 1485629"/>
              <a:gd name="connsiteX12" fmla="*/ 2225490 w 2640412"/>
              <a:gd name="connsiteY12" fmla="*/ 882037 h 1485629"/>
              <a:gd name="connsiteX13" fmla="*/ 2640412 w 2640412"/>
              <a:gd name="connsiteY13" fmla="*/ 944911 h 148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0412" h="1485629">
                <a:moveTo>
                  <a:pt x="0" y="1485629"/>
                </a:moveTo>
                <a:cubicBezTo>
                  <a:pt x="141450" y="1398653"/>
                  <a:pt x="282901" y="1311677"/>
                  <a:pt x="364628" y="1208983"/>
                </a:cubicBezTo>
                <a:cubicBezTo>
                  <a:pt x="446355" y="1106289"/>
                  <a:pt x="440068" y="970061"/>
                  <a:pt x="490362" y="869462"/>
                </a:cubicBezTo>
                <a:cubicBezTo>
                  <a:pt x="540656" y="768863"/>
                  <a:pt x="590950" y="682936"/>
                  <a:pt x="666390" y="605391"/>
                </a:cubicBezTo>
                <a:cubicBezTo>
                  <a:pt x="741830" y="527846"/>
                  <a:pt x="836130" y="471259"/>
                  <a:pt x="943004" y="404193"/>
                </a:cubicBezTo>
                <a:cubicBezTo>
                  <a:pt x="1049878" y="337127"/>
                  <a:pt x="1234288" y="259583"/>
                  <a:pt x="1307633" y="202996"/>
                </a:cubicBezTo>
                <a:cubicBezTo>
                  <a:pt x="1380978" y="146409"/>
                  <a:pt x="1364213" y="94014"/>
                  <a:pt x="1383073" y="64673"/>
                </a:cubicBezTo>
                <a:cubicBezTo>
                  <a:pt x="1401933" y="35332"/>
                  <a:pt x="1385168" y="37427"/>
                  <a:pt x="1420793" y="26948"/>
                </a:cubicBezTo>
                <a:cubicBezTo>
                  <a:pt x="1456418" y="16469"/>
                  <a:pt x="1546527" y="-6584"/>
                  <a:pt x="1596821" y="1799"/>
                </a:cubicBezTo>
                <a:cubicBezTo>
                  <a:pt x="1647115" y="10182"/>
                  <a:pt x="1676453" y="-2393"/>
                  <a:pt x="1722555" y="77248"/>
                </a:cubicBezTo>
                <a:cubicBezTo>
                  <a:pt x="1768657" y="156888"/>
                  <a:pt x="1821046" y="385331"/>
                  <a:pt x="1873435" y="479642"/>
                </a:cubicBezTo>
                <a:cubicBezTo>
                  <a:pt x="1925824" y="573953"/>
                  <a:pt x="1978214" y="576049"/>
                  <a:pt x="2036890" y="643115"/>
                </a:cubicBezTo>
                <a:cubicBezTo>
                  <a:pt x="2095566" y="710181"/>
                  <a:pt x="2124903" y="831738"/>
                  <a:pt x="2225490" y="882037"/>
                </a:cubicBezTo>
                <a:cubicBezTo>
                  <a:pt x="2326077" y="932336"/>
                  <a:pt x="2640412" y="944911"/>
                  <a:pt x="2640412" y="944911"/>
                </a:cubicBezTo>
              </a:path>
            </a:pathLst>
          </a:cu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689987" y="3633591"/>
            <a:ext cx="4780826" cy="496971"/>
          </a:xfrm>
          <a:prstGeom prst="rect">
            <a:avLst/>
          </a:prstGeom>
          <a:solidFill>
            <a:srgbClr val="008000">
              <a:alpha val="1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89987" y="3349770"/>
            <a:ext cx="4780825" cy="283821"/>
          </a:xfrm>
          <a:prstGeom prst="rect">
            <a:avLst/>
          </a:prstGeom>
          <a:solidFill>
            <a:srgbClr val="660066">
              <a:alpha val="1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2095611" y="3367938"/>
            <a:ext cx="546117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Abundance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4078769" y="5990803"/>
            <a:ext cx="239204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Time (</a:t>
            </a:r>
            <a:r>
              <a:rPr lang="en-US" sz="2400" dirty="0" err="1" smtClean="0"/>
              <a:t>yr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2617662" y="3342222"/>
            <a:ext cx="155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Acetaldehyde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342426" y="3839193"/>
            <a:ext cx="1882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Dimethyl Ether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6470812" y="868184"/>
            <a:ext cx="0" cy="45871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470813" y="868184"/>
            <a:ext cx="2215987" cy="4587117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74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318"/>
            <a:ext cx="8229600" cy="61948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Conclusions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6415"/>
            <a:ext cx="8229600" cy="634243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Complex organic molecules may form </a:t>
            </a:r>
            <a:r>
              <a:rPr lang="en-US" dirty="0" smtClean="0">
                <a:solidFill>
                  <a:srgbClr val="008000"/>
                </a:solidFill>
              </a:rPr>
              <a:t>in &lt; 10</a:t>
            </a:r>
            <a:r>
              <a:rPr lang="en-US" baseline="30000" dirty="0" smtClean="0">
                <a:solidFill>
                  <a:srgbClr val="008000"/>
                </a:solidFill>
              </a:rPr>
              <a:t>5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yrs</a:t>
            </a:r>
            <a:r>
              <a:rPr lang="en-US" dirty="0" smtClean="0">
                <a:solidFill>
                  <a:srgbClr val="008000"/>
                </a:solidFill>
              </a:rPr>
              <a:t> at n &gt; 10</a:t>
            </a:r>
            <a:r>
              <a:rPr lang="en-US" baseline="30000" dirty="0" smtClean="0">
                <a:solidFill>
                  <a:srgbClr val="008000"/>
                </a:solidFill>
              </a:rPr>
              <a:t>5</a:t>
            </a:r>
            <a:r>
              <a:rPr lang="en-US" dirty="0" smtClean="0">
                <a:solidFill>
                  <a:srgbClr val="008000"/>
                </a:solidFill>
              </a:rPr>
              <a:t> cm</a:t>
            </a:r>
            <a:r>
              <a:rPr lang="en-US" baseline="30000" dirty="0" smtClean="0">
                <a:solidFill>
                  <a:srgbClr val="008000"/>
                </a:solidFill>
              </a:rPr>
              <a:t>-</a:t>
            </a:r>
            <a:r>
              <a:rPr lang="en-US" baseline="30000" dirty="0" smtClean="0">
                <a:solidFill>
                  <a:srgbClr val="008000"/>
                </a:solidFill>
              </a:rPr>
              <a:t>3</a:t>
            </a:r>
            <a:r>
              <a:rPr lang="en-US" dirty="0" smtClean="0">
                <a:solidFill>
                  <a:srgbClr val="008000"/>
                </a:solidFill>
              </a:rPr>
              <a:t> in cold (T &lt; 10 K) </a:t>
            </a:r>
            <a:r>
              <a:rPr lang="en-US" dirty="0" err="1" smtClean="0">
                <a:solidFill>
                  <a:srgbClr val="008000"/>
                </a:solidFill>
              </a:rPr>
              <a:t>prestellar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cores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Possible</a:t>
            </a:r>
            <a:r>
              <a:rPr lang="en-US" dirty="0" smtClean="0"/>
              <a:t> </a:t>
            </a:r>
            <a:r>
              <a:rPr lang="en-US" dirty="0" smtClean="0"/>
              <a:t>theoretical explanation is that radicals formed in ice are “reactively” desorbed and then gas phase reactions produce COMs (i.e. </a:t>
            </a:r>
            <a:r>
              <a:rPr lang="en-US" dirty="0" err="1" smtClean="0"/>
              <a:t>Vasyunin</a:t>
            </a:r>
            <a:r>
              <a:rPr lang="en-US" dirty="0" smtClean="0"/>
              <a:t> et al. 2017).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Can test this theory by searching for radicals in gas phase such as HCO, CH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O, CH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OH, etc.</a:t>
            </a:r>
          </a:p>
          <a:p>
            <a:pPr marL="0" indent="0">
              <a:buNone/>
            </a:pP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New challenge for Astrochemical Models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09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79"/>
            <a:ext cx="8229600" cy="71016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Reactive Desorption Models of L1544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85398"/>
            <a:ext cx="2617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Vasyunin</a:t>
            </a:r>
            <a:r>
              <a:rPr lang="en-US" dirty="0" smtClean="0">
                <a:solidFill>
                  <a:srgbClr val="008000"/>
                </a:solidFill>
              </a:rPr>
              <a:t> et al. 2017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Picture 3" descr="0A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6" t="6661" r="5059" b="52006"/>
          <a:stretch/>
        </p:blipFill>
        <p:spPr>
          <a:xfrm>
            <a:off x="0" y="698736"/>
            <a:ext cx="4853330" cy="57866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7908" y="2271030"/>
            <a:ext cx="120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Surface 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3055" y="3705798"/>
            <a:ext cx="94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Bulk 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 descr="0A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t="26667" r="51642" b="51999"/>
          <a:stretch/>
        </p:blipFill>
        <p:spPr>
          <a:xfrm>
            <a:off x="4385756" y="587322"/>
            <a:ext cx="4758244" cy="31721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24417" y="764873"/>
            <a:ext cx="2514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 Abundance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- DME 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660066"/>
                </a:solidFill>
              </a:rPr>
              <a:t>- Acetaldehyde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596821" y="1342536"/>
            <a:ext cx="2212917" cy="1524526"/>
          </a:xfrm>
          <a:custGeom>
            <a:avLst/>
            <a:gdLst>
              <a:gd name="connsiteX0" fmla="*/ 0 w 2212917"/>
              <a:gd name="connsiteY0" fmla="*/ 1524526 h 1524526"/>
              <a:gd name="connsiteX1" fmla="*/ 842417 w 2212917"/>
              <a:gd name="connsiteY1" fmla="*/ 1461652 h 1524526"/>
              <a:gd name="connsiteX2" fmla="*/ 905284 w 2212917"/>
              <a:gd name="connsiteY2" fmla="*/ 1348478 h 1524526"/>
              <a:gd name="connsiteX3" fmla="*/ 1156752 w 2212917"/>
              <a:gd name="connsiteY3" fmla="*/ 166444 h 1524526"/>
              <a:gd name="connsiteX4" fmla="*/ 1244766 w 2212917"/>
              <a:gd name="connsiteY4" fmla="*/ 28121 h 1524526"/>
              <a:gd name="connsiteX5" fmla="*/ 1282486 w 2212917"/>
              <a:gd name="connsiteY5" fmla="*/ 15546 h 1524526"/>
              <a:gd name="connsiteX6" fmla="*/ 1420793 w 2212917"/>
              <a:gd name="connsiteY6" fmla="*/ 204169 h 1524526"/>
              <a:gd name="connsiteX7" fmla="*/ 1621968 w 2212917"/>
              <a:gd name="connsiteY7" fmla="*/ 468240 h 1524526"/>
              <a:gd name="connsiteX8" fmla="*/ 1709981 w 2212917"/>
              <a:gd name="connsiteY8" fmla="*/ 468240 h 1524526"/>
              <a:gd name="connsiteX9" fmla="*/ 2212917 w 2212917"/>
              <a:gd name="connsiteY9" fmla="*/ 707162 h 1524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2917" h="1524526">
                <a:moveTo>
                  <a:pt x="0" y="1524526"/>
                </a:moveTo>
                <a:cubicBezTo>
                  <a:pt x="345768" y="1507759"/>
                  <a:pt x="691536" y="1490993"/>
                  <a:pt x="842417" y="1461652"/>
                </a:cubicBezTo>
                <a:cubicBezTo>
                  <a:pt x="993298" y="1432311"/>
                  <a:pt x="852895" y="1564346"/>
                  <a:pt x="905284" y="1348478"/>
                </a:cubicBezTo>
                <a:cubicBezTo>
                  <a:pt x="957673" y="1132610"/>
                  <a:pt x="1100172" y="386503"/>
                  <a:pt x="1156752" y="166444"/>
                </a:cubicBezTo>
                <a:cubicBezTo>
                  <a:pt x="1213332" y="-53615"/>
                  <a:pt x="1223810" y="53270"/>
                  <a:pt x="1244766" y="28121"/>
                </a:cubicBezTo>
                <a:cubicBezTo>
                  <a:pt x="1265722" y="2972"/>
                  <a:pt x="1253148" y="-13795"/>
                  <a:pt x="1282486" y="15546"/>
                </a:cubicBezTo>
                <a:cubicBezTo>
                  <a:pt x="1311824" y="44887"/>
                  <a:pt x="1364213" y="128720"/>
                  <a:pt x="1420793" y="204169"/>
                </a:cubicBezTo>
                <a:cubicBezTo>
                  <a:pt x="1477373" y="279618"/>
                  <a:pt x="1573770" y="424228"/>
                  <a:pt x="1621968" y="468240"/>
                </a:cubicBezTo>
                <a:cubicBezTo>
                  <a:pt x="1670166" y="512252"/>
                  <a:pt x="1611490" y="428420"/>
                  <a:pt x="1709981" y="468240"/>
                </a:cubicBezTo>
                <a:cubicBezTo>
                  <a:pt x="1808472" y="508060"/>
                  <a:pt x="2212917" y="707162"/>
                  <a:pt x="2212917" y="70716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584248" y="4289645"/>
            <a:ext cx="1873435" cy="1683401"/>
          </a:xfrm>
          <a:custGeom>
            <a:avLst/>
            <a:gdLst>
              <a:gd name="connsiteX0" fmla="*/ 0 w 1873435"/>
              <a:gd name="connsiteY0" fmla="*/ 23523 h 1683401"/>
              <a:gd name="connsiteX1" fmla="*/ 427495 w 1873435"/>
              <a:gd name="connsiteY1" fmla="*/ 10948 h 1683401"/>
              <a:gd name="connsiteX2" fmla="*/ 980724 w 1873435"/>
              <a:gd name="connsiteY2" fmla="*/ 161846 h 1683401"/>
              <a:gd name="connsiteX3" fmla="*/ 1156752 w 1873435"/>
              <a:gd name="connsiteY3" fmla="*/ 300169 h 1683401"/>
              <a:gd name="connsiteX4" fmla="*/ 1257339 w 1873435"/>
              <a:gd name="connsiteY4" fmla="*/ 337894 h 1683401"/>
              <a:gd name="connsiteX5" fmla="*/ 1408220 w 1873435"/>
              <a:gd name="connsiteY5" fmla="*/ 237295 h 1683401"/>
              <a:gd name="connsiteX6" fmla="*/ 1571674 w 1873435"/>
              <a:gd name="connsiteY6" fmla="*/ 375618 h 1683401"/>
              <a:gd name="connsiteX7" fmla="*/ 1722554 w 1873435"/>
              <a:gd name="connsiteY7" fmla="*/ 803163 h 1683401"/>
              <a:gd name="connsiteX8" fmla="*/ 1873435 w 1873435"/>
              <a:gd name="connsiteY8" fmla="*/ 1683401 h 168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3435" h="1683401">
                <a:moveTo>
                  <a:pt x="0" y="23523"/>
                </a:moveTo>
                <a:cubicBezTo>
                  <a:pt x="132020" y="5708"/>
                  <a:pt x="264041" y="-12106"/>
                  <a:pt x="427495" y="10948"/>
                </a:cubicBezTo>
                <a:cubicBezTo>
                  <a:pt x="590949" y="34002"/>
                  <a:pt x="859181" y="113643"/>
                  <a:pt x="980724" y="161846"/>
                </a:cubicBezTo>
                <a:cubicBezTo>
                  <a:pt x="1102267" y="210049"/>
                  <a:pt x="1110650" y="270828"/>
                  <a:pt x="1156752" y="300169"/>
                </a:cubicBezTo>
                <a:cubicBezTo>
                  <a:pt x="1202854" y="329510"/>
                  <a:pt x="1215428" y="348373"/>
                  <a:pt x="1257339" y="337894"/>
                </a:cubicBezTo>
                <a:cubicBezTo>
                  <a:pt x="1299250" y="327415"/>
                  <a:pt x="1355831" y="231008"/>
                  <a:pt x="1408220" y="237295"/>
                </a:cubicBezTo>
                <a:cubicBezTo>
                  <a:pt x="1460609" y="243582"/>
                  <a:pt x="1519285" y="281307"/>
                  <a:pt x="1571674" y="375618"/>
                </a:cubicBezTo>
                <a:cubicBezTo>
                  <a:pt x="1624063" y="469929"/>
                  <a:pt x="1672260" y="585199"/>
                  <a:pt x="1722554" y="803163"/>
                </a:cubicBezTo>
                <a:cubicBezTo>
                  <a:pt x="1772848" y="1021127"/>
                  <a:pt x="1873435" y="1683401"/>
                  <a:pt x="1873435" y="1683401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425004" y="2172772"/>
            <a:ext cx="2087183" cy="1071535"/>
          </a:xfrm>
          <a:custGeom>
            <a:avLst/>
            <a:gdLst>
              <a:gd name="connsiteX0" fmla="*/ 0 w 2087183"/>
              <a:gd name="connsiteY0" fmla="*/ 1071535 h 1071535"/>
              <a:gd name="connsiteX1" fmla="*/ 264041 w 2087183"/>
              <a:gd name="connsiteY1" fmla="*/ 706865 h 1071535"/>
              <a:gd name="connsiteX2" fmla="*/ 427495 w 2087183"/>
              <a:gd name="connsiteY2" fmla="*/ 543392 h 1071535"/>
              <a:gd name="connsiteX3" fmla="*/ 653816 w 2087183"/>
              <a:gd name="connsiteY3" fmla="*/ 430219 h 1071535"/>
              <a:gd name="connsiteX4" fmla="*/ 804697 w 2087183"/>
              <a:gd name="connsiteY4" fmla="*/ 317045 h 1071535"/>
              <a:gd name="connsiteX5" fmla="*/ 980724 w 2087183"/>
              <a:gd name="connsiteY5" fmla="*/ 241596 h 1071535"/>
              <a:gd name="connsiteX6" fmla="*/ 1144179 w 2087183"/>
              <a:gd name="connsiteY6" fmla="*/ 203872 h 1071535"/>
              <a:gd name="connsiteX7" fmla="*/ 1269912 w 2087183"/>
              <a:gd name="connsiteY7" fmla="*/ 103273 h 1071535"/>
              <a:gd name="connsiteX8" fmla="*/ 1345353 w 2087183"/>
              <a:gd name="connsiteY8" fmla="*/ 2674 h 1071535"/>
              <a:gd name="connsiteX9" fmla="*/ 1420793 w 2087183"/>
              <a:gd name="connsiteY9" fmla="*/ 216446 h 1071535"/>
              <a:gd name="connsiteX10" fmla="*/ 1559101 w 2087183"/>
              <a:gd name="connsiteY10" fmla="*/ 518242 h 1071535"/>
              <a:gd name="connsiteX11" fmla="*/ 1647114 w 2087183"/>
              <a:gd name="connsiteY11" fmla="*/ 543392 h 1071535"/>
              <a:gd name="connsiteX12" fmla="*/ 2087183 w 2087183"/>
              <a:gd name="connsiteY12" fmla="*/ 581117 h 107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87183" h="1071535">
                <a:moveTo>
                  <a:pt x="0" y="1071535"/>
                </a:moveTo>
                <a:cubicBezTo>
                  <a:pt x="96396" y="933212"/>
                  <a:pt x="192792" y="794889"/>
                  <a:pt x="264041" y="706865"/>
                </a:cubicBezTo>
                <a:cubicBezTo>
                  <a:pt x="335290" y="618841"/>
                  <a:pt x="362533" y="589500"/>
                  <a:pt x="427495" y="543392"/>
                </a:cubicBezTo>
                <a:cubicBezTo>
                  <a:pt x="492458" y="497284"/>
                  <a:pt x="590949" y="467943"/>
                  <a:pt x="653816" y="430219"/>
                </a:cubicBezTo>
                <a:cubicBezTo>
                  <a:pt x="716683" y="392495"/>
                  <a:pt x="750212" y="348482"/>
                  <a:pt x="804697" y="317045"/>
                </a:cubicBezTo>
                <a:cubicBezTo>
                  <a:pt x="859182" y="285608"/>
                  <a:pt x="924144" y="260458"/>
                  <a:pt x="980724" y="241596"/>
                </a:cubicBezTo>
                <a:cubicBezTo>
                  <a:pt x="1037304" y="222734"/>
                  <a:pt x="1095981" y="226926"/>
                  <a:pt x="1144179" y="203872"/>
                </a:cubicBezTo>
                <a:cubicBezTo>
                  <a:pt x="1192377" y="180818"/>
                  <a:pt x="1236383" y="136806"/>
                  <a:pt x="1269912" y="103273"/>
                </a:cubicBezTo>
                <a:cubicBezTo>
                  <a:pt x="1303441" y="69740"/>
                  <a:pt x="1320206" y="-16188"/>
                  <a:pt x="1345353" y="2674"/>
                </a:cubicBezTo>
                <a:cubicBezTo>
                  <a:pt x="1370500" y="21536"/>
                  <a:pt x="1385168" y="130518"/>
                  <a:pt x="1420793" y="216446"/>
                </a:cubicBezTo>
                <a:cubicBezTo>
                  <a:pt x="1456418" y="302374"/>
                  <a:pt x="1521381" y="463751"/>
                  <a:pt x="1559101" y="518242"/>
                </a:cubicBezTo>
                <a:cubicBezTo>
                  <a:pt x="1596821" y="572733"/>
                  <a:pt x="1559101" y="532913"/>
                  <a:pt x="1647114" y="543392"/>
                </a:cubicBezTo>
                <a:cubicBezTo>
                  <a:pt x="1735127" y="553871"/>
                  <a:pt x="2087183" y="581117"/>
                  <a:pt x="2087183" y="581117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821481" y="1758678"/>
            <a:ext cx="2640412" cy="1485629"/>
          </a:xfrm>
          <a:custGeom>
            <a:avLst/>
            <a:gdLst>
              <a:gd name="connsiteX0" fmla="*/ 0 w 2640412"/>
              <a:gd name="connsiteY0" fmla="*/ 1485629 h 1485629"/>
              <a:gd name="connsiteX1" fmla="*/ 364628 w 2640412"/>
              <a:gd name="connsiteY1" fmla="*/ 1208983 h 1485629"/>
              <a:gd name="connsiteX2" fmla="*/ 490362 w 2640412"/>
              <a:gd name="connsiteY2" fmla="*/ 869462 h 1485629"/>
              <a:gd name="connsiteX3" fmla="*/ 666390 w 2640412"/>
              <a:gd name="connsiteY3" fmla="*/ 605391 h 1485629"/>
              <a:gd name="connsiteX4" fmla="*/ 943004 w 2640412"/>
              <a:gd name="connsiteY4" fmla="*/ 404193 h 1485629"/>
              <a:gd name="connsiteX5" fmla="*/ 1307633 w 2640412"/>
              <a:gd name="connsiteY5" fmla="*/ 202996 h 1485629"/>
              <a:gd name="connsiteX6" fmla="*/ 1383073 w 2640412"/>
              <a:gd name="connsiteY6" fmla="*/ 64673 h 1485629"/>
              <a:gd name="connsiteX7" fmla="*/ 1420793 w 2640412"/>
              <a:gd name="connsiteY7" fmla="*/ 26948 h 1485629"/>
              <a:gd name="connsiteX8" fmla="*/ 1596821 w 2640412"/>
              <a:gd name="connsiteY8" fmla="*/ 1799 h 1485629"/>
              <a:gd name="connsiteX9" fmla="*/ 1722555 w 2640412"/>
              <a:gd name="connsiteY9" fmla="*/ 77248 h 1485629"/>
              <a:gd name="connsiteX10" fmla="*/ 1873435 w 2640412"/>
              <a:gd name="connsiteY10" fmla="*/ 479642 h 1485629"/>
              <a:gd name="connsiteX11" fmla="*/ 2036890 w 2640412"/>
              <a:gd name="connsiteY11" fmla="*/ 643115 h 1485629"/>
              <a:gd name="connsiteX12" fmla="*/ 2225490 w 2640412"/>
              <a:gd name="connsiteY12" fmla="*/ 882037 h 1485629"/>
              <a:gd name="connsiteX13" fmla="*/ 2640412 w 2640412"/>
              <a:gd name="connsiteY13" fmla="*/ 944911 h 148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0412" h="1485629">
                <a:moveTo>
                  <a:pt x="0" y="1485629"/>
                </a:moveTo>
                <a:cubicBezTo>
                  <a:pt x="141450" y="1398653"/>
                  <a:pt x="282901" y="1311677"/>
                  <a:pt x="364628" y="1208983"/>
                </a:cubicBezTo>
                <a:cubicBezTo>
                  <a:pt x="446355" y="1106289"/>
                  <a:pt x="440068" y="970061"/>
                  <a:pt x="490362" y="869462"/>
                </a:cubicBezTo>
                <a:cubicBezTo>
                  <a:pt x="540656" y="768863"/>
                  <a:pt x="590950" y="682936"/>
                  <a:pt x="666390" y="605391"/>
                </a:cubicBezTo>
                <a:cubicBezTo>
                  <a:pt x="741830" y="527846"/>
                  <a:pt x="836130" y="471259"/>
                  <a:pt x="943004" y="404193"/>
                </a:cubicBezTo>
                <a:cubicBezTo>
                  <a:pt x="1049878" y="337127"/>
                  <a:pt x="1234288" y="259583"/>
                  <a:pt x="1307633" y="202996"/>
                </a:cubicBezTo>
                <a:cubicBezTo>
                  <a:pt x="1380978" y="146409"/>
                  <a:pt x="1364213" y="94014"/>
                  <a:pt x="1383073" y="64673"/>
                </a:cubicBezTo>
                <a:cubicBezTo>
                  <a:pt x="1401933" y="35332"/>
                  <a:pt x="1385168" y="37427"/>
                  <a:pt x="1420793" y="26948"/>
                </a:cubicBezTo>
                <a:cubicBezTo>
                  <a:pt x="1456418" y="16469"/>
                  <a:pt x="1546527" y="-6584"/>
                  <a:pt x="1596821" y="1799"/>
                </a:cubicBezTo>
                <a:cubicBezTo>
                  <a:pt x="1647115" y="10182"/>
                  <a:pt x="1676453" y="-2393"/>
                  <a:pt x="1722555" y="77248"/>
                </a:cubicBezTo>
                <a:cubicBezTo>
                  <a:pt x="1768657" y="156888"/>
                  <a:pt x="1821046" y="385331"/>
                  <a:pt x="1873435" y="479642"/>
                </a:cubicBezTo>
                <a:cubicBezTo>
                  <a:pt x="1925824" y="573953"/>
                  <a:pt x="1978214" y="576049"/>
                  <a:pt x="2036890" y="643115"/>
                </a:cubicBezTo>
                <a:cubicBezTo>
                  <a:pt x="2095566" y="710181"/>
                  <a:pt x="2124903" y="831738"/>
                  <a:pt x="2225490" y="882037"/>
                </a:cubicBezTo>
                <a:cubicBezTo>
                  <a:pt x="2326077" y="932336"/>
                  <a:pt x="2640412" y="944911"/>
                  <a:pt x="2640412" y="944911"/>
                </a:cubicBezTo>
              </a:path>
            </a:pathLst>
          </a:cu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2361422" y="3267610"/>
            <a:ext cx="5461173" cy="3772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Abundance</a:t>
            </a:r>
            <a:endParaRPr lang="en-US" dirty="0"/>
          </a:p>
        </p:txBody>
      </p:sp>
      <p:pic>
        <p:nvPicPr>
          <p:cNvPr id="15" name="Picture 14" descr="0A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 t="29326" r="49913" b="49338"/>
          <a:stretch/>
        </p:blipFill>
        <p:spPr>
          <a:xfrm>
            <a:off x="4476127" y="3705798"/>
            <a:ext cx="4777889" cy="30479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25004" y="3783945"/>
            <a:ext cx="251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 Abundance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66247" y="4153277"/>
            <a:ext cx="829844" cy="2197014"/>
          </a:xfrm>
          <a:prstGeom prst="rect">
            <a:avLst/>
          </a:prstGeom>
          <a:solidFill>
            <a:srgbClr val="800000">
              <a:alpha val="1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04799" y="2240865"/>
            <a:ext cx="3834882" cy="336976"/>
          </a:xfrm>
          <a:prstGeom prst="rect">
            <a:avLst/>
          </a:prstGeom>
          <a:solidFill>
            <a:srgbClr val="008000">
              <a:alpha val="1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04799" y="2074513"/>
            <a:ext cx="3834882" cy="166351"/>
          </a:xfrm>
          <a:prstGeom prst="rect">
            <a:avLst/>
          </a:prstGeom>
          <a:solidFill>
            <a:srgbClr val="660066">
              <a:alpha val="1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1843792" y="3267610"/>
            <a:ext cx="5461173" cy="3772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Abundance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796879" y="3251345"/>
            <a:ext cx="1296176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Radius (pc)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1949279" y="6224544"/>
            <a:ext cx="1296176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Radius (pc)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6418159" y="6565174"/>
            <a:ext cx="1296176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Radius (pc)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6324417" y="3439967"/>
            <a:ext cx="1296176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Time (</a:t>
            </a:r>
            <a:r>
              <a:rPr lang="en-US" sz="1600" dirty="0" err="1" smtClean="0"/>
              <a:t>yr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77010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A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9996"/>
          <a:stretch/>
        </p:blipFill>
        <p:spPr>
          <a:xfrm>
            <a:off x="1543410" y="-389820"/>
            <a:ext cx="6189226" cy="71980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719" y="936690"/>
            <a:ext cx="2169561" cy="14463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85398"/>
            <a:ext cx="2617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Gilmore et al. 1976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482830" y="3659277"/>
            <a:ext cx="2376371" cy="8550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280826" y="4841311"/>
            <a:ext cx="238894" cy="9053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16479543">
            <a:off x="326908" y="1194609"/>
            <a:ext cx="2866734" cy="402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13552" y="5973046"/>
            <a:ext cx="70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 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52723" y="4133960"/>
            <a:ext cx="70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13897" y="2383064"/>
            <a:ext cx="70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 K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52723" y="568860"/>
            <a:ext cx="70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 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1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191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Origin of Complex Organics in ISM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10116" cy="5196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881" y="829939"/>
            <a:ext cx="895923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      Gas Phase formation: </a:t>
            </a:r>
            <a:r>
              <a:rPr lang="en-US" sz="2000" dirty="0" smtClean="0"/>
              <a:t>CH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OH</a:t>
            </a:r>
            <a:r>
              <a:rPr lang="en-US" sz="2000" baseline="-25000" dirty="0" smtClean="0"/>
              <a:t>2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 + e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/>
              </a:rPr>
              <a:t>  CH</a:t>
            </a:r>
            <a:r>
              <a:rPr lang="en-US" sz="2000" baseline="-25000" dirty="0" smtClean="0">
                <a:sym typeface="Wingdings"/>
              </a:rPr>
              <a:t>3</a:t>
            </a:r>
            <a:r>
              <a:rPr lang="en-US" sz="2000" dirty="0" smtClean="0">
                <a:sym typeface="Wingdings"/>
              </a:rPr>
              <a:t>OH + H  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only 3% yield … </a:t>
            </a:r>
            <a:r>
              <a:rPr lang="en-US" sz="2000" b="1" i="1" dirty="0" smtClean="0">
                <a:solidFill>
                  <a:srgbClr val="FF0000"/>
                </a:solidFill>
                <a:sym typeface="Wingdings"/>
              </a:rPr>
              <a:t>too SLOW</a:t>
            </a:r>
          </a:p>
          <a:p>
            <a:r>
              <a:rPr lang="en-US" sz="2000" b="1" i="1" dirty="0">
                <a:solidFill>
                  <a:srgbClr val="FF0000"/>
                </a:solidFill>
                <a:sym typeface="Wingdings"/>
              </a:rPr>
              <a:t>	</a:t>
            </a:r>
            <a:r>
              <a:rPr lang="en-US" sz="2000" b="1" i="1" dirty="0" smtClean="0">
                <a:solidFill>
                  <a:srgbClr val="FF0000"/>
                </a:solidFill>
                <a:sym typeface="Wingdings"/>
              </a:rPr>
              <a:t>											          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(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Geppert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 et al. 2006)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881" y="2841912"/>
            <a:ext cx="126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1 H </a:t>
            </a:r>
          </a:p>
          <a:p>
            <a:r>
              <a:rPr lang="en-US" dirty="0" smtClean="0"/>
              <a:t>atom/day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89840" y="6485398"/>
            <a:ext cx="285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i.e. </a:t>
            </a:r>
            <a:r>
              <a:rPr lang="en-US" dirty="0" err="1" smtClean="0">
                <a:solidFill>
                  <a:srgbClr val="008000"/>
                </a:solidFill>
              </a:rPr>
              <a:t>Garrod</a:t>
            </a:r>
            <a:r>
              <a:rPr lang="en-US" dirty="0" smtClean="0">
                <a:solidFill>
                  <a:srgbClr val="008000"/>
                </a:solidFill>
              </a:rPr>
              <a:t> &amp; </a:t>
            </a:r>
            <a:r>
              <a:rPr lang="en-US" dirty="0" err="1" smtClean="0">
                <a:solidFill>
                  <a:srgbClr val="008000"/>
                </a:solidFill>
              </a:rPr>
              <a:t>Herbst</a:t>
            </a:r>
            <a:r>
              <a:rPr lang="en-US" dirty="0" smtClean="0">
                <a:solidFill>
                  <a:srgbClr val="008000"/>
                </a:solidFill>
              </a:rPr>
              <a:t> 2006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45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5522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Complex Organic Molecules in </a:t>
            </a:r>
            <a:r>
              <a:rPr lang="en-US" sz="3200" dirty="0" err="1" smtClean="0">
                <a:solidFill>
                  <a:srgbClr val="0000FF"/>
                </a:solidFill>
              </a:rPr>
              <a:t>Prestellar</a:t>
            </a:r>
            <a:r>
              <a:rPr lang="en-US" sz="3200" dirty="0" smtClean="0">
                <a:solidFill>
                  <a:srgbClr val="0000FF"/>
                </a:solidFill>
              </a:rPr>
              <a:t> Cores </a:t>
            </a:r>
            <a:r>
              <a:rPr lang="en-US" sz="3200" b="1" i="1" dirty="0" smtClean="0">
                <a:solidFill>
                  <a:srgbClr val="0000FF"/>
                </a:solidFill>
              </a:rPr>
              <a:t>!</a:t>
            </a:r>
            <a:endParaRPr lang="en-US" sz="3200" b="1" i="1" dirty="0">
              <a:solidFill>
                <a:srgbClr val="0000FF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4289732"/>
            <a:ext cx="6400800" cy="1752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 descr="0A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590"/>
            <a:ext cx="9144000" cy="4813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268" y="6419668"/>
            <a:ext cx="269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Jiminez</a:t>
            </a:r>
            <a:r>
              <a:rPr lang="en-US" dirty="0" smtClean="0">
                <a:solidFill>
                  <a:srgbClr val="008000"/>
                </a:solidFill>
              </a:rPr>
              <a:t>-Serra et al. 2016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0241" y="2276457"/>
            <a:ext cx="168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Dimethyl Ether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5034" y="2276457"/>
            <a:ext cx="168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Methyl </a:t>
            </a:r>
            <a:r>
              <a:rPr lang="en-US" dirty="0" err="1" smtClean="0">
                <a:solidFill>
                  <a:srgbClr val="0000FF"/>
                </a:solidFill>
              </a:rPr>
              <a:t>Formate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9371" y="5070407"/>
            <a:ext cx="168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Acetaldehyde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0241" y="3620805"/>
            <a:ext cx="168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Propynal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9371" y="3620805"/>
            <a:ext cx="180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Cyclopropenone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0241" y="4885741"/>
            <a:ext cx="1684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Ethynl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isocyanide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5034" y="5070407"/>
            <a:ext cx="168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Vinyl cyanide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9371" y="2308723"/>
            <a:ext cx="168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Methoxy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5034" y="3673586"/>
            <a:ext cx="1971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Methyl </a:t>
            </a:r>
            <a:r>
              <a:rPr lang="en-US" dirty="0" err="1" smtClean="0">
                <a:solidFill>
                  <a:srgbClr val="0000FF"/>
                </a:solidFill>
              </a:rPr>
              <a:t>Isocyanide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43352" y="726593"/>
            <a:ext cx="622904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800000"/>
                </a:solidFill>
              </a:rPr>
              <a:t>L1544 - a </a:t>
            </a:r>
            <a:r>
              <a:rPr lang="en-US" sz="2400" b="1" i="1" dirty="0" smtClean="0">
                <a:solidFill>
                  <a:srgbClr val="800000"/>
                </a:solidFill>
              </a:rPr>
              <a:t>very evolved </a:t>
            </a:r>
            <a:r>
              <a:rPr lang="en-US" sz="2400" dirty="0" err="1" smtClean="0">
                <a:solidFill>
                  <a:srgbClr val="800000"/>
                </a:solidFill>
              </a:rPr>
              <a:t>prestellar</a:t>
            </a:r>
            <a:r>
              <a:rPr lang="en-US" sz="2400" dirty="0" smtClean="0">
                <a:solidFill>
                  <a:srgbClr val="800000"/>
                </a:solidFill>
              </a:rPr>
              <a:t> </a:t>
            </a:r>
            <a:r>
              <a:rPr lang="en-US" sz="2400" dirty="0" smtClean="0">
                <a:solidFill>
                  <a:srgbClr val="800000"/>
                </a:solidFill>
              </a:rPr>
              <a:t>core</a:t>
            </a:r>
          </a:p>
          <a:p>
            <a:pPr algn="ctr"/>
            <a:r>
              <a:rPr lang="en-US" sz="2400" dirty="0" smtClean="0">
                <a:solidFill>
                  <a:srgbClr val="800000"/>
                </a:solidFill>
              </a:rPr>
              <a:t>VLA NH</a:t>
            </a:r>
            <a:r>
              <a:rPr lang="en-US" sz="2400" baseline="-25000" dirty="0" smtClean="0">
                <a:solidFill>
                  <a:srgbClr val="800000"/>
                </a:solidFill>
              </a:rPr>
              <a:t>3</a:t>
            </a:r>
            <a:r>
              <a:rPr lang="en-US" sz="2400" dirty="0" smtClean="0">
                <a:solidFill>
                  <a:srgbClr val="800000"/>
                </a:solidFill>
              </a:rPr>
              <a:t> measure ~ 6 K at center (</a:t>
            </a:r>
            <a:r>
              <a:rPr lang="en-US" sz="2400" dirty="0" err="1" smtClean="0">
                <a:solidFill>
                  <a:srgbClr val="800000"/>
                </a:solidFill>
              </a:rPr>
              <a:t>Crapsi</a:t>
            </a:r>
            <a:r>
              <a:rPr lang="en-US" sz="2400" dirty="0" smtClean="0">
                <a:solidFill>
                  <a:srgbClr val="800000"/>
                </a:solidFill>
              </a:rPr>
              <a:t>+ 2007)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9799"/>
          <a:stretch/>
        </p:blipFill>
        <p:spPr>
          <a:xfrm>
            <a:off x="6216369" y="1898101"/>
            <a:ext cx="2927631" cy="26669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29404" y="1932061"/>
            <a:ext cx="9330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1.2 mm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48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8364"/>
          <a:stretch/>
        </p:blipFill>
        <p:spPr>
          <a:xfrm>
            <a:off x="572058" y="3121319"/>
            <a:ext cx="7610417" cy="3367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5931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L1521E – A “Young” </a:t>
            </a:r>
            <a:r>
              <a:rPr lang="en-US" dirty="0" err="1" smtClean="0">
                <a:solidFill>
                  <a:srgbClr val="0000FF"/>
                </a:solidFill>
              </a:rPr>
              <a:t>Prestellar</a:t>
            </a:r>
            <a:r>
              <a:rPr lang="en-US" dirty="0" smtClean="0">
                <a:solidFill>
                  <a:srgbClr val="0000FF"/>
                </a:solidFill>
              </a:rPr>
              <a:t> Core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8" name="Picture 17" descr="L1521E.jp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" t="12153" r="62058" b="69339"/>
          <a:stretch/>
        </p:blipFill>
        <p:spPr>
          <a:xfrm>
            <a:off x="5573827" y="1042416"/>
            <a:ext cx="3414254" cy="27720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68738" y="3352843"/>
            <a:ext cx="1231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500 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488668"/>
            <a:ext cx="6116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Tafalla</a:t>
            </a:r>
            <a:r>
              <a:rPr lang="en-US" dirty="0" smtClean="0">
                <a:solidFill>
                  <a:srgbClr val="008000"/>
                </a:solidFill>
              </a:rPr>
              <a:t> et al. 2004, Shirley et al. 2005, </a:t>
            </a:r>
            <a:r>
              <a:rPr lang="en-US" dirty="0" err="1" smtClean="0">
                <a:solidFill>
                  <a:srgbClr val="008000"/>
                </a:solidFill>
              </a:rPr>
              <a:t>Makiwa</a:t>
            </a:r>
            <a:r>
              <a:rPr lang="en-US" dirty="0" smtClean="0">
                <a:solidFill>
                  <a:srgbClr val="008000"/>
                </a:solidFill>
              </a:rPr>
              <a:t> et al. 2016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53772" y="1042416"/>
            <a:ext cx="9330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500 </a:t>
            </a:r>
            <a:r>
              <a:rPr lang="en-US" b="1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smtClean="0">
                <a:solidFill>
                  <a:srgbClr val="800000"/>
                </a:solidFill>
              </a:rPr>
              <a:t>m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092781" y="4238874"/>
            <a:ext cx="2758329" cy="523220"/>
          </a:xfrm>
          <a:prstGeom prst="rect">
            <a:avLst/>
          </a:prstGeom>
          <a:solidFill>
            <a:srgbClr val="FFE40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ym typeface="Wingdings"/>
              </a:rPr>
              <a:t> </a:t>
            </a:r>
            <a:r>
              <a:rPr lang="en-US" sz="2800" dirty="0" smtClean="0"/>
              <a:t>CO Depletion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116629" y="1042416"/>
            <a:ext cx="55722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Almost no(?) CO depletion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No indication in kinematics of collapse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“Early-time” molecules (CCS, etc.) peak on core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“Late-time” molecules (NH</a:t>
            </a:r>
            <a:r>
              <a:rPr lang="en-US" sz="2000" baseline="-25000" dirty="0" smtClean="0">
                <a:solidFill>
                  <a:srgbClr val="800000"/>
                </a:solidFill>
              </a:rPr>
              <a:t>3</a:t>
            </a:r>
            <a:r>
              <a:rPr lang="en-US" sz="2000" dirty="0" smtClean="0">
                <a:solidFill>
                  <a:srgbClr val="800000"/>
                </a:solidFill>
              </a:rPr>
              <a:t>, N</a:t>
            </a:r>
            <a:r>
              <a:rPr lang="en-US" sz="2000" baseline="-25000" dirty="0" smtClean="0">
                <a:solidFill>
                  <a:srgbClr val="800000"/>
                </a:solidFill>
              </a:rPr>
              <a:t>2</a:t>
            </a:r>
            <a:r>
              <a:rPr lang="en-US" sz="2000" dirty="0" smtClean="0">
                <a:solidFill>
                  <a:srgbClr val="800000"/>
                </a:solidFill>
              </a:rPr>
              <a:t>H</a:t>
            </a:r>
            <a:r>
              <a:rPr lang="en-US" sz="2000" baseline="30000" dirty="0" smtClean="0">
                <a:solidFill>
                  <a:srgbClr val="800000"/>
                </a:solidFill>
              </a:rPr>
              <a:t>+</a:t>
            </a:r>
            <a:r>
              <a:rPr lang="en-US" sz="2000" dirty="0" smtClean="0">
                <a:solidFill>
                  <a:srgbClr val="800000"/>
                </a:solidFill>
              </a:rPr>
              <a:t>) very weak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Weak </a:t>
            </a:r>
            <a:r>
              <a:rPr lang="en-US" sz="2000" dirty="0" err="1" smtClean="0">
                <a:solidFill>
                  <a:srgbClr val="800000"/>
                </a:solidFill>
              </a:rPr>
              <a:t>deuteration</a:t>
            </a:r>
            <a:r>
              <a:rPr lang="en-US" sz="2000" dirty="0" smtClean="0">
                <a:solidFill>
                  <a:srgbClr val="800000"/>
                </a:solidFill>
              </a:rPr>
              <a:t> (chemically young)</a:t>
            </a:r>
            <a:endParaRPr lang="en-US" sz="2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330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79"/>
            <a:ext cx="8229600" cy="71016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L1521E Physical Structure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0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65632"/>
            <a:ext cx="7010400" cy="5992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85398"/>
            <a:ext cx="2617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Shirley et al. in prep.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0998" y="4245632"/>
            <a:ext cx="101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</a:t>
            </a:r>
            <a:r>
              <a:rPr lang="en-US" baseline="-25000" dirty="0" smtClean="0">
                <a:solidFill>
                  <a:schemeClr val="bg1"/>
                </a:solidFill>
              </a:rPr>
              <a:t>V</a:t>
            </a:r>
            <a:r>
              <a:rPr lang="en-US" dirty="0" smtClean="0">
                <a:solidFill>
                  <a:schemeClr val="bg1"/>
                </a:solidFill>
              </a:rPr>
              <a:t> = 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3779" y="3018262"/>
            <a:ext cx="101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V</a:t>
            </a:r>
            <a:r>
              <a:rPr lang="en-US" dirty="0" smtClean="0"/>
              <a:t> = 20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5744629" y="3357860"/>
            <a:ext cx="466514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Line of sight Dust Temperature (K)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4164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A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18665"/>
          <a:stretch/>
        </p:blipFill>
        <p:spPr>
          <a:xfrm>
            <a:off x="1100430" y="725646"/>
            <a:ext cx="6707648" cy="60184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79"/>
            <a:ext cx="8229600" cy="71016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Complex Organics Detected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85398"/>
            <a:ext cx="2617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Shirley et al. in prep.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3" name="Picture 2" descr="12m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579" y="-1"/>
            <a:ext cx="1639421" cy="158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64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A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18665"/>
          <a:stretch/>
        </p:blipFill>
        <p:spPr>
          <a:xfrm>
            <a:off x="1000735" y="621762"/>
            <a:ext cx="6895356" cy="6186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79"/>
            <a:ext cx="8229600" cy="71016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Acetaldehyde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270" y="1986823"/>
            <a:ext cx="2169561" cy="14463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6690" y="6426363"/>
            <a:ext cx="466514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Excitation Temperature (K)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331836" y="3202364"/>
            <a:ext cx="466514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Log Column Density (cm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231568" y="2656382"/>
            <a:ext cx="323479" cy="1541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15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79"/>
            <a:ext cx="8229600" cy="71016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How Much Acetaldehyde?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03" y="885568"/>
            <a:ext cx="7632049" cy="59961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4403" y="6337716"/>
            <a:ext cx="2137477" cy="4275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26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37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Comparing L1521E and L1544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 descr="CoreLifetime.jp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8002" r="49913" b="69332"/>
          <a:stretch/>
        </p:blipFill>
        <p:spPr>
          <a:xfrm>
            <a:off x="336928" y="970136"/>
            <a:ext cx="8034408" cy="569103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1214219">
            <a:off x="4629292" y="3205445"/>
            <a:ext cx="907110" cy="492402"/>
          </a:xfrm>
          <a:prstGeom prst="ellipse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40266" y="3007022"/>
            <a:ext cx="868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L1521E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214219">
            <a:off x="7077107" y="4574788"/>
            <a:ext cx="698807" cy="371577"/>
          </a:xfrm>
          <a:prstGeom prst="ellipse">
            <a:avLst/>
          </a:prstGeom>
          <a:solidFill>
            <a:srgbClr val="09FF12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34410" y="4157181"/>
            <a:ext cx="868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L1544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4913" y="4334932"/>
            <a:ext cx="4812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Models have likely underestimated gas phase formation aided by chemical (“reactive”) desorption of precursor molecules from ice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396493" y="3507524"/>
            <a:ext cx="4221030" cy="523220"/>
          </a:xfrm>
          <a:prstGeom prst="rect">
            <a:avLst/>
          </a:prstGeom>
          <a:solidFill>
            <a:srgbClr val="FFE40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ym typeface="Wingdings"/>
              </a:rPr>
              <a:t> Lifetime   (</a:t>
            </a:r>
            <a:r>
              <a:rPr lang="en-US" sz="2800" dirty="0" err="1" smtClean="0">
                <a:sym typeface="Wingdings"/>
              </a:rPr>
              <a:t>yrs</a:t>
            </a:r>
            <a:r>
              <a:rPr lang="en-US" sz="2800" dirty="0" smtClean="0">
                <a:sym typeface="Wingdings"/>
              </a:rPr>
              <a:t>)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263530" y="6137955"/>
            <a:ext cx="4954480" cy="523220"/>
          </a:xfrm>
          <a:prstGeom prst="rect">
            <a:avLst/>
          </a:prstGeom>
          <a:solidFill>
            <a:srgbClr val="FFE40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ym typeface="Wingdings"/>
              </a:rPr>
              <a:t>Density   (cm</a:t>
            </a:r>
            <a:r>
              <a:rPr lang="en-US" sz="2800" baseline="30000" dirty="0" smtClean="0">
                <a:sym typeface="Wingdings"/>
              </a:rPr>
              <a:t>-3</a:t>
            </a:r>
            <a:r>
              <a:rPr lang="en-US" sz="2800" dirty="0" smtClean="0">
                <a:sym typeface="Wingdings"/>
              </a:rPr>
              <a:t>)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725689" y="970136"/>
            <a:ext cx="531307" cy="494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38069" y="1369592"/>
            <a:ext cx="3480542" cy="7425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233633"/>
            <a:ext cx="2263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Lifetimes from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Andre et al. 2014 PPVI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67657" y="1252695"/>
            <a:ext cx="356457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Despite being up to 10</a:t>
            </a:r>
            <a:r>
              <a:rPr lang="en-US" b="1" baseline="30000" dirty="0" smtClean="0">
                <a:solidFill>
                  <a:srgbClr val="FF0000"/>
                </a:solidFill>
              </a:rPr>
              <a:t>6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yrs</a:t>
            </a:r>
            <a:r>
              <a:rPr lang="en-US" b="1" dirty="0" smtClean="0">
                <a:solidFill>
                  <a:srgbClr val="FF0000"/>
                </a:solidFill>
              </a:rPr>
              <a:t> younger, comparable COM column densities to L1544 but   </a:t>
            </a:r>
            <a:r>
              <a:rPr lang="en-US" b="1" dirty="0" smtClean="0">
                <a:solidFill>
                  <a:srgbClr val="FF0000"/>
                </a:solidFill>
              </a:rPr>
              <a:t>density </a:t>
            </a:r>
            <a:r>
              <a:rPr lang="en-US" b="1" dirty="0" smtClean="0">
                <a:solidFill>
                  <a:srgbClr val="FF0000"/>
                </a:solidFill>
              </a:rPr>
              <a:t>is similar to where COM peak in L1544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1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5764</TotalTime>
  <Words>516</Words>
  <Application>Microsoft Macintosh PowerPoint</Application>
  <PresentationFormat>On-screen Show (4:3)</PresentationFormat>
  <Paragraphs>97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Origin of Complex Organics in ISM</vt:lpstr>
      <vt:lpstr>Complex Organic Molecules in Prestellar Cores !</vt:lpstr>
      <vt:lpstr>L1521E – A “Young” Prestellar Core</vt:lpstr>
      <vt:lpstr>L1521E Physical Structure</vt:lpstr>
      <vt:lpstr>Complex Organics Detected</vt:lpstr>
      <vt:lpstr>Acetaldehyde</vt:lpstr>
      <vt:lpstr>How Much Acetaldehyde?</vt:lpstr>
      <vt:lpstr>Comparing L1521E and L1544</vt:lpstr>
      <vt:lpstr>Reactive Desorption of Radicals</vt:lpstr>
      <vt:lpstr>Reactive Desorption Models of L1544</vt:lpstr>
      <vt:lpstr>Conclusions</vt:lpstr>
      <vt:lpstr>Reactive Desorption Models of L1544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Clouds – Dense H2</dc:title>
  <dc:creator>Yancy Shirley</dc:creator>
  <cp:lastModifiedBy>Yancy Shirley</cp:lastModifiedBy>
  <cp:revision>87</cp:revision>
  <cp:lastPrinted>2017-01-24T21:00:25Z</cp:lastPrinted>
  <dcterms:created xsi:type="dcterms:W3CDTF">2017-01-24T20:43:43Z</dcterms:created>
  <dcterms:modified xsi:type="dcterms:W3CDTF">2017-11-02T01:46:56Z</dcterms:modified>
</cp:coreProperties>
</file>