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7" r:id="rId3"/>
    <p:sldId id="273" r:id="rId4"/>
    <p:sldId id="271" r:id="rId5"/>
    <p:sldId id="274" r:id="rId6"/>
    <p:sldId id="263" r:id="rId7"/>
    <p:sldId id="260" r:id="rId8"/>
    <p:sldId id="262" r:id="rId9"/>
    <p:sldId id="275" r:id="rId10"/>
    <p:sldId id="258" r:id="rId11"/>
    <p:sldId id="282" r:id="rId12"/>
    <p:sldId id="279" r:id="rId13"/>
    <p:sldId id="276" r:id="rId14"/>
    <p:sldId id="270" r:id="rId15"/>
    <p:sldId id="264" r:id="rId16"/>
    <p:sldId id="280" r:id="rId17"/>
    <p:sldId id="268" r:id="rId18"/>
    <p:sldId id="28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0A35"/>
    <a:srgbClr val="E22B3C"/>
    <a:srgbClr val="7DB4E5"/>
    <a:srgbClr val="00FF00"/>
    <a:srgbClr val="408000"/>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85" autoAdjust="0"/>
    <p:restoredTop sz="85111" autoAdjust="0"/>
  </p:normalViewPr>
  <p:slideViewPr>
    <p:cSldViewPr snapToGrid="0" snapToObjects="1">
      <p:cViewPr>
        <p:scale>
          <a:sx n="100" d="100"/>
          <a:sy n="100" d="100"/>
        </p:scale>
        <p:origin x="-240" y="200"/>
      </p:cViewPr>
      <p:guideLst>
        <p:guide orient="horz" pos="2160"/>
        <p:guide pos="2880"/>
      </p:guideLst>
    </p:cSldViewPr>
  </p:slideViewPr>
  <p:outlineViewPr>
    <p:cViewPr>
      <p:scale>
        <a:sx n="33" d="100"/>
        <a:sy n="33" d="100"/>
      </p:scale>
      <p:origin x="0" y="26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5D2C6-B300-E844-86AC-7D38D8EB4E9E}" type="datetimeFigureOut">
              <a:rPr lang="en-US" smtClean="0"/>
              <a:t>11/2/17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E74C2-FEE8-9E4A-872B-E7001E93AD70}" type="slidenum">
              <a:rPr lang="en-US" smtClean="0"/>
              <a:t>‹#›</a:t>
            </a:fld>
            <a:endParaRPr lang="en-US"/>
          </a:p>
        </p:txBody>
      </p:sp>
    </p:spTree>
    <p:extLst>
      <p:ext uri="{BB962C8B-B14F-4D97-AF65-F5344CB8AC3E}">
        <p14:creationId xmlns:p14="http://schemas.microsoft.com/office/powerpoint/2010/main" val="7211148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1</a:t>
            </a:fld>
            <a:endParaRPr lang="en-US"/>
          </a:p>
        </p:txBody>
      </p:sp>
    </p:spTree>
    <p:extLst>
      <p:ext uri="{BB962C8B-B14F-4D97-AF65-F5344CB8AC3E}">
        <p14:creationId xmlns:p14="http://schemas.microsoft.com/office/powerpoint/2010/main" val="278806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solidFill>
                  <a:srgbClr val="000000"/>
                </a:solidFill>
              </a:rPr>
              <a:t>W5W</a:t>
            </a:r>
            <a:r>
              <a:rPr lang="en-US" sz="2000" dirty="0" smtClean="0"/>
              <a:t> is more dispersed, i.e. two parent cloud components</a:t>
            </a:r>
          </a:p>
          <a:p>
            <a:pPr lvl="1"/>
            <a:r>
              <a:rPr lang="en-US" sz="1600" dirty="0" smtClean="0"/>
              <a:t>Black square box denotes parent cloud meas. believed to actually be frEGGs, due to spatial location</a:t>
            </a:r>
          </a:p>
          <a:p>
            <a:r>
              <a:rPr lang="en-US" sz="2000" dirty="0" smtClean="0">
                <a:solidFill>
                  <a:srgbClr val="000000"/>
                </a:solidFill>
              </a:rPr>
              <a:t>W5E </a:t>
            </a:r>
            <a:r>
              <a:rPr lang="en-US" sz="2000" dirty="0" smtClean="0"/>
              <a:t>only has one parent cloud component and less </a:t>
            </a:r>
            <a:r>
              <a:rPr lang="en-US" sz="2000" dirty="0" err="1" smtClean="0"/>
              <a:t>frEGG</a:t>
            </a:r>
            <a:r>
              <a:rPr lang="en-US" sz="2000" dirty="0" smtClean="0"/>
              <a:t> scatter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W5W(</a:t>
            </a:r>
            <a:r>
              <a:rPr lang="en-US" sz="1200" kern="1200" dirty="0" err="1" smtClean="0">
                <a:solidFill>
                  <a:schemeClr val="tx1"/>
                </a:solidFill>
                <a:effectLst/>
                <a:latin typeface="+mn-lt"/>
                <a:ea typeface="+mn-ea"/>
                <a:cs typeface="+mn-cs"/>
              </a:rPr>
              <a:t>sw</a:t>
            </a:r>
            <a:r>
              <a:rPr lang="en-US" sz="1200" kern="1200" dirty="0" smtClean="0">
                <a:solidFill>
                  <a:schemeClr val="tx1"/>
                </a:solidFill>
                <a:effectLst/>
                <a:latin typeface="+mn-lt"/>
                <a:ea typeface="+mn-ea"/>
                <a:cs typeface="+mn-cs"/>
              </a:rPr>
              <a:t>) South region and all of the W5W(s) region the parent cloud measurements scatter at velocities less than ∼-41 km s−1 (Red</a:t>
            </a:r>
            <a:r>
              <a:rPr lang="en-US" sz="1200" kern="1200" baseline="0" dirty="0" smtClean="0">
                <a:solidFill>
                  <a:schemeClr val="tx1"/>
                </a:solidFill>
                <a:effectLst/>
                <a:latin typeface="+mn-lt"/>
                <a:ea typeface="+mn-ea"/>
                <a:cs typeface="+mn-cs"/>
              </a:rPr>
              <a:t> box and circled </a:t>
            </a:r>
            <a:r>
              <a:rPr lang="en-US" sz="1200" kern="1200" baseline="0" dirty="0" err="1" smtClean="0">
                <a:solidFill>
                  <a:schemeClr val="tx1"/>
                </a:solidFill>
                <a:effectLst/>
                <a:latin typeface="+mn-lt"/>
                <a:ea typeface="+mn-ea"/>
                <a:cs typeface="+mn-cs"/>
              </a:rPr>
              <a:t>freggs</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10</a:t>
            </a:fld>
            <a:endParaRPr lang="en-US"/>
          </a:p>
        </p:txBody>
      </p:sp>
    </p:spTree>
    <p:extLst>
      <p:ext uri="{BB962C8B-B14F-4D97-AF65-F5344CB8AC3E}">
        <p14:creationId xmlns:p14="http://schemas.microsoft.com/office/powerpoint/2010/main" val="156313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solidFill>
                  <a:srgbClr val="000000"/>
                </a:solidFill>
              </a:rPr>
              <a:t>W5W</a:t>
            </a:r>
            <a:r>
              <a:rPr lang="en-US" sz="2000" dirty="0" smtClean="0"/>
              <a:t> is more dispersed, i.e. two parent cloud components</a:t>
            </a:r>
          </a:p>
          <a:p>
            <a:pPr lvl="1"/>
            <a:r>
              <a:rPr lang="en-US" sz="1600" dirty="0" smtClean="0"/>
              <a:t>Black square box denotes parent cloud meas. believed to actually be frEGGs, due to spatial location</a:t>
            </a:r>
          </a:p>
          <a:p>
            <a:r>
              <a:rPr lang="en-US" sz="2000" dirty="0" smtClean="0">
                <a:solidFill>
                  <a:srgbClr val="000000"/>
                </a:solidFill>
              </a:rPr>
              <a:t>W5E </a:t>
            </a:r>
            <a:r>
              <a:rPr lang="en-US" sz="2000" dirty="0" smtClean="0"/>
              <a:t>only has one parent cloud component and less </a:t>
            </a:r>
            <a:r>
              <a:rPr lang="en-US" sz="2000" dirty="0" err="1" smtClean="0"/>
              <a:t>frEGG</a:t>
            </a:r>
            <a:r>
              <a:rPr lang="en-US" sz="2000" dirty="0" smtClean="0"/>
              <a:t> scatter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W5W(</a:t>
            </a:r>
            <a:r>
              <a:rPr lang="en-US" sz="1200" kern="1200" dirty="0" err="1" smtClean="0">
                <a:solidFill>
                  <a:schemeClr val="tx1"/>
                </a:solidFill>
                <a:effectLst/>
                <a:latin typeface="+mn-lt"/>
                <a:ea typeface="+mn-ea"/>
                <a:cs typeface="+mn-cs"/>
              </a:rPr>
              <a:t>sw</a:t>
            </a:r>
            <a:r>
              <a:rPr lang="en-US" sz="1200" kern="1200" dirty="0" smtClean="0">
                <a:solidFill>
                  <a:schemeClr val="tx1"/>
                </a:solidFill>
                <a:effectLst/>
                <a:latin typeface="+mn-lt"/>
                <a:ea typeface="+mn-ea"/>
                <a:cs typeface="+mn-cs"/>
              </a:rPr>
              <a:t>) South region and all of the W5W(s) region the parent cloud measurements scatter at velocities less than ∼-41 km s−1 (Red</a:t>
            </a:r>
            <a:r>
              <a:rPr lang="en-US" sz="1200" kern="1200" baseline="0" dirty="0" smtClean="0">
                <a:solidFill>
                  <a:schemeClr val="tx1"/>
                </a:solidFill>
                <a:effectLst/>
                <a:latin typeface="+mn-lt"/>
                <a:ea typeface="+mn-ea"/>
                <a:cs typeface="+mn-cs"/>
              </a:rPr>
              <a:t> box and circled </a:t>
            </a:r>
            <a:r>
              <a:rPr lang="en-US" sz="1200" kern="1200" baseline="0" dirty="0" err="1" smtClean="0">
                <a:solidFill>
                  <a:schemeClr val="tx1"/>
                </a:solidFill>
                <a:effectLst/>
                <a:latin typeface="+mn-lt"/>
                <a:ea typeface="+mn-ea"/>
                <a:cs typeface="+mn-cs"/>
              </a:rPr>
              <a:t>freggs</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11</a:t>
            </a:fld>
            <a:endParaRPr lang="en-US"/>
          </a:p>
        </p:txBody>
      </p:sp>
    </p:spTree>
    <p:extLst>
      <p:ext uri="{BB962C8B-B14F-4D97-AF65-F5344CB8AC3E}">
        <p14:creationId xmlns:p14="http://schemas.microsoft.com/office/powerpoint/2010/main" val="156313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solidFill>
                  <a:srgbClr val="000000"/>
                </a:solidFill>
              </a:rPr>
              <a:t>W5W</a:t>
            </a:r>
            <a:r>
              <a:rPr lang="en-US" sz="2000" dirty="0" smtClean="0"/>
              <a:t> is more dispersed, i.e. two parent cloud components</a:t>
            </a:r>
          </a:p>
          <a:p>
            <a:pPr lvl="1"/>
            <a:r>
              <a:rPr lang="en-US" sz="1600" dirty="0" smtClean="0"/>
              <a:t>Black square box denotes parent cloud meas. believed to actually be frEGGs, due to spatial location</a:t>
            </a:r>
          </a:p>
          <a:p>
            <a:r>
              <a:rPr lang="en-US" sz="2000" dirty="0" smtClean="0">
                <a:solidFill>
                  <a:srgbClr val="000000"/>
                </a:solidFill>
              </a:rPr>
              <a:t>W5E </a:t>
            </a:r>
            <a:r>
              <a:rPr lang="en-US" sz="2000" dirty="0" smtClean="0"/>
              <a:t>only has one parent cloud component and less </a:t>
            </a:r>
            <a:r>
              <a:rPr lang="en-US" sz="2000" dirty="0" err="1" smtClean="0"/>
              <a:t>frEGG</a:t>
            </a:r>
            <a:r>
              <a:rPr lang="en-US" sz="2000" dirty="0" smtClean="0"/>
              <a:t> scatter</a:t>
            </a:r>
          </a:p>
        </p:txBody>
      </p:sp>
      <p:sp>
        <p:nvSpPr>
          <p:cNvPr id="4" name="Slide Number Placeholder 3"/>
          <p:cNvSpPr>
            <a:spLocks noGrp="1"/>
          </p:cNvSpPr>
          <p:nvPr>
            <p:ph type="sldNum" sz="quarter" idx="10"/>
          </p:nvPr>
        </p:nvSpPr>
        <p:spPr/>
        <p:txBody>
          <a:bodyPr/>
          <a:lstStyle/>
          <a:p>
            <a:fld id="{53EE74C2-FEE8-9E4A-872B-E7001E93AD70}" type="slidenum">
              <a:rPr lang="en-US" smtClean="0"/>
              <a:t>12</a:t>
            </a:fld>
            <a:endParaRPr lang="en-US"/>
          </a:p>
        </p:txBody>
      </p:sp>
    </p:spTree>
    <p:extLst>
      <p:ext uri="{BB962C8B-B14F-4D97-AF65-F5344CB8AC3E}">
        <p14:creationId xmlns:p14="http://schemas.microsoft.com/office/powerpoint/2010/main" val="156313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rgbClr val="000000"/>
                </a:solidFill>
              </a:rPr>
              <a:t>36</a:t>
            </a:r>
            <a:r>
              <a:rPr lang="en-US" sz="1200" baseline="0" dirty="0" smtClean="0">
                <a:solidFill>
                  <a:srgbClr val="000000"/>
                </a:solidFill>
              </a:rPr>
              <a:t> </a:t>
            </a:r>
            <a:r>
              <a:rPr lang="en-US" sz="1200" baseline="0" dirty="0" err="1" smtClean="0">
                <a:solidFill>
                  <a:srgbClr val="000000"/>
                </a:solidFill>
              </a:rPr>
              <a:t>freggs</a:t>
            </a:r>
            <a:r>
              <a:rPr lang="en-US" sz="1200" baseline="0" dirty="0" smtClean="0">
                <a:solidFill>
                  <a:srgbClr val="000000"/>
                </a:solidFill>
              </a:rPr>
              <a:t> that have Q=0, 1, or 2 and have 13 CO flux measurements</a:t>
            </a:r>
            <a:endParaRPr lang="en-US" sz="1200" dirty="0" smtClean="0">
              <a:solidFill>
                <a:srgbClr val="000000"/>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rgbClr val="000000"/>
                </a:solidFill>
              </a:rPr>
              <a:t>Note that a</a:t>
            </a:r>
            <a:r>
              <a:rPr lang="en-US" sz="1200" baseline="0" dirty="0" smtClean="0">
                <a:solidFill>
                  <a:srgbClr val="000000"/>
                </a:solidFill>
              </a:rPr>
              <a:t> line is considered thermalized if its excitation temperatures is equal to its kinetic temperature</a:t>
            </a:r>
            <a:endParaRPr lang="en-US" sz="1200" dirty="0" smtClean="0">
              <a:solidFill>
                <a:srgbClr val="000000"/>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rgbClr val="000000"/>
                </a:solidFill>
              </a:rPr>
              <a:t>Temperatures scaled up by a beam dilution correction factor, since the frEGGs are small compared to the beam diameter</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denser the </a:t>
            </a:r>
            <a:r>
              <a:rPr lang="en-US" sz="1200" kern="1200" dirty="0" err="1" smtClean="0">
                <a:solidFill>
                  <a:schemeClr val="tx1"/>
                </a:solidFill>
                <a:effectLst/>
                <a:latin typeface="+mn-lt"/>
                <a:ea typeface="+mn-ea"/>
                <a:cs typeface="+mn-cs"/>
              </a:rPr>
              <a:t>frEGG</a:t>
            </a:r>
            <a:r>
              <a:rPr lang="en-US" sz="1200" kern="1200" dirty="0" smtClean="0">
                <a:solidFill>
                  <a:schemeClr val="tx1"/>
                </a:solidFill>
                <a:effectLst/>
                <a:latin typeface="+mn-lt"/>
                <a:ea typeface="+mn-ea"/>
                <a:cs typeface="+mn-cs"/>
              </a:rPr>
              <a:t> the more massive and hotter it is, yet its size cannot be assumed. </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fld id="{53EE74C2-FEE8-9E4A-872B-E7001E93AD70}" type="slidenum">
              <a:rPr lang="en-US" smtClean="0"/>
              <a:t>13</a:t>
            </a:fld>
            <a:endParaRPr lang="en-US"/>
          </a:p>
        </p:txBody>
      </p:sp>
    </p:spTree>
    <p:extLst>
      <p:ext uri="{BB962C8B-B14F-4D97-AF65-F5344CB8AC3E}">
        <p14:creationId xmlns:p14="http://schemas.microsoft.com/office/powerpoint/2010/main" val="48589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Only Q=0 </a:t>
            </a:r>
            <a:r>
              <a:rPr lang="en-US" dirty="0" err="1" smtClean="0"/>
              <a:t>freggs</a:t>
            </a:r>
            <a:r>
              <a:rPr lang="en-US" dirty="0" smtClean="0"/>
              <a:t> so down to 26 </a:t>
            </a:r>
            <a:r>
              <a:rPr lang="en-US" dirty="0" err="1" smtClean="0"/>
              <a:t>freggs</a:t>
            </a:r>
            <a:endParaRPr lang="en-US" dirty="0" smtClean="0"/>
          </a:p>
          <a:p>
            <a:pPr marL="171450" indent="-171450">
              <a:buFontTx/>
              <a:buChar char="-"/>
            </a:pPr>
            <a:r>
              <a:rPr lang="en-US" dirty="0" smtClean="0"/>
              <a:t>In calculating these number</a:t>
            </a:r>
            <a:r>
              <a:rPr lang="en-US" baseline="0" dirty="0" smtClean="0"/>
              <a:t> we take into account the ionization stars</a:t>
            </a:r>
            <a:r>
              <a:rPr lang="is-IS" baseline="0" dirty="0" smtClean="0"/>
              <a:t>….</a:t>
            </a:r>
            <a:endParaRPr lang="en-US" dirty="0" smtClean="0"/>
          </a:p>
          <a:p>
            <a:pPr marL="171450" indent="-171450">
              <a:buFontTx/>
              <a:buChar char="-"/>
            </a:pPr>
            <a:r>
              <a:rPr lang="en-US" dirty="0" smtClean="0"/>
              <a:t>Understanding the impact</a:t>
            </a:r>
            <a:r>
              <a:rPr lang="en-US" baseline="0" dirty="0" smtClean="0"/>
              <a:t> of external photo evaporation on disks within massive clusters is key to assessing their chances for survival and their planet formation capacity </a:t>
            </a:r>
          </a:p>
          <a:p>
            <a:pPr marL="171450" indent="-171450">
              <a:buFontTx/>
              <a:buChar char="-"/>
            </a:pPr>
            <a:r>
              <a:rPr lang="en-US" baseline="0" dirty="0" smtClean="0"/>
              <a:t>Higher mass, longer it lives</a:t>
            </a:r>
          </a:p>
          <a:p>
            <a:pPr marL="171450" indent="-171450">
              <a:buFontTx/>
              <a:buChar char="-"/>
            </a:pPr>
            <a:endParaRPr lang="en-US" baseline="0" dirty="0" smtClean="0"/>
          </a:p>
          <a:p>
            <a:r>
              <a:rPr lang="en-US" sz="1200" dirty="0" smtClean="0">
                <a:solidFill>
                  <a:srgbClr val="000000"/>
                </a:solidFill>
              </a:rPr>
              <a:t> </a:t>
            </a:r>
            <a:r>
              <a:rPr lang="en-US" sz="1200" dirty="0" smtClean="0"/>
              <a:t>β</a:t>
            </a:r>
            <a:r>
              <a:rPr lang="en-US" sz="1200" baseline="-25000" dirty="0" smtClean="0"/>
              <a:t>B</a:t>
            </a:r>
            <a:r>
              <a:rPr lang="en-US" sz="1200" dirty="0" smtClean="0"/>
              <a:t>  </a:t>
            </a:r>
            <a:r>
              <a:rPr lang="en-US" sz="1200" dirty="0" smtClean="0">
                <a:solidFill>
                  <a:srgbClr val="000000"/>
                </a:solidFill>
              </a:rPr>
              <a:t>H recombination coefficient (case-B)</a:t>
            </a:r>
          </a:p>
          <a:p>
            <a:r>
              <a:rPr lang="en-US" sz="1200" i="1" dirty="0" smtClean="0">
                <a:solidFill>
                  <a:srgbClr val="000000"/>
                </a:solidFill>
              </a:rPr>
              <a:t>C</a:t>
            </a:r>
            <a:r>
              <a:rPr lang="en-US" sz="1200" i="1" baseline="-25000" dirty="0" smtClean="0">
                <a:solidFill>
                  <a:srgbClr val="000000"/>
                </a:solidFill>
              </a:rPr>
              <a:t>II</a:t>
            </a:r>
            <a:r>
              <a:rPr lang="en-US" sz="1200" dirty="0" smtClean="0">
                <a:solidFill>
                  <a:srgbClr val="000000"/>
                </a:solidFill>
              </a:rPr>
              <a:t>   sound speed ionized gas</a:t>
            </a:r>
          </a:p>
          <a:p>
            <a:r>
              <a:rPr lang="en-US" sz="1200" i="1" dirty="0" smtClean="0">
                <a:solidFill>
                  <a:srgbClr val="000000"/>
                </a:solidFill>
              </a:rPr>
              <a:t>N</a:t>
            </a:r>
            <a:r>
              <a:rPr lang="en-US" sz="1200" i="1" baseline="-25000" dirty="0" smtClean="0">
                <a:solidFill>
                  <a:srgbClr val="000000"/>
                </a:solidFill>
              </a:rPr>
              <a:t>*    </a:t>
            </a:r>
            <a:r>
              <a:rPr lang="en-US" sz="1200" dirty="0" smtClean="0">
                <a:solidFill>
                  <a:srgbClr val="000000"/>
                </a:solidFill>
              </a:rPr>
              <a:t>incident flux of ionizing photons</a:t>
            </a:r>
          </a:p>
          <a:p>
            <a:r>
              <a:rPr lang="en-US" sz="1200" i="1" dirty="0" smtClean="0">
                <a:solidFill>
                  <a:srgbClr val="000000"/>
                </a:solidFill>
              </a:rPr>
              <a:t>m</a:t>
            </a:r>
            <a:r>
              <a:rPr lang="en-US" sz="1200" i="1" baseline="-25000" dirty="0" smtClean="0">
                <a:solidFill>
                  <a:srgbClr val="000000"/>
                </a:solidFill>
              </a:rPr>
              <a:t>H</a:t>
            </a:r>
            <a:r>
              <a:rPr lang="en-US" sz="1200" dirty="0" smtClean="0">
                <a:solidFill>
                  <a:srgbClr val="000000"/>
                </a:solidFill>
              </a:rPr>
              <a:t>  mass of Hydrogen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14</a:t>
            </a:fld>
            <a:endParaRPr lang="en-US"/>
          </a:p>
        </p:txBody>
      </p:sp>
    </p:spTree>
    <p:extLst>
      <p:ext uri="{BB962C8B-B14F-4D97-AF65-F5344CB8AC3E}">
        <p14:creationId xmlns:p14="http://schemas.microsoft.com/office/powerpoint/2010/main" val="485897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Our calculation from Berne et al. (2010) predicts larger mass-loss rates and shorter timescales compared to the disk formula used by Mesa-Delgado et al. (2016). In the latter case they only </a:t>
            </a:r>
            <a:r>
              <a:rPr lang="en-US" sz="1200" kern="1200" dirty="0" err="1" smtClean="0">
                <a:solidFill>
                  <a:schemeClr val="tx1"/>
                </a:solidFill>
                <a:effectLst/>
                <a:latin typeface="+mn-lt"/>
                <a:ea typeface="+mn-ea"/>
                <a:cs typeface="+mn-cs"/>
              </a:rPr>
              <a:t>utilze</a:t>
            </a:r>
            <a:r>
              <a:rPr lang="en-US" sz="1200" kern="1200" dirty="0" smtClean="0">
                <a:solidFill>
                  <a:schemeClr val="tx1"/>
                </a:solidFill>
                <a:effectLst/>
                <a:latin typeface="+mn-lt"/>
                <a:ea typeface="+mn-ea"/>
                <a:cs typeface="+mn-cs"/>
              </a:rPr>
              <a:t> the disk radius, whereas the for- </a:t>
            </a:r>
            <a:r>
              <a:rPr lang="en-US" sz="1200" kern="1200" dirty="0" err="1" smtClean="0">
                <a:solidFill>
                  <a:schemeClr val="tx1"/>
                </a:solidFill>
                <a:effectLst/>
                <a:latin typeface="+mn-lt"/>
                <a:ea typeface="+mn-ea"/>
                <a:cs typeface="+mn-cs"/>
              </a:rPr>
              <a:t>mula</a:t>
            </a:r>
            <a:r>
              <a:rPr lang="en-US" sz="1200" kern="1200" dirty="0" smtClean="0">
                <a:solidFill>
                  <a:schemeClr val="tx1"/>
                </a:solidFill>
                <a:effectLst/>
                <a:latin typeface="+mn-lt"/>
                <a:ea typeface="+mn-ea"/>
                <a:cs typeface="+mn-cs"/>
              </a:rPr>
              <a:t> for a globule uses the disk mass. </a:t>
            </a:r>
          </a:p>
          <a:p>
            <a:pPr marL="171450" indent="-171450">
              <a:buFontTx/>
              <a:buChar char="-"/>
            </a:pPr>
            <a:r>
              <a:rPr lang="en-US" altLang="en-US" dirty="0" smtClean="0"/>
              <a:t>In ground-based narrow-band optical imaging, these objects were seen as dark silhouettes (some with bright rims) against a bright nebular background and were classified as </a:t>
            </a:r>
            <a:r>
              <a:rPr lang="en-US" altLang="en-US" dirty="0" err="1" smtClean="0"/>
              <a:t>proplyd</a:t>
            </a:r>
            <a:r>
              <a:rPr lang="en-US" altLang="en-US" baseline="0" dirty="0" smtClean="0"/>
              <a:t> candidates</a:t>
            </a:r>
            <a:r>
              <a:rPr lang="en-US" altLang="en-US" dirty="0" smtClean="0"/>
              <a:t> (Smith, Bally &amp; Morse 2003) </a:t>
            </a:r>
            <a:r>
              <a:rPr lang="en-US" altLang="en-US" b="1" dirty="0" smtClean="0"/>
              <a:t>(</a:t>
            </a:r>
            <a:r>
              <a:rPr lang="en-US" altLang="en-US" b="1" dirty="0" smtClean="0">
                <a:solidFill>
                  <a:srgbClr val="FF0000"/>
                </a:solidFill>
              </a:rPr>
              <a:t>as in the case of the Orion proplyds</a:t>
            </a:r>
            <a:r>
              <a:rPr lang="en-US" altLang="en-US" b="1" dirty="0" smtClean="0"/>
              <a:t>)</a:t>
            </a:r>
          </a:p>
          <a:p>
            <a:pPr marL="171450" indent="-171450">
              <a:buFontTx/>
              <a:buChar char="-"/>
            </a:pPr>
            <a:r>
              <a:rPr lang="en-US" altLang="en-US" b="0" dirty="0" smtClean="0"/>
              <a:t>Do proplyds represent the evolutionary endpoint</a:t>
            </a:r>
            <a:r>
              <a:rPr lang="en-US" altLang="en-US" b="0" baseline="0" dirty="0" smtClean="0"/>
              <a:t> of frEGGs?</a:t>
            </a:r>
          </a:p>
          <a:p>
            <a:pPr marL="171450" indent="-171450">
              <a:buFontTx/>
              <a:buChar char="-"/>
            </a:pPr>
            <a:r>
              <a:rPr lang="en-US" altLang="en-US" b="0" baseline="0" dirty="0" smtClean="0"/>
              <a:t>Is the formation of stars that may form in frEGGs induced by the surrounding H II regions compression or were such stars already in the process of formation in the relatively dense cloud cores that are susceptible to becoming frEGGs?</a:t>
            </a:r>
          </a:p>
        </p:txBody>
      </p:sp>
      <p:sp>
        <p:nvSpPr>
          <p:cNvPr id="4" name="Slide Number Placeholder 3"/>
          <p:cNvSpPr>
            <a:spLocks noGrp="1"/>
          </p:cNvSpPr>
          <p:nvPr>
            <p:ph type="sldNum" sz="quarter" idx="10"/>
          </p:nvPr>
        </p:nvSpPr>
        <p:spPr/>
        <p:txBody>
          <a:bodyPr/>
          <a:lstStyle/>
          <a:p>
            <a:fld id="{53EE74C2-FEE8-9E4A-872B-E7001E93AD70}" type="slidenum">
              <a:rPr lang="en-US" smtClean="0"/>
              <a:t>15</a:t>
            </a:fld>
            <a:endParaRPr lang="en-US"/>
          </a:p>
        </p:txBody>
      </p:sp>
    </p:spTree>
    <p:extLst>
      <p:ext uri="{BB962C8B-B14F-4D97-AF65-F5344CB8AC3E}">
        <p14:creationId xmlns:p14="http://schemas.microsoft.com/office/powerpoint/2010/main" val="2191660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p:cNvSpPr>
          <p:nvPr>
            <p:ph type="body"/>
          </p:nvPr>
        </p:nvSpPr>
        <p:spPr>
          <a:xfrm>
            <a:off x="686387" y="4344079"/>
            <a:ext cx="5484404" cy="4113915"/>
          </a:xfrm>
          <a:prstGeom prst="rect">
            <a:avLst/>
          </a:prstGeom>
        </p:spPr>
        <p:txBody>
          <a:bodyPr lIns="91496" tIns="45572" rIns="91496" bIns="45572"/>
          <a:lstStyle/>
          <a:p>
            <a:r>
              <a:rPr lang="en-US" sz="2000">
                <a:latin typeface="Arial"/>
              </a:rPr>
              <a:t>Numerical simulations of turbulent clouds with </a:t>
            </a:r>
            <a:r>
              <a:rPr lang="en-US" sz="2000" b="1">
                <a:latin typeface="Arial"/>
              </a:rPr>
              <a:t>different masses and initial virial ratios. </a:t>
            </a:r>
            <a:r>
              <a:rPr lang="en-US" sz="2000">
                <a:latin typeface="Arial"/>
              </a:rPr>
              <a:t>HII bubbles formed in most of the unbound clouds. </a:t>
            </a:r>
            <a:r>
              <a:rPr lang="en-US">
                <a:solidFill>
                  <a:srgbClr val="000000"/>
                </a:solidFill>
                <a:ea typeface="MS PGothic"/>
              </a:rPr>
              <a:t>In these simulations, the HII regions break out of the dense gas where the O-stars form along low-density channels, and surviving dense material is eroded and accelerated by photoevaporation flows. In low-escape-velocity and unbound clouds, this generates large bubbles and frEGG-like objects</a:t>
            </a:r>
            <a:endParaRPr/>
          </a:p>
          <a:p>
            <a:endParaRPr/>
          </a:p>
        </p:txBody>
      </p:sp>
      <p:sp>
        <p:nvSpPr>
          <p:cNvPr id="169" name="CustomShape 2"/>
          <p:cNvSpPr/>
          <p:nvPr/>
        </p:nvSpPr>
        <p:spPr>
          <a:xfrm>
            <a:off x="3884126" y="8684970"/>
            <a:ext cx="2971643" cy="456787"/>
          </a:xfrm>
          <a:prstGeom prst="rect">
            <a:avLst/>
          </a:prstGeom>
          <a:noFill/>
          <a:ln>
            <a:noFill/>
          </a:ln>
        </p:spPr>
        <p:style>
          <a:lnRef idx="0">
            <a:scrgbClr r="0" g="0" b="0"/>
          </a:lnRef>
          <a:fillRef idx="0">
            <a:scrgbClr r="0" g="0" b="0"/>
          </a:fillRef>
          <a:effectRef idx="0">
            <a:scrgbClr r="0" g="0" b="0"/>
          </a:effectRef>
          <a:fontRef idx="minor"/>
        </p:style>
        <p:txBody>
          <a:bodyPr lIns="91496" tIns="45572" rIns="91496" bIns="45572" anchor="b"/>
          <a:lstStyle/>
          <a:p>
            <a:pPr algn="r">
              <a:lnSpc>
                <a:spcPct val="100000"/>
              </a:lnSpc>
            </a:pPr>
            <a:fld id="{E433689E-9003-4F17-98CA-431490FC54F5}" type="slidenum">
              <a:rPr lang="en-US" sz="1300">
                <a:solidFill>
                  <a:srgbClr val="000000"/>
                </a:solidFill>
                <a:latin typeface="Calibri"/>
                <a:ea typeface="MS PGothic"/>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More analysis</a:t>
            </a:r>
            <a:r>
              <a:rPr lang="en-US" baseline="0" dirty="0" smtClean="0"/>
              <a:t> to be done and a lot of future science on individual objects </a:t>
            </a:r>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17</a:t>
            </a:fld>
            <a:endParaRPr lang="en-US"/>
          </a:p>
        </p:txBody>
      </p:sp>
    </p:spTree>
    <p:extLst>
      <p:ext uri="{BB962C8B-B14F-4D97-AF65-F5344CB8AC3E}">
        <p14:creationId xmlns:p14="http://schemas.microsoft.com/office/powerpoint/2010/main" val="3907651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type="body"/>
          </p:nvPr>
        </p:nvSpPr>
        <p:spPr>
          <a:xfrm>
            <a:off x="686387" y="4344079"/>
            <a:ext cx="5484404" cy="4113915"/>
          </a:xfrm>
          <a:prstGeom prst="rect">
            <a:avLst/>
          </a:prstGeom>
        </p:spPr>
        <p:txBody>
          <a:bodyPr lIns="91496" tIns="45572" rIns="91496" bIns="45572"/>
          <a:lstStyle/>
          <a:p>
            <a:r>
              <a:rPr lang="en-US" sz="2000">
                <a:latin typeface="Arial"/>
              </a:rPr>
              <a:t>initial average cloud density is 100 on this scale </a:t>
            </a:r>
            <a:endParaRPr/>
          </a:p>
        </p:txBody>
      </p:sp>
      <p:sp>
        <p:nvSpPr>
          <p:cNvPr id="171" name="CustomShape 2"/>
          <p:cNvSpPr/>
          <p:nvPr/>
        </p:nvSpPr>
        <p:spPr>
          <a:xfrm>
            <a:off x="3884126" y="8684970"/>
            <a:ext cx="2971643" cy="456787"/>
          </a:xfrm>
          <a:prstGeom prst="rect">
            <a:avLst/>
          </a:prstGeom>
          <a:noFill/>
          <a:ln>
            <a:noFill/>
          </a:ln>
        </p:spPr>
        <p:style>
          <a:lnRef idx="0">
            <a:scrgbClr r="0" g="0" b="0"/>
          </a:lnRef>
          <a:fillRef idx="0">
            <a:scrgbClr r="0" g="0" b="0"/>
          </a:fillRef>
          <a:effectRef idx="0">
            <a:scrgbClr r="0" g="0" b="0"/>
          </a:effectRef>
          <a:fontRef idx="minor"/>
        </p:style>
        <p:txBody>
          <a:bodyPr lIns="91496" tIns="45572" rIns="91496" bIns="45572" anchor="b"/>
          <a:lstStyle/>
          <a:p>
            <a:pPr algn="r">
              <a:lnSpc>
                <a:spcPct val="100000"/>
              </a:lnSpc>
            </a:pPr>
            <a:fld id="{29B2A460-F39B-456C-A883-C7EE70D22F98}" type="slidenum">
              <a:rPr lang="en-US" sz="1300">
                <a:solidFill>
                  <a:srgbClr val="000000"/>
                </a:solidFill>
                <a:latin typeface="Calibri"/>
                <a:ea typeface="MS PGothic"/>
              </a:rPr>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dirty="0" smtClean="0">
                <a:solidFill>
                  <a:srgbClr val="C00000"/>
                </a:solidFill>
                <a:ea typeface="MS PGothic" pitchFamily="34" charset="-128"/>
                <a:cs typeface="ＭＳ Ｐゴシック" charset="0"/>
              </a:rPr>
              <a:t>The ionizing radiation from bright OB stars can produce photo-evaporating </a:t>
            </a:r>
            <a:r>
              <a:rPr lang="en-US" b="0" dirty="0" err="1" smtClean="0">
                <a:solidFill>
                  <a:srgbClr val="C00000"/>
                </a:solidFill>
                <a:ea typeface="MS PGothic" pitchFamily="34" charset="-128"/>
                <a:cs typeface="ＭＳ Ｐゴシック" charset="0"/>
              </a:rPr>
              <a:t>protoplanetary</a:t>
            </a:r>
            <a:r>
              <a:rPr lang="en-US" b="0" dirty="0" smtClean="0">
                <a:solidFill>
                  <a:srgbClr val="C00000"/>
                </a:solidFill>
                <a:ea typeface="MS PGothic" pitchFamily="34" charset="-128"/>
                <a:cs typeface="ＭＳ Ｐゴシック" charset="0"/>
              </a:rPr>
              <a:t> disks or proplyds, the most famous of which lie in the Orion Nebula, imaged with HST and well-studied and </a:t>
            </a:r>
            <a:r>
              <a:rPr lang="en-US" b="0" dirty="0" err="1" smtClean="0">
                <a:solidFill>
                  <a:srgbClr val="C00000"/>
                </a:solidFill>
                <a:ea typeface="MS PGothic" pitchFamily="34" charset="-128"/>
                <a:cs typeface="ＭＳ Ｐゴシック" charset="0"/>
              </a:rPr>
              <a:t>modelled</a:t>
            </a:r>
            <a:r>
              <a:rPr lang="en-US" b="0" dirty="0" smtClean="0">
                <a:solidFill>
                  <a:srgbClr val="C00000"/>
                </a:solidFill>
                <a:ea typeface="MS PGothic" pitchFamily="34" charset="-128"/>
                <a:cs typeface="ＭＳ Ｐゴシック" charset="0"/>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dirty="0" smtClean="0">
                <a:solidFill>
                  <a:srgbClr val="C00000"/>
                </a:solidFill>
                <a:ea typeface="MS PGothic" pitchFamily="34" charset="-128"/>
                <a:cs typeface="ＭＳ Ｐゴシック" charset="0"/>
              </a:rPr>
              <a:t>Additionally, the</a:t>
            </a:r>
            <a:r>
              <a:rPr lang="en-US" b="0" baseline="0" dirty="0" smtClean="0">
                <a:solidFill>
                  <a:srgbClr val="C00000"/>
                </a:solidFill>
                <a:ea typeface="MS PGothic" pitchFamily="34" charset="-128"/>
                <a:cs typeface="ＭＳ Ｐゴシック" charset="0"/>
              </a:rPr>
              <a:t> radiation </a:t>
            </a:r>
            <a:r>
              <a:rPr lang="en-US" b="0" dirty="0" smtClean="0">
                <a:solidFill>
                  <a:srgbClr val="C00000"/>
                </a:solidFill>
                <a:ea typeface="MS PGothic" pitchFamily="34" charset="-128"/>
                <a:cs typeface="ＭＳ Ｐゴシック" charset="0"/>
              </a:rPr>
              <a:t>can progressively ionize dense blobs of nearby molecular material, forming evaporating gaseous globules, or EGGs first reported in M16 by </a:t>
            </a:r>
            <a:r>
              <a:rPr lang="en-US" b="0" i="1" dirty="0" smtClean="0">
                <a:solidFill>
                  <a:srgbClr val="C00000"/>
                </a:solidFill>
                <a:ea typeface="MS PGothic" pitchFamily="34" charset="-128"/>
                <a:cs typeface="ＭＳ Ｐゴシック" charset="0"/>
              </a:rPr>
              <a:t>Hester et al. (1996</a:t>
            </a:r>
            <a:r>
              <a:rPr lang="en-US" b="0" dirty="0" smtClean="0">
                <a:solidFill>
                  <a:srgbClr val="C00000"/>
                </a:solidFill>
                <a:ea typeface="MS PGothic" pitchFamily="34" charset="-128"/>
                <a:cs typeface="ＭＳ Ｐゴシック"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a:t>
            </a:r>
            <a:r>
              <a:rPr lang="en-US" dirty="0" smtClean="0"/>
              <a:t>Understanding the impact</a:t>
            </a:r>
            <a:r>
              <a:rPr lang="en-US" baseline="0" dirty="0" smtClean="0"/>
              <a:t> of external </a:t>
            </a:r>
            <a:r>
              <a:rPr lang="en-US" baseline="0" dirty="0" err="1" smtClean="0"/>
              <a:t>photoevaporation</a:t>
            </a:r>
            <a:r>
              <a:rPr lang="en-US" baseline="0" dirty="0" smtClean="0"/>
              <a:t> on disks within massive clusters is key to assessing their chances for survival and their planet formation </a:t>
            </a:r>
            <a:r>
              <a:rPr lang="en-US" baseline="0" dirty="0" err="1" smtClean="0"/>
              <a:t>capactiy</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2</a:t>
            </a:fld>
            <a:endParaRPr lang="en-US"/>
          </a:p>
        </p:txBody>
      </p:sp>
    </p:spTree>
    <p:extLst>
      <p:ext uri="{BB962C8B-B14F-4D97-AF65-F5344CB8AC3E}">
        <p14:creationId xmlns:p14="http://schemas.microsoft.com/office/powerpoint/2010/main" val="179114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Lucida Grande"/>
              <a:buChar char="-"/>
            </a:pPr>
            <a:r>
              <a:rPr lang="en-US" dirty="0" smtClean="0"/>
              <a:t>Proplyds are young stars with disks that are exposed</a:t>
            </a:r>
          </a:p>
          <a:p>
            <a:pPr>
              <a:buFont typeface="Lucida Grande"/>
              <a:buChar char="-"/>
            </a:pPr>
            <a:r>
              <a:rPr lang="en-US" dirty="0" smtClean="0"/>
              <a:t>UV radiation </a:t>
            </a:r>
            <a:r>
              <a:rPr lang="en-US" dirty="0" err="1" smtClean="0"/>
              <a:t>photoevaporates</a:t>
            </a:r>
            <a:r>
              <a:rPr lang="en-US" dirty="0" smtClean="0"/>
              <a:t> molecular material from the disk</a:t>
            </a:r>
          </a:p>
          <a:p>
            <a:pPr marL="171450" indent="-171450">
              <a:buFontTx/>
              <a:buChar char="-"/>
            </a:pPr>
            <a:r>
              <a:rPr lang="en-US" dirty="0" smtClean="0"/>
              <a:t>It</a:t>
            </a:r>
            <a:r>
              <a:rPr lang="en-US" baseline="0" dirty="0" smtClean="0"/>
              <a:t> is important to note that t</a:t>
            </a:r>
            <a:r>
              <a:rPr lang="en-US" dirty="0" smtClean="0"/>
              <a:t>he sizes of these objects</a:t>
            </a:r>
            <a:r>
              <a:rPr lang="en-US" baseline="0" dirty="0" smtClean="0"/>
              <a:t> are only 40-350 AU in size and around a thousandth of a solar mass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Here is graphical</a:t>
            </a:r>
            <a:r>
              <a:rPr lang="en-US" baseline="0" dirty="0" smtClean="0"/>
              <a:t> representation of what these </a:t>
            </a:r>
            <a:r>
              <a:rPr lang="en-US" baseline="0" dirty="0" err="1" smtClean="0"/>
              <a:t>protoplanetary</a:t>
            </a:r>
            <a:r>
              <a:rPr lang="en-US" baseline="0" dirty="0" smtClean="0"/>
              <a:t> disks look like – and how much of an impact UV radiation has on the gas bubble and the environment around the forming </a:t>
            </a:r>
            <a:r>
              <a:rPr lang="en-US" baseline="0" dirty="0" err="1" smtClean="0"/>
              <a:t>protostar</a:t>
            </a: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The complexities encountered in studies of the generally crowded and highly structured MSFRs have made it rather difficult to fully understand and characterize the particular influence of radiation and winds on the stellar mass function and star formation efficiency </a:t>
            </a:r>
            <a:r>
              <a:rPr lang="is-IS" baseline="0" dirty="0" smtClean="0"/>
              <a:t>….</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3</a:t>
            </a:fld>
            <a:endParaRPr lang="en-US"/>
          </a:p>
        </p:txBody>
      </p:sp>
    </p:spTree>
    <p:extLst>
      <p:ext uri="{BB962C8B-B14F-4D97-AF65-F5344CB8AC3E}">
        <p14:creationId xmlns:p14="http://schemas.microsoft.com/office/powerpoint/2010/main" val="217929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(a) dense globule (may have a YSO) embedded in a GMC (b) dense</a:t>
            </a:r>
            <a:r>
              <a:rPr lang="en-US" baseline="0" dirty="0" smtClean="0"/>
              <a:t> globule survives against </a:t>
            </a:r>
            <a:r>
              <a:rPr lang="en-US" baseline="0" dirty="0" err="1" smtClean="0"/>
              <a:t>photoevaporation</a:t>
            </a:r>
            <a:r>
              <a:rPr lang="en-US" baseline="0" dirty="0" smtClean="0"/>
              <a:t> longer than its surroundings (c) this, combined with shadowing by globule, leads to formation of </a:t>
            </a:r>
            <a:r>
              <a:rPr lang="en-US" baseline="0" dirty="0" err="1" smtClean="0"/>
              <a:t>cometary</a:t>
            </a:r>
            <a:r>
              <a:rPr lang="en-US" baseline="0" dirty="0" smtClean="0"/>
              <a:t> structure, (d) if YSO embedded in globule, it will be </a:t>
            </a:r>
            <a:r>
              <a:rPr lang="en-US" baseline="0" dirty="0" err="1" smtClean="0"/>
              <a:t>firt</a:t>
            </a:r>
            <a:r>
              <a:rPr lang="en-US" baseline="0" dirty="0" smtClean="0"/>
              <a:t> seen at head of </a:t>
            </a:r>
            <a:r>
              <a:rPr lang="en-US" baseline="0" dirty="0" err="1" smtClean="0"/>
              <a:t>cometary</a:t>
            </a:r>
            <a:r>
              <a:rPr lang="en-US" baseline="0" dirty="0" smtClean="0"/>
              <a:t> structure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4</a:t>
            </a:fld>
            <a:endParaRPr lang="en-US"/>
          </a:p>
        </p:txBody>
      </p:sp>
    </p:spTree>
    <p:extLst>
      <p:ext uri="{BB962C8B-B14F-4D97-AF65-F5344CB8AC3E}">
        <p14:creationId xmlns:p14="http://schemas.microsoft.com/office/powerpoint/2010/main" val="217929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Objects believed to be proplyds</a:t>
            </a:r>
            <a:r>
              <a:rPr lang="en-US" baseline="0" dirty="0" smtClean="0"/>
              <a:t> were found in the Cygnus star forming region but there sizes were way to large. </a:t>
            </a:r>
            <a:endParaRPr lang="en-US" dirty="0" smtClean="0"/>
          </a:p>
          <a:p>
            <a:r>
              <a:rPr lang="en-US" dirty="0" smtClean="0"/>
              <a:t>- Makes us ask the question:</a:t>
            </a:r>
            <a:r>
              <a:rPr lang="en-US" baseline="0" dirty="0" smtClean="0"/>
              <a:t> how many previously classified proplyds are really </a:t>
            </a:r>
            <a:r>
              <a:rPr lang="en-US" baseline="0" dirty="0" err="1" smtClean="0"/>
              <a:t>frEGGS</a:t>
            </a:r>
            <a:r>
              <a:rPr lang="en-US" baseline="0" dirty="0" smtClean="0"/>
              <a:t>???</a:t>
            </a:r>
          </a:p>
          <a:p>
            <a:r>
              <a:rPr lang="en-US" dirty="0" smtClean="0"/>
              <a:t>-BIG DIFFERENCE: frEGGs are much larger and molecular</a:t>
            </a:r>
            <a:r>
              <a:rPr lang="en-US" baseline="0" dirty="0" smtClean="0"/>
              <a:t> in composition </a:t>
            </a:r>
          </a:p>
          <a:p>
            <a:r>
              <a:rPr lang="en-US" baseline="0" dirty="0" smtClean="0"/>
              <a:t>- NOW Why does it matter if we’ve found objects that are neither proplyds or EGGs? Which we call frEGGs (the name in the title of this talk)?? These objects </a:t>
            </a:r>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5</a:t>
            </a:fld>
            <a:endParaRPr lang="en-US"/>
          </a:p>
        </p:txBody>
      </p:sp>
    </p:spTree>
    <p:extLst>
      <p:ext uri="{BB962C8B-B14F-4D97-AF65-F5344CB8AC3E}">
        <p14:creationId xmlns:p14="http://schemas.microsoft.com/office/powerpoint/2010/main" val="168658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Better understand star formation and evolution, specifically in environments of massive star formation</a:t>
            </a:r>
          </a:p>
          <a:p>
            <a:pPr marL="171450" indent="-171450">
              <a:buFontTx/>
              <a:buChar char="-"/>
            </a:pPr>
            <a:r>
              <a:rPr lang="en-US" baseline="0" dirty="0" smtClean="0"/>
              <a:t>FrEGGs are especially interesting because they are ideal laboratories to study star formation (they are well isolated with well defined boundary conditions), specifically they may be the progenitors of the pre-solar dense core</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6</a:t>
            </a:fld>
            <a:endParaRPr lang="en-US"/>
          </a:p>
        </p:txBody>
      </p:sp>
    </p:spTree>
    <p:extLst>
      <p:ext uri="{BB962C8B-B14F-4D97-AF65-F5344CB8AC3E}">
        <p14:creationId xmlns:p14="http://schemas.microsoft.com/office/powerpoint/2010/main" val="122124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Because of its proximity to the Sun, w5 can teach us about the consequences that feedback from massive stars has on the surrounding material in the context of ongoing star formation</a:t>
            </a:r>
          </a:p>
          <a:p>
            <a:pPr marL="171450" indent="-171450">
              <a:buFontTx/>
              <a:buChar char="-"/>
            </a:pPr>
            <a:r>
              <a:rPr lang="en-US" baseline="0" dirty="0" smtClean="0"/>
              <a:t>Visual inspection of the archival Spitzer images allowed us to isolated tadpole shaped objects as </a:t>
            </a:r>
            <a:r>
              <a:rPr lang="en-US" baseline="0" dirty="0" err="1" smtClean="0"/>
              <a:t>fregg</a:t>
            </a:r>
            <a:r>
              <a:rPr lang="en-US" baseline="0" dirty="0" smtClean="0"/>
              <a:t> candidates</a:t>
            </a:r>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7</a:t>
            </a:fld>
            <a:endParaRPr lang="en-US"/>
          </a:p>
        </p:txBody>
      </p:sp>
    </p:spTree>
    <p:extLst>
      <p:ext uri="{BB962C8B-B14F-4D97-AF65-F5344CB8AC3E}">
        <p14:creationId xmlns:p14="http://schemas.microsoft.com/office/powerpoint/2010/main" val="159283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Additional HCO+ and N2H+ J=3-2 measurements were done for some of the frEGGs, as the better tracers of the measure of high density (∼10</a:t>
            </a:r>
            <a:r>
              <a:rPr lang="en-US" baseline="30000" dirty="0" smtClean="0"/>
              <a:t>5</a:t>
            </a:r>
            <a:r>
              <a:rPr lang="en-US" dirty="0" smtClean="0"/>
              <a:t>-10</a:t>
            </a:r>
            <a:r>
              <a:rPr lang="en-US" baseline="30000" dirty="0" smtClean="0"/>
              <a:t>6</a:t>
            </a:r>
            <a:r>
              <a:rPr lang="en-US" dirty="0" smtClean="0"/>
              <a:t> cm</a:t>
            </a:r>
            <a:r>
              <a:rPr lang="en-US" baseline="30000" dirty="0" smtClean="0"/>
              <a:t>−3</a:t>
            </a:r>
            <a:r>
              <a:rPr lang="en-US" dirty="0" smtClean="0"/>
              <a:t>) gas.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The lower resolution of the SMT 10-m telescope meant that molecular line emissions from the frEGGs could be overshadowed by nearby extended clouds. Additionally, </a:t>
            </a:r>
            <a:r>
              <a:rPr lang="en-US" sz="1200" kern="1200" dirty="0" err="1" smtClean="0">
                <a:solidFill>
                  <a:schemeClr val="tx1"/>
                </a:solidFill>
                <a:effectLst/>
                <a:latin typeface="+mn-lt"/>
                <a:ea typeface="+mn-ea"/>
                <a:cs typeface="+mn-cs"/>
              </a:rPr>
              <a:t>frEGG</a:t>
            </a:r>
            <a:r>
              <a:rPr lang="en-US" sz="1200" kern="1200" dirty="0" smtClean="0">
                <a:solidFill>
                  <a:schemeClr val="tx1"/>
                </a:solidFill>
                <a:effectLst/>
                <a:latin typeface="+mn-lt"/>
                <a:ea typeface="+mn-ea"/>
                <a:cs typeface="+mn-cs"/>
              </a:rPr>
              <a:t> 12 CO emissions may have been too low to detect in the OTF map due to the smaller integration time per pixel for OTF maps compared to APS spectra scans. </a:t>
            </a:r>
            <a:endParaRPr lang="en-US" dirty="0" smtClean="0"/>
          </a:p>
          <a:p>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8</a:t>
            </a:fld>
            <a:endParaRPr lang="en-US"/>
          </a:p>
        </p:txBody>
      </p:sp>
    </p:spTree>
    <p:extLst>
      <p:ext uri="{BB962C8B-B14F-4D97-AF65-F5344CB8AC3E}">
        <p14:creationId xmlns:p14="http://schemas.microsoft.com/office/powerpoint/2010/main" val="364559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Flip back to previous</a:t>
            </a:r>
            <a:r>
              <a:rPr lang="en-US" baseline="0" dirty="0" smtClean="0"/>
              <a:t> slide and show what you mean by fluxes </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 - - </a:t>
            </a:r>
            <a:r>
              <a:rPr lang="en-US" dirty="0" err="1" smtClean="0"/>
              <a:t>Thermalization</a:t>
            </a:r>
            <a:r>
              <a:rPr lang="en-US" dirty="0" smtClean="0"/>
              <a:t> Assumptions</a:t>
            </a:r>
            <a:r>
              <a:rPr lang="en-US" baseline="0" dirty="0" smtClean="0"/>
              <a:t> </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3EE74C2-FEE8-9E4A-872B-E7001E93AD70}" type="slidenum">
              <a:rPr lang="en-US" smtClean="0"/>
              <a:t>9</a:t>
            </a:fld>
            <a:endParaRPr lang="en-US"/>
          </a:p>
        </p:txBody>
      </p:sp>
    </p:spTree>
    <p:extLst>
      <p:ext uri="{BB962C8B-B14F-4D97-AF65-F5344CB8AC3E}">
        <p14:creationId xmlns:p14="http://schemas.microsoft.com/office/powerpoint/2010/main" val="48589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29852E-53C6-1943-9D9A-A0A6F024432B}"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61674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9852E-53C6-1943-9D9A-A0A6F024432B}"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269475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9852E-53C6-1943-9D9A-A0A6F024432B}"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5459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9852E-53C6-1943-9D9A-A0A6F024432B}"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97714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29852E-53C6-1943-9D9A-A0A6F024432B}"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30354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29852E-53C6-1943-9D9A-A0A6F024432B}"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42548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29852E-53C6-1943-9D9A-A0A6F024432B}" type="datetimeFigureOut">
              <a:rPr lang="en-US" smtClean="0"/>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359559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9852E-53C6-1943-9D9A-A0A6F024432B}" type="datetimeFigureOut">
              <a:rPr lang="en-US" smtClean="0"/>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415544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9852E-53C6-1943-9D9A-A0A6F024432B}" type="datetimeFigureOut">
              <a:rPr lang="en-US" smtClean="0"/>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180006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9852E-53C6-1943-9D9A-A0A6F024432B}"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18445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9852E-53C6-1943-9D9A-A0A6F024432B}"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92CBC-A19C-154D-B2CE-CD1E8E0222B9}" type="slidenum">
              <a:rPr lang="en-US" smtClean="0"/>
              <a:t>‹#›</a:t>
            </a:fld>
            <a:endParaRPr lang="en-US"/>
          </a:p>
        </p:txBody>
      </p:sp>
    </p:spTree>
    <p:extLst>
      <p:ext uri="{BB962C8B-B14F-4D97-AF65-F5344CB8AC3E}">
        <p14:creationId xmlns:p14="http://schemas.microsoft.com/office/powerpoint/2010/main" val="15869263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9852E-53C6-1943-9D9A-A0A6F024432B}" type="datetimeFigureOut">
              <a:rPr lang="en-US" smtClean="0"/>
              <a:t>11/2/17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92CBC-A19C-154D-B2CE-CD1E8E0222B9}" type="slidenum">
              <a:rPr lang="en-US" smtClean="0"/>
              <a:t>‹#›</a:t>
            </a:fld>
            <a:endParaRPr lang="en-US"/>
          </a:p>
        </p:txBody>
      </p:sp>
    </p:spTree>
    <p:extLst>
      <p:ext uri="{BB962C8B-B14F-4D97-AF65-F5344CB8AC3E}">
        <p14:creationId xmlns:p14="http://schemas.microsoft.com/office/powerpoint/2010/main" val="275345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emf"/><Relationship Id="rId7" Type="http://schemas.openxmlformats.org/officeDocument/2006/relationships/image" Target="../media/image23.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94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5206" y="42671"/>
            <a:ext cx="8805033" cy="2440139"/>
          </a:xfrm>
        </p:spPr>
        <p:txBody>
          <a:bodyPr>
            <a:normAutofit/>
          </a:bodyPr>
          <a:lstStyle/>
          <a:p>
            <a:r>
              <a:rPr lang="en-US" dirty="0" smtClean="0">
                <a:solidFill>
                  <a:srgbClr val="FFFFFF"/>
                </a:solidFill>
              </a:rPr>
              <a:t>Physical Properties of Free-Floating Evaporating Gas Globules (FrEGGs) in the W5 Star-Forming Region</a:t>
            </a:r>
            <a:endParaRPr lang="en-US" dirty="0">
              <a:solidFill>
                <a:srgbClr val="FFFFFF"/>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71" y="5768082"/>
            <a:ext cx="4978354" cy="935161"/>
          </a:xfrm>
          <a:prstGeom prst="rect">
            <a:avLst/>
          </a:prstGeom>
        </p:spPr>
      </p:pic>
      <p:sp>
        <p:nvSpPr>
          <p:cNvPr id="7" name="Subtitle 2"/>
          <p:cNvSpPr>
            <a:spLocks noGrp="1"/>
          </p:cNvSpPr>
          <p:nvPr>
            <p:ph type="subTitle" idx="1"/>
          </p:nvPr>
        </p:nvSpPr>
        <p:spPr>
          <a:xfrm>
            <a:off x="948266" y="2448943"/>
            <a:ext cx="7467600" cy="3014344"/>
          </a:xfrm>
        </p:spPr>
        <p:txBody>
          <a:bodyPr>
            <a:normAutofit lnSpcReduction="10000"/>
          </a:bodyPr>
          <a:lstStyle/>
          <a:p>
            <a:r>
              <a:rPr lang="en-US" sz="3600" dirty="0" smtClean="0">
                <a:solidFill>
                  <a:srgbClr val="FFFFFF"/>
                </a:solidFill>
              </a:rPr>
              <a:t>Samantha Scibelli</a:t>
            </a:r>
            <a:r>
              <a:rPr lang="en-US" sz="3600" baseline="30000" dirty="0" smtClean="0">
                <a:solidFill>
                  <a:srgbClr val="FFFFFF"/>
                </a:solidFill>
              </a:rPr>
              <a:t>1,2</a:t>
            </a:r>
            <a:endParaRPr lang="en-US" sz="3600" dirty="0" smtClean="0">
              <a:solidFill>
                <a:srgbClr val="FFFFFF"/>
              </a:solidFill>
            </a:endParaRPr>
          </a:p>
          <a:p>
            <a:r>
              <a:rPr lang="en-US" sz="2800" dirty="0" smtClean="0">
                <a:solidFill>
                  <a:srgbClr val="FFFFFF"/>
                </a:solidFill>
                <a:ea typeface="ＭＳ Ｐゴシック" pitchFamily="1" charset="-128"/>
                <a:cs typeface="ＭＳ Ｐゴシック" pitchFamily="1" charset="-128"/>
              </a:rPr>
              <a:t>Raghvendra Sahai</a:t>
            </a:r>
            <a:r>
              <a:rPr lang="en-US" sz="2800" baseline="30000" dirty="0" smtClean="0">
                <a:solidFill>
                  <a:srgbClr val="FFFFFF"/>
                </a:solidFill>
                <a:ea typeface="ＭＳ Ｐゴシック" pitchFamily="1" charset="-128"/>
                <a:cs typeface="ＭＳ Ｐゴシック" pitchFamily="1" charset="-128"/>
              </a:rPr>
              <a:t>2</a:t>
            </a:r>
            <a:r>
              <a:rPr lang="en-US" sz="2800" dirty="0" smtClean="0">
                <a:solidFill>
                  <a:srgbClr val="FFFFFF"/>
                </a:solidFill>
                <a:ea typeface="ＭＳ Ｐゴシック" pitchFamily="1" charset="-128"/>
                <a:cs typeface="ＭＳ Ｐゴシック" pitchFamily="1" charset="-128"/>
              </a:rPr>
              <a:t>, Mark </a:t>
            </a:r>
            <a:r>
              <a:rPr lang="en-US" sz="2800" dirty="0" smtClean="0">
                <a:solidFill>
                  <a:schemeClr val="bg1"/>
                </a:solidFill>
                <a:ea typeface="ＭＳ Ｐゴシック" pitchFamily="1" charset="-128"/>
                <a:cs typeface="ＭＳ Ｐゴシック" pitchFamily="1" charset="-128"/>
              </a:rPr>
              <a:t>Morris</a:t>
            </a:r>
            <a:r>
              <a:rPr lang="en-US" sz="2800" baseline="30000" dirty="0" smtClean="0">
                <a:solidFill>
                  <a:schemeClr val="bg1"/>
                </a:solidFill>
                <a:ea typeface="ＭＳ Ｐゴシック" pitchFamily="1" charset="-128"/>
                <a:cs typeface="ＭＳ Ｐゴシック" pitchFamily="1" charset="-128"/>
              </a:rPr>
              <a:t>3</a:t>
            </a:r>
            <a:r>
              <a:rPr lang="en-US" sz="2800" dirty="0" smtClean="0">
                <a:solidFill>
                  <a:schemeClr val="bg1"/>
                </a:solidFill>
                <a:ea typeface="ＭＳ Ｐゴシック" pitchFamily="1" charset="-128"/>
                <a:cs typeface="ＭＳ Ｐゴシック" pitchFamily="1" charset="-128"/>
              </a:rPr>
              <a:t>, </a:t>
            </a:r>
            <a:r>
              <a:rPr lang="en-US" sz="2800" dirty="0">
                <a:solidFill>
                  <a:schemeClr val="bg1"/>
                </a:solidFill>
              </a:rPr>
              <a:t>Mark </a:t>
            </a:r>
            <a:r>
              <a:rPr lang="en-US" sz="2800" dirty="0" smtClean="0">
                <a:solidFill>
                  <a:schemeClr val="bg1"/>
                </a:solidFill>
              </a:rPr>
              <a:t>Claussen</a:t>
            </a:r>
            <a:r>
              <a:rPr lang="en-US" sz="2800" baseline="30000" dirty="0" smtClean="0">
                <a:solidFill>
                  <a:schemeClr val="bg1"/>
                </a:solidFill>
              </a:rPr>
              <a:t>4</a:t>
            </a:r>
            <a:r>
              <a:rPr lang="en-US" sz="2800" dirty="0" smtClean="0">
                <a:solidFill>
                  <a:schemeClr val="bg1"/>
                </a:solidFill>
                <a:ea typeface="ＭＳ Ｐゴシック" pitchFamily="1" charset="-128"/>
                <a:cs typeface="ＭＳ Ｐゴシック" pitchFamily="1" charset="-128"/>
              </a:rPr>
              <a:t> </a:t>
            </a:r>
          </a:p>
          <a:p>
            <a:endParaRPr lang="en-US" sz="2400" dirty="0" smtClean="0">
              <a:solidFill>
                <a:srgbClr val="FFFFFF"/>
              </a:solidFill>
              <a:ea typeface="ＭＳ Ｐゴシック" pitchFamily="1" charset="-128"/>
              <a:cs typeface="ＭＳ Ｐゴシック" pitchFamily="1" charset="-128"/>
            </a:endParaRPr>
          </a:p>
          <a:p>
            <a:r>
              <a:rPr lang="en-US" sz="2000" baseline="30000" dirty="0">
                <a:solidFill>
                  <a:srgbClr val="FFFFFF"/>
                </a:solidFill>
              </a:rPr>
              <a:t>1</a:t>
            </a:r>
            <a:r>
              <a:rPr lang="en-US" sz="2000" dirty="0">
                <a:solidFill>
                  <a:srgbClr val="FFFFFF"/>
                </a:solidFill>
              </a:rPr>
              <a:t>Steward Observatory, University of Arizona</a:t>
            </a:r>
          </a:p>
          <a:p>
            <a:r>
              <a:rPr lang="en-US" sz="2000" baseline="30000" dirty="0" smtClean="0">
                <a:solidFill>
                  <a:srgbClr val="FFFFFF"/>
                </a:solidFill>
                <a:ea typeface="ＭＳ Ｐゴシック" pitchFamily="1" charset="-128"/>
                <a:cs typeface="ＭＳ Ｐゴシック" pitchFamily="1" charset="-128"/>
              </a:rPr>
              <a:t>2</a:t>
            </a:r>
            <a:r>
              <a:rPr lang="en-US" sz="2000" dirty="0" smtClean="0">
                <a:solidFill>
                  <a:srgbClr val="FFFFFF"/>
                </a:solidFill>
                <a:ea typeface="ＭＳ Ｐゴシック" pitchFamily="1" charset="-128"/>
                <a:cs typeface="ＭＳ Ｐゴシック" pitchFamily="1" charset="-128"/>
              </a:rPr>
              <a:t>Jet Propulsion Laboratory, Caltech</a:t>
            </a:r>
          </a:p>
          <a:p>
            <a:r>
              <a:rPr lang="en-US" sz="2000" baseline="30000" dirty="0" smtClean="0">
                <a:solidFill>
                  <a:srgbClr val="FFFFFF"/>
                </a:solidFill>
                <a:ea typeface="ＭＳ Ｐゴシック" pitchFamily="1" charset="-128"/>
                <a:cs typeface="ＭＳ Ｐゴシック" pitchFamily="1" charset="-128"/>
              </a:rPr>
              <a:t>3</a:t>
            </a:r>
            <a:r>
              <a:rPr lang="en-US" sz="2000" dirty="0" smtClean="0">
                <a:solidFill>
                  <a:srgbClr val="FFFFFF"/>
                </a:solidFill>
                <a:ea typeface="ＭＳ Ｐゴシック" pitchFamily="1" charset="-128"/>
                <a:cs typeface="ＭＳ Ｐゴシック" pitchFamily="1" charset="-128"/>
              </a:rPr>
              <a:t>University of California Los Angeles, UCLA</a:t>
            </a:r>
          </a:p>
          <a:p>
            <a:r>
              <a:rPr lang="en-US" sz="2000" baseline="30000" dirty="0" smtClean="0">
                <a:solidFill>
                  <a:srgbClr val="FFFFFF"/>
                </a:solidFill>
                <a:ea typeface="ＭＳ Ｐゴシック" pitchFamily="1" charset="-128"/>
                <a:cs typeface="ＭＳ Ｐゴシック" pitchFamily="1" charset="-128"/>
              </a:rPr>
              <a:t>4</a:t>
            </a:r>
            <a:r>
              <a:rPr lang="en-US" sz="2000" dirty="0" smtClean="0">
                <a:solidFill>
                  <a:srgbClr val="FFFFFF"/>
                </a:solidFill>
                <a:ea typeface="ＭＳ Ｐゴシック" pitchFamily="1" charset="-128"/>
                <a:cs typeface="ＭＳ Ｐゴシック" pitchFamily="1" charset="-128"/>
              </a:rPr>
              <a:t>National Radio Astronomy Observatory, NRAO</a:t>
            </a:r>
          </a:p>
        </p:txBody>
      </p:sp>
      <p:pic>
        <p:nvPicPr>
          <p:cNvPr id="5" name="Picture 4"/>
          <p:cNvPicPr>
            <a:picLocks noChangeAspect="1"/>
          </p:cNvPicPr>
          <p:nvPr/>
        </p:nvPicPr>
        <p:blipFill>
          <a:blip r:embed="rId5"/>
          <a:stretch>
            <a:fillRect/>
          </a:stretch>
        </p:blipFill>
        <p:spPr>
          <a:xfrm>
            <a:off x="6028267" y="5768081"/>
            <a:ext cx="2750474" cy="935161"/>
          </a:xfrm>
          <a:prstGeom prst="rect">
            <a:avLst/>
          </a:prstGeom>
        </p:spPr>
      </p:pic>
    </p:spTree>
    <p:extLst>
      <p:ext uri="{BB962C8B-B14F-4D97-AF65-F5344CB8AC3E}">
        <p14:creationId xmlns:p14="http://schemas.microsoft.com/office/powerpoint/2010/main" val="14000548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939"/>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err="1" smtClean="0"/>
              <a:t>FreGG</a:t>
            </a:r>
            <a:r>
              <a:rPr lang="en-US" sz="3600" dirty="0" smtClean="0"/>
              <a:t> vs. Parent Cloud Velocities</a:t>
            </a:r>
            <a:endParaRPr lang="en-US" sz="3600" dirty="0"/>
          </a:p>
        </p:txBody>
      </p:sp>
      <p:sp>
        <p:nvSpPr>
          <p:cNvPr id="12" name="Content Placeholder 6"/>
          <p:cNvSpPr txBox="1">
            <a:spLocks/>
          </p:cNvSpPr>
          <p:nvPr/>
        </p:nvSpPr>
        <p:spPr>
          <a:xfrm>
            <a:off x="3907359" y="6297483"/>
            <a:ext cx="5325537" cy="480959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rgbClr val="0000FF"/>
                </a:solidFill>
              </a:rPr>
              <a:t>Evidence frEGGs could be dynamically ejected! </a:t>
            </a:r>
            <a:endParaRPr lang="en-US" sz="2000" b="1" dirty="0">
              <a:solidFill>
                <a:srgbClr val="0000FF"/>
              </a:solidFill>
            </a:endParaRPr>
          </a:p>
        </p:txBody>
      </p:sp>
      <p:sp>
        <p:nvSpPr>
          <p:cNvPr id="13" name="TextBox 12"/>
          <p:cNvSpPr txBox="1"/>
          <p:nvPr/>
        </p:nvSpPr>
        <p:spPr>
          <a:xfrm>
            <a:off x="558800" y="6057896"/>
            <a:ext cx="8585200" cy="307777"/>
          </a:xfrm>
          <a:prstGeom prst="rect">
            <a:avLst/>
          </a:prstGeom>
          <a:noFill/>
        </p:spPr>
        <p:txBody>
          <a:bodyPr wrap="square" rtlCol="0">
            <a:spAutoFit/>
          </a:bodyPr>
          <a:lstStyle/>
          <a:p>
            <a:r>
              <a:rPr lang="en-US" sz="1400" dirty="0" smtClean="0"/>
              <a:t>The line</a:t>
            </a:r>
            <a:r>
              <a:rPr lang="en-US" sz="1400" dirty="0"/>
              <a:t>-of-sight velocities for a sample of parent cloud measurements (top row) and frEGGs (bottom row). </a:t>
            </a:r>
            <a:endParaRPr lang="en-US" sz="1400" dirty="0" smtClean="0"/>
          </a:p>
        </p:txBody>
      </p:sp>
      <p:pic>
        <p:nvPicPr>
          <p:cNvPr id="43" name="Picture 42" descr="Screen Shot 2017-05-10 at 6.05.0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2000" y="696107"/>
            <a:ext cx="6587066" cy="5369806"/>
          </a:xfrm>
          <a:prstGeom prst="rect">
            <a:avLst/>
          </a:prstGeom>
        </p:spPr>
      </p:pic>
      <p:sp>
        <p:nvSpPr>
          <p:cNvPr id="5" name="Rectangle 4"/>
          <p:cNvSpPr/>
          <p:nvPr/>
        </p:nvSpPr>
        <p:spPr>
          <a:xfrm>
            <a:off x="177800" y="992502"/>
            <a:ext cx="1854200" cy="2677656"/>
          </a:xfrm>
          <a:prstGeom prst="rect">
            <a:avLst/>
          </a:prstGeom>
        </p:spPr>
        <p:txBody>
          <a:bodyPr wrap="square">
            <a:spAutoFit/>
          </a:bodyPr>
          <a:lstStyle/>
          <a:p>
            <a:pPr marL="285750" indent="-285750">
              <a:buFont typeface="Lucida Grande"/>
              <a:buChar char="-"/>
            </a:pPr>
            <a:r>
              <a:rPr lang="en-US" sz="1400" dirty="0" smtClean="0">
                <a:solidFill>
                  <a:srgbClr val="000000"/>
                </a:solidFill>
              </a:rPr>
              <a:t>W5W</a:t>
            </a:r>
            <a:r>
              <a:rPr lang="en-US" sz="1400" dirty="0" smtClean="0"/>
              <a:t> is more dispersed, i.e. two parent cloud components</a:t>
            </a:r>
          </a:p>
          <a:p>
            <a:pPr marL="285750" indent="-285750">
              <a:buFont typeface="Lucida Grande"/>
              <a:buChar char="-"/>
            </a:pPr>
            <a:r>
              <a:rPr lang="en-US" sz="1400" dirty="0">
                <a:solidFill>
                  <a:srgbClr val="0000FF"/>
                </a:solidFill>
              </a:rPr>
              <a:t>W5E only has one parent cloud component and less </a:t>
            </a:r>
            <a:r>
              <a:rPr lang="en-US" sz="1400" dirty="0" err="1">
                <a:solidFill>
                  <a:srgbClr val="0000FF"/>
                </a:solidFill>
              </a:rPr>
              <a:t>frEGG</a:t>
            </a:r>
            <a:r>
              <a:rPr lang="en-US" sz="1400" dirty="0">
                <a:solidFill>
                  <a:srgbClr val="0000FF"/>
                </a:solidFill>
              </a:rPr>
              <a:t> </a:t>
            </a:r>
            <a:r>
              <a:rPr lang="en-US" sz="1400" dirty="0" smtClean="0">
                <a:solidFill>
                  <a:srgbClr val="0000FF"/>
                </a:solidFill>
              </a:rPr>
              <a:t>scatter</a:t>
            </a:r>
          </a:p>
          <a:p>
            <a:pPr marL="285750" lvl="1" indent="-285750">
              <a:buFont typeface="Lucida Grande"/>
              <a:buChar char="-"/>
            </a:pPr>
            <a:r>
              <a:rPr lang="en-US" sz="1400" dirty="0" smtClean="0"/>
              <a:t>Black square box: may be </a:t>
            </a:r>
            <a:r>
              <a:rPr lang="en-US" sz="1400" dirty="0" err="1" smtClean="0"/>
              <a:t>frEGGS</a:t>
            </a:r>
            <a:r>
              <a:rPr lang="en-US" sz="1400" dirty="0" smtClean="0"/>
              <a:t> projected on the parent cloud </a:t>
            </a:r>
          </a:p>
        </p:txBody>
      </p:sp>
      <p:sp>
        <p:nvSpPr>
          <p:cNvPr id="27" name="Rectangle 26"/>
          <p:cNvSpPr/>
          <p:nvPr/>
        </p:nvSpPr>
        <p:spPr>
          <a:xfrm>
            <a:off x="6769099" y="1100138"/>
            <a:ext cx="402166" cy="1949763"/>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4552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939"/>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err="1" smtClean="0"/>
              <a:t>FreGG</a:t>
            </a:r>
            <a:r>
              <a:rPr lang="en-US" sz="3600" dirty="0" smtClean="0"/>
              <a:t> vs. Parent Cloud Velocities</a:t>
            </a:r>
            <a:endParaRPr lang="en-US" sz="3600" dirty="0"/>
          </a:p>
        </p:txBody>
      </p:sp>
      <p:sp>
        <p:nvSpPr>
          <p:cNvPr id="12" name="Content Placeholder 6"/>
          <p:cNvSpPr txBox="1">
            <a:spLocks/>
          </p:cNvSpPr>
          <p:nvPr/>
        </p:nvSpPr>
        <p:spPr>
          <a:xfrm>
            <a:off x="3907359" y="6297483"/>
            <a:ext cx="5325537" cy="480959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rgbClr val="0000FF"/>
                </a:solidFill>
              </a:rPr>
              <a:t>Evidence frEGGs could be dynamically ejected! </a:t>
            </a:r>
            <a:endParaRPr lang="en-US" sz="2000" b="1" dirty="0">
              <a:solidFill>
                <a:srgbClr val="0000FF"/>
              </a:solidFill>
            </a:endParaRPr>
          </a:p>
        </p:txBody>
      </p:sp>
      <p:sp>
        <p:nvSpPr>
          <p:cNvPr id="13" name="TextBox 12"/>
          <p:cNvSpPr txBox="1"/>
          <p:nvPr/>
        </p:nvSpPr>
        <p:spPr>
          <a:xfrm>
            <a:off x="558800" y="6057896"/>
            <a:ext cx="8585200" cy="307777"/>
          </a:xfrm>
          <a:prstGeom prst="rect">
            <a:avLst/>
          </a:prstGeom>
          <a:noFill/>
        </p:spPr>
        <p:txBody>
          <a:bodyPr wrap="square" rtlCol="0">
            <a:spAutoFit/>
          </a:bodyPr>
          <a:lstStyle/>
          <a:p>
            <a:r>
              <a:rPr lang="en-US" sz="1400" dirty="0" smtClean="0"/>
              <a:t>The line</a:t>
            </a:r>
            <a:r>
              <a:rPr lang="en-US" sz="1400" dirty="0"/>
              <a:t>-of-sight velocities for a sample of parent cloud measurements (top row) and frEGGs (bottom row). </a:t>
            </a:r>
            <a:endParaRPr lang="en-US" sz="1400" dirty="0" smtClean="0"/>
          </a:p>
        </p:txBody>
      </p:sp>
      <p:pic>
        <p:nvPicPr>
          <p:cNvPr id="43" name="Picture 42" descr="Screen Shot 2017-05-10 at 6.05.0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2000" y="696107"/>
            <a:ext cx="6587066" cy="5369806"/>
          </a:xfrm>
          <a:prstGeom prst="rect">
            <a:avLst/>
          </a:prstGeom>
        </p:spPr>
      </p:pic>
      <p:sp>
        <p:nvSpPr>
          <p:cNvPr id="2" name="Rectangle 1"/>
          <p:cNvSpPr/>
          <p:nvPr/>
        </p:nvSpPr>
        <p:spPr>
          <a:xfrm>
            <a:off x="3729566" y="1269011"/>
            <a:ext cx="220133" cy="1714500"/>
          </a:xfrm>
          <a:prstGeom prst="rect">
            <a:avLst/>
          </a:prstGeom>
          <a:noFill/>
          <a:ln w="38100" cmpd="sng">
            <a:solidFill>
              <a:srgbClr val="E22B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616113" y="3651039"/>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589020" y="3680670"/>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593253" y="4260637"/>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791372" y="4458756"/>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837091" y="4504475"/>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7800" y="992502"/>
            <a:ext cx="1854200" cy="4185761"/>
          </a:xfrm>
          <a:prstGeom prst="rect">
            <a:avLst/>
          </a:prstGeom>
        </p:spPr>
        <p:txBody>
          <a:bodyPr wrap="square">
            <a:spAutoFit/>
          </a:bodyPr>
          <a:lstStyle/>
          <a:p>
            <a:pPr marL="285750" indent="-285750">
              <a:buFont typeface="Lucida Grande"/>
              <a:buChar char="-"/>
            </a:pPr>
            <a:r>
              <a:rPr lang="en-US" sz="1400" dirty="0" smtClean="0">
                <a:solidFill>
                  <a:srgbClr val="000000"/>
                </a:solidFill>
              </a:rPr>
              <a:t>W5W</a:t>
            </a:r>
            <a:r>
              <a:rPr lang="en-US" sz="1400" dirty="0" smtClean="0"/>
              <a:t> is more dispersed, i.e. two parent cloud components</a:t>
            </a:r>
          </a:p>
          <a:p>
            <a:pPr marL="285750" indent="-285750">
              <a:buFont typeface="Lucida Grande"/>
              <a:buChar char="-"/>
            </a:pPr>
            <a:r>
              <a:rPr lang="en-US" sz="1400" dirty="0">
                <a:solidFill>
                  <a:srgbClr val="0000FF"/>
                </a:solidFill>
              </a:rPr>
              <a:t>W5E only has one parent cloud component and less </a:t>
            </a:r>
            <a:r>
              <a:rPr lang="en-US" sz="1400" dirty="0" err="1">
                <a:solidFill>
                  <a:srgbClr val="0000FF"/>
                </a:solidFill>
              </a:rPr>
              <a:t>frEGG</a:t>
            </a:r>
            <a:r>
              <a:rPr lang="en-US" sz="1400" dirty="0">
                <a:solidFill>
                  <a:srgbClr val="0000FF"/>
                </a:solidFill>
              </a:rPr>
              <a:t> </a:t>
            </a:r>
            <a:r>
              <a:rPr lang="en-US" sz="1400" dirty="0" smtClean="0">
                <a:solidFill>
                  <a:srgbClr val="0000FF"/>
                </a:solidFill>
              </a:rPr>
              <a:t>scatter</a:t>
            </a:r>
          </a:p>
          <a:p>
            <a:pPr marL="285750" lvl="1" indent="-285750">
              <a:buFont typeface="Lucida Grande"/>
              <a:buChar char="-"/>
            </a:pPr>
            <a:r>
              <a:rPr lang="en-US" sz="1400" dirty="0" smtClean="0"/>
              <a:t>Black square box: may be </a:t>
            </a:r>
            <a:r>
              <a:rPr lang="en-US" sz="1400" dirty="0" err="1" smtClean="0"/>
              <a:t>frEGGS</a:t>
            </a:r>
            <a:r>
              <a:rPr lang="en-US" sz="1400" dirty="0" smtClean="0"/>
              <a:t> projected on the parent cloud </a:t>
            </a:r>
          </a:p>
          <a:p>
            <a:pPr marL="285750" lvl="1" indent="-285750">
              <a:buFont typeface="Lucida Grande"/>
              <a:buChar char="-"/>
            </a:pPr>
            <a:endParaRPr lang="en-US" sz="1400" dirty="0" smtClean="0"/>
          </a:p>
          <a:p>
            <a:r>
              <a:rPr lang="en-US" sz="1400" dirty="0" smtClean="0"/>
              <a:t>Red box: southern W5W</a:t>
            </a:r>
            <a:r>
              <a:rPr lang="en-US" sz="1400" dirty="0"/>
              <a:t>(</a:t>
            </a:r>
            <a:r>
              <a:rPr lang="en-US" sz="1400" dirty="0" err="1" smtClean="0"/>
              <a:t>sw</a:t>
            </a:r>
            <a:r>
              <a:rPr lang="en-US" sz="1400" dirty="0" smtClean="0"/>
              <a:t>) region </a:t>
            </a:r>
            <a:r>
              <a:rPr lang="en-US" sz="1400" dirty="0"/>
              <a:t>and all of the W5W(s) </a:t>
            </a:r>
            <a:r>
              <a:rPr lang="en-US" sz="1400" dirty="0" smtClean="0">
                <a:solidFill>
                  <a:srgbClr val="000000"/>
                </a:solidFill>
              </a:rPr>
              <a:t>frEGGs scatter between ~6 km/s of the parent cloud </a:t>
            </a:r>
            <a:endParaRPr lang="en-US" sz="1400" dirty="0">
              <a:solidFill>
                <a:srgbClr val="000000"/>
              </a:solidFill>
            </a:endParaRPr>
          </a:p>
        </p:txBody>
      </p:sp>
      <p:sp>
        <p:nvSpPr>
          <p:cNvPr id="16" name="Oval 15"/>
          <p:cNvSpPr/>
          <p:nvPr/>
        </p:nvSpPr>
        <p:spPr>
          <a:xfrm>
            <a:off x="3992666" y="4675925"/>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45066" y="4828325"/>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291116" y="4889431"/>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858261" y="4770394"/>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524675" y="4628690"/>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593253" y="4922794"/>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589020" y="4995750"/>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661832" y="5042984"/>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084104" y="5233944"/>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053628" y="5370469"/>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270886" y="5391844"/>
            <a:ext cx="91438" cy="94469"/>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769099" y="1100138"/>
            <a:ext cx="402166" cy="1949763"/>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6556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939"/>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err="1" smtClean="0"/>
              <a:t>FreGG</a:t>
            </a:r>
            <a:r>
              <a:rPr lang="en-US" sz="3600" dirty="0" smtClean="0"/>
              <a:t> vs. Parent Cloud Velocities</a:t>
            </a:r>
            <a:endParaRPr lang="en-US" sz="3600" dirty="0"/>
          </a:p>
        </p:txBody>
      </p:sp>
      <p:sp>
        <p:nvSpPr>
          <p:cNvPr id="12" name="Content Placeholder 6"/>
          <p:cNvSpPr txBox="1">
            <a:spLocks/>
          </p:cNvSpPr>
          <p:nvPr/>
        </p:nvSpPr>
        <p:spPr>
          <a:xfrm>
            <a:off x="3907359" y="6297483"/>
            <a:ext cx="5325537" cy="480959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rgbClr val="0000FF"/>
                </a:solidFill>
              </a:rPr>
              <a:t>Evidence frEGGs could be dynamically ejected! </a:t>
            </a:r>
            <a:endParaRPr lang="en-US" sz="2000" b="1" dirty="0">
              <a:solidFill>
                <a:srgbClr val="0000FF"/>
              </a:solidFill>
            </a:endParaRPr>
          </a:p>
        </p:txBody>
      </p:sp>
      <p:sp>
        <p:nvSpPr>
          <p:cNvPr id="13" name="TextBox 12"/>
          <p:cNvSpPr txBox="1"/>
          <p:nvPr/>
        </p:nvSpPr>
        <p:spPr>
          <a:xfrm>
            <a:off x="558800" y="6057896"/>
            <a:ext cx="8585200" cy="307777"/>
          </a:xfrm>
          <a:prstGeom prst="rect">
            <a:avLst/>
          </a:prstGeom>
          <a:noFill/>
        </p:spPr>
        <p:txBody>
          <a:bodyPr wrap="square" rtlCol="0">
            <a:spAutoFit/>
          </a:bodyPr>
          <a:lstStyle/>
          <a:p>
            <a:r>
              <a:rPr lang="en-US" sz="1400" dirty="0" smtClean="0"/>
              <a:t>The line</a:t>
            </a:r>
            <a:r>
              <a:rPr lang="en-US" sz="1400" dirty="0"/>
              <a:t>-of-sight velocities for a sample of parent cloud measurements (top row) and frEGGs (bottom row). </a:t>
            </a:r>
            <a:endParaRPr lang="en-US" sz="1400" dirty="0" smtClean="0"/>
          </a:p>
        </p:txBody>
      </p:sp>
      <p:pic>
        <p:nvPicPr>
          <p:cNvPr id="43" name="Picture 42" descr="Screen Shot 2017-05-10 at 6.05.0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2000" y="696107"/>
            <a:ext cx="6587066" cy="5369806"/>
          </a:xfrm>
          <a:prstGeom prst="rect">
            <a:avLst/>
          </a:prstGeom>
        </p:spPr>
      </p:pic>
      <p:sp>
        <p:nvSpPr>
          <p:cNvPr id="5" name="Rectangle 4"/>
          <p:cNvSpPr/>
          <p:nvPr/>
        </p:nvSpPr>
        <p:spPr>
          <a:xfrm>
            <a:off x="177800" y="992502"/>
            <a:ext cx="1854200" cy="3970318"/>
          </a:xfrm>
          <a:prstGeom prst="rect">
            <a:avLst/>
          </a:prstGeom>
        </p:spPr>
        <p:txBody>
          <a:bodyPr wrap="square">
            <a:spAutoFit/>
          </a:bodyPr>
          <a:lstStyle/>
          <a:p>
            <a:pPr marL="285750" indent="-285750">
              <a:buFont typeface="Lucida Grande"/>
              <a:buChar char="-"/>
            </a:pPr>
            <a:r>
              <a:rPr lang="en-US" sz="1400" dirty="0" smtClean="0">
                <a:solidFill>
                  <a:srgbClr val="000000"/>
                </a:solidFill>
              </a:rPr>
              <a:t>W5W</a:t>
            </a:r>
            <a:r>
              <a:rPr lang="en-US" sz="1400" dirty="0" smtClean="0"/>
              <a:t> is more dispersed, i.e. two parent cloud components</a:t>
            </a:r>
          </a:p>
          <a:p>
            <a:pPr marL="285750" indent="-285750">
              <a:buFont typeface="Lucida Grande"/>
              <a:buChar char="-"/>
            </a:pPr>
            <a:r>
              <a:rPr lang="en-US" sz="1400" dirty="0">
                <a:solidFill>
                  <a:srgbClr val="0000FF"/>
                </a:solidFill>
              </a:rPr>
              <a:t>W5E only has one parent cloud component and less </a:t>
            </a:r>
            <a:r>
              <a:rPr lang="en-US" sz="1400" dirty="0" err="1">
                <a:solidFill>
                  <a:srgbClr val="0000FF"/>
                </a:solidFill>
              </a:rPr>
              <a:t>frEGG</a:t>
            </a:r>
            <a:r>
              <a:rPr lang="en-US" sz="1400" dirty="0">
                <a:solidFill>
                  <a:srgbClr val="0000FF"/>
                </a:solidFill>
              </a:rPr>
              <a:t> </a:t>
            </a:r>
            <a:r>
              <a:rPr lang="en-US" sz="1400" dirty="0" smtClean="0">
                <a:solidFill>
                  <a:srgbClr val="0000FF"/>
                </a:solidFill>
              </a:rPr>
              <a:t>scatter</a:t>
            </a:r>
          </a:p>
          <a:p>
            <a:pPr marL="285750" lvl="1" indent="-285750">
              <a:buFont typeface="Lucida Grande"/>
              <a:buChar char="-"/>
            </a:pPr>
            <a:r>
              <a:rPr lang="en-US" sz="1400" dirty="0"/>
              <a:t>Black square box: may be </a:t>
            </a:r>
            <a:r>
              <a:rPr lang="en-US" sz="1400" dirty="0" err="1"/>
              <a:t>frEGGS</a:t>
            </a:r>
            <a:r>
              <a:rPr lang="en-US" sz="1400" dirty="0"/>
              <a:t> projected on the parent cloud </a:t>
            </a:r>
          </a:p>
          <a:p>
            <a:endParaRPr lang="en-US" sz="1400" dirty="0" smtClean="0"/>
          </a:p>
          <a:p>
            <a:r>
              <a:rPr lang="en-US" sz="1400" dirty="0" smtClean="0"/>
              <a:t>Green box: western W5W</a:t>
            </a:r>
            <a:r>
              <a:rPr lang="en-US" sz="1400" dirty="0"/>
              <a:t>(</a:t>
            </a:r>
            <a:r>
              <a:rPr lang="en-US" sz="1400" dirty="0" err="1"/>
              <a:t>sw</a:t>
            </a:r>
            <a:r>
              <a:rPr lang="en-US" sz="1400" dirty="0"/>
              <a:t>) </a:t>
            </a:r>
            <a:r>
              <a:rPr lang="en-US" sz="1400" dirty="0" smtClean="0"/>
              <a:t>region </a:t>
            </a:r>
            <a:r>
              <a:rPr lang="en-US" sz="1400" dirty="0">
                <a:solidFill>
                  <a:srgbClr val="000000"/>
                </a:solidFill>
              </a:rPr>
              <a:t>frEGGs scatter between </a:t>
            </a:r>
            <a:r>
              <a:rPr lang="en-US" sz="1400" dirty="0" smtClean="0">
                <a:solidFill>
                  <a:srgbClr val="000000"/>
                </a:solidFill>
              </a:rPr>
              <a:t>~5 </a:t>
            </a:r>
            <a:r>
              <a:rPr lang="en-US" sz="1400" dirty="0">
                <a:solidFill>
                  <a:srgbClr val="000000"/>
                </a:solidFill>
              </a:rPr>
              <a:t>km/s of the parent cloud </a:t>
            </a:r>
          </a:p>
        </p:txBody>
      </p:sp>
      <p:sp>
        <p:nvSpPr>
          <p:cNvPr id="16" name="Rectangle 15"/>
          <p:cNvSpPr/>
          <p:nvPr/>
        </p:nvSpPr>
        <p:spPr>
          <a:xfrm>
            <a:off x="3263899" y="976911"/>
            <a:ext cx="402166" cy="2108200"/>
          </a:xfrm>
          <a:prstGeom prst="rect">
            <a:avLst/>
          </a:prstGeom>
          <a:noFill/>
          <a:ln w="38100" cmpd="sng">
            <a:solidFill>
              <a:srgbClr val="4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010322" y="5131368"/>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075091" y="5232187"/>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667335" y="4675924"/>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593253" y="4922794"/>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589020" y="4995750"/>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951903" y="5479056"/>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997622" y="5344712"/>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2887133" y="5344712"/>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713141" y="5297477"/>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331628" y="5326656"/>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765122" y="4995750"/>
            <a:ext cx="91438" cy="94469"/>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769099" y="1100138"/>
            <a:ext cx="402166" cy="1949763"/>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8015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939"/>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Physical Properties</a:t>
            </a:r>
            <a:endParaRPr lang="en-US" sz="3600" dirty="0"/>
          </a:p>
        </p:txBody>
      </p:sp>
      <p:sp>
        <p:nvSpPr>
          <p:cNvPr id="6" name="Content Placeholder 6"/>
          <p:cNvSpPr txBox="1">
            <a:spLocks/>
          </p:cNvSpPr>
          <p:nvPr/>
        </p:nvSpPr>
        <p:spPr>
          <a:xfrm>
            <a:off x="260924" y="826322"/>
            <a:ext cx="8730676" cy="419363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aseline="30000" dirty="0" smtClean="0">
                <a:solidFill>
                  <a:srgbClr val="000000"/>
                </a:solidFill>
              </a:rPr>
              <a:t>13</a:t>
            </a:r>
            <a:r>
              <a:rPr lang="en-US" sz="1800" dirty="0" smtClean="0">
                <a:solidFill>
                  <a:srgbClr val="000000"/>
                </a:solidFill>
              </a:rPr>
              <a:t>CO</a:t>
            </a:r>
            <a:r>
              <a:rPr lang="en-US" sz="1800" dirty="0">
                <a:solidFill>
                  <a:srgbClr val="000000"/>
                </a:solidFill>
              </a:rPr>
              <a:t>/</a:t>
            </a:r>
            <a:r>
              <a:rPr lang="en-US" sz="1800" baseline="30000" dirty="0" smtClean="0">
                <a:solidFill>
                  <a:srgbClr val="000000"/>
                </a:solidFill>
              </a:rPr>
              <a:t>12</a:t>
            </a:r>
            <a:r>
              <a:rPr lang="en-US" sz="1800" dirty="0" smtClean="0">
                <a:solidFill>
                  <a:srgbClr val="000000"/>
                </a:solidFill>
              </a:rPr>
              <a:t>CO </a:t>
            </a:r>
            <a:r>
              <a:rPr lang="en-US" sz="1800" dirty="0">
                <a:solidFill>
                  <a:srgbClr val="000000"/>
                </a:solidFill>
              </a:rPr>
              <a:t>temperature ratios </a:t>
            </a:r>
            <a:r>
              <a:rPr lang="en-US" sz="1800" dirty="0" smtClean="0">
                <a:solidFill>
                  <a:srgbClr val="000000"/>
                </a:solidFill>
              </a:rPr>
              <a:t>larger </a:t>
            </a:r>
            <a:r>
              <a:rPr lang="en-US" sz="1800" dirty="0">
                <a:solidFill>
                  <a:srgbClr val="000000"/>
                </a:solidFill>
              </a:rPr>
              <a:t>than the abundance ratio (~0.02), therefore we can assume the optical depth is thick τ</a:t>
            </a:r>
            <a:r>
              <a:rPr lang="en-US" sz="1800" baseline="-25000" dirty="0">
                <a:solidFill>
                  <a:srgbClr val="000000"/>
                </a:solidFill>
              </a:rPr>
              <a:t>12</a:t>
            </a:r>
            <a:r>
              <a:rPr lang="en-US" sz="1800" dirty="0">
                <a:solidFill>
                  <a:srgbClr val="000000"/>
                </a:solidFill>
              </a:rPr>
              <a:t> &gt;&gt; 1 </a:t>
            </a:r>
          </a:p>
          <a:p>
            <a:r>
              <a:rPr lang="en-US" sz="1800" dirty="0">
                <a:solidFill>
                  <a:srgbClr val="000000"/>
                </a:solidFill>
              </a:rPr>
              <a:t>F</a:t>
            </a:r>
            <a:r>
              <a:rPr lang="en-US" sz="1800" dirty="0" smtClean="0">
                <a:solidFill>
                  <a:srgbClr val="000000"/>
                </a:solidFill>
              </a:rPr>
              <a:t>or given </a:t>
            </a:r>
            <a:r>
              <a:rPr lang="en-US" sz="1800" dirty="0">
                <a:solidFill>
                  <a:srgbClr val="000000"/>
                </a:solidFill>
              </a:rPr>
              <a:t>column density and H</a:t>
            </a:r>
            <a:r>
              <a:rPr lang="en-US" sz="1800" baseline="-25000" dirty="0">
                <a:solidFill>
                  <a:srgbClr val="000000"/>
                </a:solidFill>
              </a:rPr>
              <a:t>2</a:t>
            </a:r>
            <a:r>
              <a:rPr lang="en-US" sz="1800" dirty="0">
                <a:solidFill>
                  <a:srgbClr val="000000"/>
                </a:solidFill>
              </a:rPr>
              <a:t> volume density </a:t>
            </a:r>
            <a:r>
              <a:rPr lang="en-US" sz="1800" dirty="0" smtClean="0">
                <a:solidFill>
                  <a:srgbClr val="000000"/>
                </a:solidFill>
              </a:rPr>
              <a:t>found </a:t>
            </a:r>
            <a:r>
              <a:rPr lang="en-US" sz="1800" dirty="0">
                <a:solidFill>
                  <a:srgbClr val="000000"/>
                </a:solidFill>
              </a:rPr>
              <a:t>the  `CO-bright’ frEGGs had brightness  temperatures close to their kinetic temperature, whereas `CO-weak’ did </a:t>
            </a:r>
            <a:r>
              <a:rPr lang="en-US" sz="1800" dirty="0" smtClean="0">
                <a:solidFill>
                  <a:srgbClr val="000000"/>
                </a:solidFill>
              </a:rPr>
              <a:t>NOT, regardless </a:t>
            </a:r>
            <a:r>
              <a:rPr lang="en-US" sz="1800" dirty="0">
                <a:solidFill>
                  <a:srgbClr val="000000"/>
                </a:solidFill>
              </a:rPr>
              <a:t>of </a:t>
            </a:r>
            <a:r>
              <a:rPr lang="en-US" sz="1800" dirty="0" smtClean="0">
                <a:solidFill>
                  <a:srgbClr val="000000"/>
                </a:solidFill>
              </a:rPr>
              <a:t>size (RADEX modeling)</a:t>
            </a:r>
            <a:endParaRPr lang="en-US" sz="1800" dirty="0">
              <a:solidFill>
                <a:srgbClr val="000000"/>
              </a:solidFill>
            </a:endParaRPr>
          </a:p>
          <a:p>
            <a:pPr lvl="1">
              <a:buFont typeface="Lucida Grande"/>
              <a:buChar char="-"/>
            </a:pPr>
            <a:r>
              <a:rPr lang="en-US" sz="1600" i="1" dirty="0">
                <a:solidFill>
                  <a:srgbClr val="0000FF"/>
                </a:solidFill>
              </a:rPr>
              <a:t>perhaps frEGGs with low T</a:t>
            </a:r>
            <a:r>
              <a:rPr lang="en-US" sz="1600" i="1" baseline="-25000" dirty="0">
                <a:solidFill>
                  <a:srgbClr val="0000FF"/>
                </a:solidFill>
              </a:rPr>
              <a:t>b</a:t>
            </a:r>
            <a:r>
              <a:rPr lang="en-US" sz="1600" i="1" dirty="0">
                <a:solidFill>
                  <a:srgbClr val="0000FF"/>
                </a:solidFill>
              </a:rPr>
              <a:t> values are sub thermally excited in the CO J=2-1 line</a:t>
            </a:r>
            <a:r>
              <a:rPr lang="en-US" sz="1800" i="1" dirty="0">
                <a:solidFill>
                  <a:srgbClr val="0000FF"/>
                </a:solidFill>
              </a:rPr>
              <a:t> </a:t>
            </a:r>
          </a:p>
          <a:p>
            <a:r>
              <a:rPr lang="en-US" sz="1800" dirty="0" smtClean="0">
                <a:solidFill>
                  <a:srgbClr val="000000"/>
                </a:solidFill>
              </a:rPr>
              <a:t>Beam-dilution </a:t>
            </a:r>
            <a:r>
              <a:rPr lang="en-US" sz="1800" dirty="0">
                <a:solidFill>
                  <a:srgbClr val="000000"/>
                </a:solidFill>
              </a:rPr>
              <a:t>corrected brightness temperatures, </a:t>
            </a:r>
            <a:r>
              <a:rPr lang="en-US" sz="1800" baseline="30000" dirty="0" smtClean="0">
                <a:solidFill>
                  <a:srgbClr val="000000"/>
                </a:solidFill>
              </a:rPr>
              <a:t>13</a:t>
            </a:r>
            <a:r>
              <a:rPr lang="en-US" sz="1800" dirty="0" smtClean="0">
                <a:solidFill>
                  <a:srgbClr val="000000"/>
                </a:solidFill>
              </a:rPr>
              <a:t>CO </a:t>
            </a:r>
            <a:r>
              <a:rPr lang="en-US" sz="1800" dirty="0">
                <a:solidFill>
                  <a:srgbClr val="000000"/>
                </a:solidFill>
              </a:rPr>
              <a:t>flux and 8</a:t>
            </a:r>
            <a:r>
              <a:rPr lang="en-US" sz="1800" dirty="0"/>
              <a:t>μm area </a:t>
            </a:r>
            <a:r>
              <a:rPr lang="en-US" sz="1800" dirty="0">
                <a:solidFill>
                  <a:srgbClr val="000000"/>
                </a:solidFill>
              </a:rPr>
              <a:t>measurements were used to </a:t>
            </a:r>
            <a:r>
              <a:rPr lang="en-US" sz="1800" dirty="0">
                <a:solidFill>
                  <a:srgbClr val="0000FF"/>
                </a:solidFill>
              </a:rPr>
              <a:t>derive masses and densities </a:t>
            </a:r>
          </a:p>
          <a:p>
            <a:endParaRPr lang="en-US" sz="1800" dirty="0">
              <a:solidFill>
                <a:srgbClr val="0000FF"/>
              </a:solidFill>
            </a:endParaRPr>
          </a:p>
        </p:txBody>
      </p:sp>
      <p:pic>
        <p:nvPicPr>
          <p:cNvPr id="8" name="Picture 7" descr="Screen Shot 2017-10-31 at 3.45.19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6758" y="3415912"/>
            <a:ext cx="4151544" cy="3124758"/>
          </a:xfrm>
          <a:prstGeom prst="rect">
            <a:avLst/>
          </a:prstGeom>
        </p:spPr>
      </p:pic>
      <p:pic>
        <p:nvPicPr>
          <p:cNvPr id="2" name="Picture 1" descr="Screen Shot 2017-10-31 at 3.45.27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700" y="3460958"/>
            <a:ext cx="4142758" cy="3054312"/>
          </a:xfrm>
          <a:prstGeom prst="rect">
            <a:avLst/>
          </a:prstGeom>
        </p:spPr>
      </p:pic>
    </p:spTree>
    <p:extLst>
      <p:ext uri="{BB962C8B-B14F-4D97-AF65-F5344CB8AC3E}">
        <p14:creationId xmlns:p14="http://schemas.microsoft.com/office/powerpoint/2010/main" val="11780020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939"/>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Molecular Mass and Lifetimes</a:t>
            </a:r>
            <a:endParaRPr lang="en-US" sz="3600" dirty="0"/>
          </a:p>
        </p:txBody>
      </p:sp>
      <p:sp>
        <p:nvSpPr>
          <p:cNvPr id="8" name="Content Placeholder 6"/>
          <p:cNvSpPr txBox="1">
            <a:spLocks/>
          </p:cNvSpPr>
          <p:nvPr/>
        </p:nvSpPr>
        <p:spPr>
          <a:xfrm>
            <a:off x="311723" y="855137"/>
            <a:ext cx="4349178" cy="21510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000000"/>
                </a:solidFill>
              </a:rPr>
              <a:t>Lifetime found by integrating equation for mass loss due to evaporation </a:t>
            </a:r>
            <a:r>
              <a:rPr lang="en-US" sz="1600" dirty="0" smtClean="0">
                <a:solidFill>
                  <a:schemeClr val="bg1">
                    <a:lumMod val="50000"/>
                  </a:schemeClr>
                </a:solidFill>
              </a:rPr>
              <a:t>(Berne et al. 2010)</a:t>
            </a:r>
          </a:p>
          <a:p>
            <a:endParaRPr lang="en-US" sz="2000" dirty="0" smtClean="0">
              <a:solidFill>
                <a:srgbClr val="000000"/>
              </a:solidFill>
            </a:endParaRPr>
          </a:p>
          <a:p>
            <a:endParaRPr lang="en-US" sz="2000" dirty="0" smtClean="0">
              <a:solidFill>
                <a:srgbClr val="000000"/>
              </a:solidFill>
            </a:endParaRPr>
          </a:p>
          <a:p>
            <a:pPr marL="0" indent="0">
              <a:buNone/>
            </a:pPr>
            <a:endParaRPr lang="en-US" sz="2000" dirty="0">
              <a:solidFill>
                <a:srgbClr val="000000"/>
              </a:solidFill>
            </a:endParaRPr>
          </a:p>
        </p:txBody>
      </p:sp>
      <p:pic>
        <p:nvPicPr>
          <p:cNvPr id="3" name="Picture 2" descr="Screen Shot 2017-10-30 at 10.08.4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9716" y="3406608"/>
            <a:ext cx="4481875" cy="3242330"/>
          </a:xfrm>
          <a:prstGeom prst="rect">
            <a:avLst/>
          </a:prstGeom>
        </p:spPr>
      </p:pic>
      <p:pic>
        <p:nvPicPr>
          <p:cNvPr id="5" name="Picture 4" descr="Screen Shot 2017-10-30 at 10.07.59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0129" y="3406607"/>
            <a:ext cx="4310748" cy="3201616"/>
          </a:xfrm>
          <a:prstGeom prst="rect">
            <a:avLst/>
          </a:prstGeom>
        </p:spPr>
      </p:pic>
      <p:sp>
        <p:nvSpPr>
          <p:cNvPr id="6" name="Rectangle 5"/>
          <p:cNvSpPr/>
          <p:nvPr/>
        </p:nvSpPr>
        <p:spPr>
          <a:xfrm>
            <a:off x="5231640" y="3756569"/>
            <a:ext cx="3268894" cy="369332"/>
          </a:xfrm>
          <a:prstGeom prst="rect">
            <a:avLst/>
          </a:prstGeom>
        </p:spPr>
        <p:txBody>
          <a:bodyPr wrap="none">
            <a:spAutoFit/>
          </a:bodyPr>
          <a:lstStyle/>
          <a:p>
            <a:r>
              <a:rPr lang="en-US" dirty="0">
                <a:solidFill>
                  <a:srgbClr val="E50A35"/>
                </a:solidFill>
              </a:rPr>
              <a:t>Lifetimes between 0.08-0.8 Myrs</a:t>
            </a:r>
          </a:p>
        </p:txBody>
      </p:sp>
      <p:pic>
        <p:nvPicPr>
          <p:cNvPr id="7" name="Picture 6" descr="FrEGG_Sketch.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8700" y="747530"/>
            <a:ext cx="4013201" cy="2677379"/>
          </a:xfrm>
          <a:prstGeom prst="rect">
            <a:avLst/>
          </a:prstGeom>
        </p:spPr>
      </p:pic>
      <p:pic>
        <p:nvPicPr>
          <p:cNvPr id="11" name="Picture 10" descr="latex-image-1.pd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1870" y="2040145"/>
            <a:ext cx="2681330" cy="514770"/>
          </a:xfrm>
          <a:prstGeom prst="rect">
            <a:avLst/>
          </a:prstGeom>
        </p:spPr>
      </p:pic>
      <p:pic>
        <p:nvPicPr>
          <p:cNvPr id="14" name="Picture 13" descr="latex-image-1.pd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1871" y="2682042"/>
            <a:ext cx="2681330" cy="501704"/>
          </a:xfrm>
          <a:prstGeom prst="rect">
            <a:avLst/>
          </a:prstGeom>
        </p:spPr>
      </p:pic>
    </p:spTree>
    <p:extLst>
      <p:ext uri="{BB962C8B-B14F-4D97-AF65-F5344CB8AC3E}">
        <p14:creationId xmlns:p14="http://schemas.microsoft.com/office/powerpoint/2010/main" val="39620406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4392" y="946072"/>
            <a:ext cx="5410378" cy="394184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3696798" y="4963125"/>
            <a:ext cx="55989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en-US" sz="1200" dirty="0"/>
              <a:t>Figure 2</a:t>
            </a:r>
            <a:r>
              <a:rPr lang="en-US" sz="1200" dirty="0" smtClean="0"/>
              <a:t>. From Mesa-Delgado et al. 2016, they find the first direct imaging of protoplanetary disks in the star-forming region of Carina, the most distant massive cluster in which disks have been imaged. </a:t>
            </a:r>
            <a:endParaRPr lang="en-US" sz="1200" dirty="0"/>
          </a:p>
        </p:txBody>
      </p:sp>
      <p:sp>
        <p:nvSpPr>
          <p:cNvPr id="7" name="Content Placeholder 3"/>
          <p:cNvSpPr>
            <a:spLocks noGrp="1"/>
          </p:cNvSpPr>
          <p:nvPr>
            <p:ph idx="1"/>
          </p:nvPr>
        </p:nvSpPr>
        <p:spPr>
          <a:xfrm>
            <a:off x="237066" y="674753"/>
            <a:ext cx="3267325" cy="5371132"/>
          </a:xfrm>
        </p:spPr>
        <p:txBody>
          <a:bodyPr>
            <a:normAutofit/>
          </a:bodyPr>
          <a:lstStyle/>
          <a:p>
            <a:pPr>
              <a:buFont typeface="Lucida Grande"/>
              <a:buChar char="-"/>
            </a:pPr>
            <a:endParaRPr lang="en-US" altLang="en-US" sz="1800" dirty="0" smtClean="0"/>
          </a:p>
          <a:p>
            <a:pPr>
              <a:buFont typeface="Lucida Grande"/>
              <a:buChar char="-"/>
            </a:pPr>
            <a:r>
              <a:rPr lang="en-US" altLang="en-US" sz="1800" dirty="0" smtClean="0"/>
              <a:t>ALMA images of discs</a:t>
            </a:r>
            <a:r>
              <a:rPr lang="en-US" altLang="en-US" sz="1800" baseline="0" dirty="0" smtClean="0"/>
              <a:t> actually forming: shows how </a:t>
            </a:r>
            <a:r>
              <a:rPr lang="en-US" altLang="en-US" sz="1800" i="1" baseline="0" dirty="0" err="1" smtClean="0">
                <a:solidFill>
                  <a:srgbClr val="0000FF"/>
                </a:solidFill>
              </a:rPr>
              <a:t>frEGGS</a:t>
            </a:r>
            <a:r>
              <a:rPr lang="en-US" altLang="en-US" sz="1800" i="1" baseline="0" dirty="0" smtClean="0">
                <a:solidFill>
                  <a:srgbClr val="0000FF"/>
                </a:solidFill>
              </a:rPr>
              <a:t> could be protecting these star-forming disks and allowing for planet formation to occur</a:t>
            </a:r>
          </a:p>
          <a:p>
            <a:pPr>
              <a:buFont typeface="Lucida Grande"/>
              <a:buChar char="-"/>
            </a:pPr>
            <a:r>
              <a:rPr lang="en-US" sz="1800" dirty="0" smtClean="0"/>
              <a:t>Is </a:t>
            </a:r>
            <a:r>
              <a:rPr lang="en-US" sz="1800" dirty="0"/>
              <a:t>the formation of stars triggered by the external energetic environment (UV, winds, high-pressure of HII region</a:t>
            </a:r>
            <a:r>
              <a:rPr lang="en-US" sz="1800" dirty="0" smtClean="0"/>
              <a:t>), or were such stars already in the process of formation in the dense cloud cores?</a:t>
            </a:r>
          </a:p>
          <a:p>
            <a:pPr>
              <a:buFont typeface="Lucida Grande"/>
              <a:buChar char="-"/>
            </a:pPr>
            <a:endParaRPr lang="en-US" sz="1800" dirty="0" smtClean="0"/>
          </a:p>
        </p:txBody>
      </p:sp>
      <p:sp>
        <p:nvSpPr>
          <p:cNvPr id="8" name="Title 1"/>
          <p:cNvSpPr txBox="1">
            <a:spLocks/>
          </p:cNvSpPr>
          <p:nvPr/>
        </p:nvSpPr>
        <p:spPr>
          <a:xfrm>
            <a:off x="457200" y="7939"/>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FrEGGs = Early </a:t>
            </a:r>
            <a:r>
              <a:rPr lang="en-US" sz="3600" dirty="0"/>
              <a:t>S</a:t>
            </a:r>
            <a:r>
              <a:rPr lang="en-US" sz="3600" dirty="0" smtClean="0"/>
              <a:t>tage </a:t>
            </a:r>
            <a:r>
              <a:rPr lang="en-US" sz="3600" dirty="0"/>
              <a:t>S</a:t>
            </a:r>
            <a:r>
              <a:rPr lang="en-US" sz="3600" dirty="0" smtClean="0"/>
              <a:t>tar </a:t>
            </a:r>
            <a:r>
              <a:rPr lang="en-US" sz="3600" dirty="0"/>
              <a:t>F</a:t>
            </a:r>
            <a:r>
              <a:rPr lang="en-US" sz="3600" dirty="0" smtClean="0"/>
              <a:t>ormation?</a:t>
            </a:r>
            <a:endParaRPr lang="en-US" sz="3600" dirty="0"/>
          </a:p>
        </p:txBody>
      </p:sp>
      <p:sp>
        <p:nvSpPr>
          <p:cNvPr id="2" name="Rectangle 1"/>
          <p:cNvSpPr/>
          <p:nvPr/>
        </p:nvSpPr>
        <p:spPr>
          <a:xfrm>
            <a:off x="847673" y="5832943"/>
            <a:ext cx="6150746" cy="707886"/>
          </a:xfrm>
          <a:prstGeom prst="rect">
            <a:avLst/>
          </a:prstGeom>
        </p:spPr>
        <p:txBody>
          <a:bodyPr wrap="square">
            <a:spAutoFit/>
          </a:bodyPr>
          <a:lstStyle/>
          <a:p>
            <a:pPr algn="ctr"/>
            <a:r>
              <a:rPr lang="en-US" altLang="en-US" sz="2000" i="1" dirty="0" smtClean="0">
                <a:solidFill>
                  <a:srgbClr val="0000FF"/>
                </a:solidFill>
              </a:rPr>
              <a:t>Could </a:t>
            </a:r>
            <a:r>
              <a:rPr lang="en-US" altLang="en-US" sz="2000" i="1" dirty="0">
                <a:solidFill>
                  <a:srgbClr val="0000FF"/>
                </a:solidFill>
              </a:rPr>
              <a:t>our lifetimes be long enough to </a:t>
            </a:r>
            <a:r>
              <a:rPr lang="en-US" altLang="en-US" sz="2000" i="1" dirty="0" smtClean="0">
                <a:solidFill>
                  <a:srgbClr val="0000FF"/>
                </a:solidFill>
              </a:rPr>
              <a:t>protect </a:t>
            </a:r>
            <a:r>
              <a:rPr lang="en-US" altLang="en-US" sz="2000" i="1" dirty="0">
                <a:solidFill>
                  <a:srgbClr val="0000FF"/>
                </a:solidFill>
              </a:rPr>
              <a:t>the disks forming inside the frEGGs? </a:t>
            </a:r>
            <a:r>
              <a:rPr lang="en-US" altLang="en-US" sz="2000" i="1" dirty="0" smtClean="0">
                <a:solidFill>
                  <a:srgbClr val="0000FF"/>
                </a:solidFill>
              </a:rPr>
              <a:t>Will they </a:t>
            </a:r>
            <a:r>
              <a:rPr lang="en-US" altLang="en-US" sz="2000" i="1" dirty="0">
                <a:solidFill>
                  <a:srgbClr val="0000FF"/>
                </a:solidFill>
              </a:rPr>
              <a:t>become proplyds?</a:t>
            </a:r>
          </a:p>
        </p:txBody>
      </p:sp>
    </p:spTree>
    <p:extLst>
      <p:ext uri="{BB962C8B-B14F-4D97-AF65-F5344CB8AC3E}">
        <p14:creationId xmlns:p14="http://schemas.microsoft.com/office/powerpoint/2010/main" val="15912730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1"/>
          <p:cNvPicPr/>
          <p:nvPr/>
        </p:nvPicPr>
        <p:blipFill>
          <a:blip r:embed="rId3"/>
          <a:stretch/>
        </p:blipFill>
        <p:spPr>
          <a:xfrm>
            <a:off x="393700" y="1660320"/>
            <a:ext cx="7842960" cy="3280320"/>
          </a:xfrm>
          <a:prstGeom prst="rect">
            <a:avLst/>
          </a:prstGeom>
          <a:ln>
            <a:noFill/>
          </a:ln>
        </p:spPr>
      </p:pic>
      <p:sp>
        <p:nvSpPr>
          <p:cNvPr id="153" name="CustomShape 2"/>
          <p:cNvSpPr/>
          <p:nvPr/>
        </p:nvSpPr>
        <p:spPr>
          <a:xfrm>
            <a:off x="1032340" y="1307160"/>
            <a:ext cx="10706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b="1" strike="noStrike">
                <a:solidFill>
                  <a:srgbClr val="000000"/>
                </a:solidFill>
                <a:latin typeface="Calibri"/>
                <a:ea typeface="MS PGothic"/>
              </a:rPr>
              <a:t>Unbound</a:t>
            </a:r>
            <a:endParaRPr/>
          </a:p>
        </p:txBody>
      </p:sp>
      <p:sp>
        <p:nvSpPr>
          <p:cNvPr id="154" name="CustomShape 3"/>
          <p:cNvSpPr/>
          <p:nvPr/>
        </p:nvSpPr>
        <p:spPr>
          <a:xfrm>
            <a:off x="3913780" y="1313280"/>
            <a:ext cx="8024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b="1" strike="noStrike">
                <a:solidFill>
                  <a:srgbClr val="000000"/>
                </a:solidFill>
                <a:latin typeface="Calibri"/>
                <a:ea typeface="MS PGothic"/>
              </a:rPr>
              <a:t>Bound</a:t>
            </a:r>
            <a:endParaRPr/>
          </a:p>
        </p:txBody>
      </p:sp>
      <p:sp>
        <p:nvSpPr>
          <p:cNvPr id="155" name="CustomShape 4"/>
          <p:cNvSpPr/>
          <p:nvPr/>
        </p:nvSpPr>
        <p:spPr>
          <a:xfrm>
            <a:off x="707260" y="5159880"/>
            <a:ext cx="8496360" cy="157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dirty="0">
                <a:solidFill>
                  <a:srgbClr val="000000"/>
                </a:solidFill>
                <a:latin typeface="Calibri"/>
                <a:ea typeface="MS PGothic"/>
              </a:rPr>
              <a:t>Numerical simulations of turbulent clouds (</a:t>
            </a:r>
            <a:r>
              <a:rPr lang="en-US" i="1" strike="noStrike" dirty="0">
                <a:solidFill>
                  <a:srgbClr val="808080"/>
                </a:solidFill>
                <a:latin typeface="Calibri"/>
                <a:ea typeface="MS PGothic"/>
              </a:rPr>
              <a:t>Dale+2012,2013</a:t>
            </a:r>
            <a:r>
              <a:rPr lang="en-US" strike="noStrike" dirty="0">
                <a:solidFill>
                  <a:srgbClr val="000000"/>
                </a:solidFill>
                <a:latin typeface="Calibri"/>
                <a:ea typeface="MS PGothic"/>
              </a:rPr>
              <a:t>):</a:t>
            </a:r>
            <a:endParaRPr dirty="0"/>
          </a:p>
          <a:p>
            <a:pPr>
              <a:lnSpc>
                <a:spcPct val="100000"/>
              </a:lnSpc>
            </a:pPr>
            <a:r>
              <a:rPr lang="en-US" strike="noStrike" dirty="0">
                <a:solidFill>
                  <a:srgbClr val="000000"/>
                </a:solidFill>
                <a:latin typeface="Calibri"/>
                <a:ea typeface="MS PGothic"/>
              </a:rPr>
              <a:t>(a) Unbound </a:t>
            </a:r>
            <a:r>
              <a:rPr lang="en-US" strike="noStrike" dirty="0" err="1">
                <a:solidFill>
                  <a:srgbClr val="000000"/>
                </a:solidFill>
                <a:latin typeface="Calibri"/>
                <a:ea typeface="MS PGothic"/>
              </a:rPr>
              <a:t>E</a:t>
            </a:r>
            <a:r>
              <a:rPr lang="en-US" sz="2000" strike="noStrike" baseline="-25000" dirty="0" err="1">
                <a:solidFill>
                  <a:srgbClr val="000000"/>
                </a:solidFill>
                <a:latin typeface="Calibri"/>
                <a:ea typeface="MS PGothic"/>
              </a:rPr>
              <a:t>kin</a:t>
            </a:r>
            <a:r>
              <a:rPr lang="en-US" strike="noStrike" dirty="0">
                <a:solidFill>
                  <a:srgbClr val="000000"/>
                </a:solidFill>
                <a:latin typeface="Calibri"/>
                <a:ea typeface="MS PGothic"/>
              </a:rPr>
              <a:t>/</a:t>
            </a:r>
            <a:r>
              <a:rPr lang="en-US" strike="noStrike" dirty="0" err="1">
                <a:solidFill>
                  <a:srgbClr val="000000"/>
                </a:solidFill>
                <a:latin typeface="Calibri"/>
                <a:ea typeface="MS PGothic"/>
              </a:rPr>
              <a:t>E</a:t>
            </a:r>
            <a:r>
              <a:rPr lang="en-US" sz="2000" strike="noStrike" baseline="-25000" dirty="0" err="1">
                <a:solidFill>
                  <a:srgbClr val="000000"/>
                </a:solidFill>
                <a:latin typeface="Calibri"/>
                <a:ea typeface="MS PGothic"/>
              </a:rPr>
              <a:t>grav</a:t>
            </a:r>
            <a:r>
              <a:rPr lang="en-US" strike="noStrike" dirty="0">
                <a:solidFill>
                  <a:srgbClr val="000000"/>
                </a:solidFill>
                <a:latin typeface="Calibri"/>
                <a:ea typeface="MS PGothic"/>
              </a:rPr>
              <a:t>=2.3, (c) Zoom-in, showing </a:t>
            </a:r>
            <a:r>
              <a:rPr lang="en-US" strike="noStrike" dirty="0" err="1">
                <a:solidFill>
                  <a:srgbClr val="000000"/>
                </a:solidFill>
                <a:latin typeface="Calibri"/>
                <a:ea typeface="MS PGothic"/>
              </a:rPr>
              <a:t>frEGG</a:t>
            </a:r>
            <a:r>
              <a:rPr lang="en-US" strike="noStrike" dirty="0">
                <a:solidFill>
                  <a:srgbClr val="000000"/>
                </a:solidFill>
                <a:latin typeface="Calibri"/>
                <a:ea typeface="MS PGothic"/>
              </a:rPr>
              <a:t> like dense compact cloud</a:t>
            </a:r>
            <a:endParaRPr dirty="0"/>
          </a:p>
          <a:p>
            <a:pPr>
              <a:lnSpc>
                <a:spcPct val="100000"/>
              </a:lnSpc>
            </a:pPr>
            <a:r>
              <a:rPr lang="en-US" strike="noStrike" dirty="0">
                <a:solidFill>
                  <a:srgbClr val="000000"/>
                </a:solidFill>
                <a:latin typeface="Calibri"/>
                <a:ea typeface="MS PGothic"/>
              </a:rPr>
              <a:t>(b) Bound </a:t>
            </a:r>
            <a:r>
              <a:rPr lang="en-US" strike="noStrike" dirty="0" err="1">
                <a:solidFill>
                  <a:srgbClr val="000000"/>
                </a:solidFill>
                <a:latin typeface="Calibri"/>
                <a:ea typeface="MS PGothic"/>
              </a:rPr>
              <a:t>E</a:t>
            </a:r>
            <a:r>
              <a:rPr lang="en-US" strike="noStrike" baseline="-25000" dirty="0" err="1">
                <a:solidFill>
                  <a:srgbClr val="000000"/>
                </a:solidFill>
                <a:latin typeface="Calibri"/>
                <a:ea typeface="MS PGothic"/>
              </a:rPr>
              <a:t>kin</a:t>
            </a:r>
            <a:r>
              <a:rPr lang="en-US" strike="noStrike" dirty="0">
                <a:solidFill>
                  <a:srgbClr val="000000"/>
                </a:solidFill>
                <a:latin typeface="Calibri"/>
                <a:ea typeface="MS PGothic"/>
              </a:rPr>
              <a:t>/</a:t>
            </a:r>
            <a:r>
              <a:rPr lang="en-US" strike="noStrike" dirty="0" err="1">
                <a:solidFill>
                  <a:srgbClr val="000000"/>
                </a:solidFill>
                <a:latin typeface="Calibri"/>
                <a:ea typeface="MS PGothic"/>
              </a:rPr>
              <a:t>E</a:t>
            </a:r>
            <a:r>
              <a:rPr lang="en-US" strike="noStrike" baseline="-25000" dirty="0" err="1">
                <a:solidFill>
                  <a:srgbClr val="000000"/>
                </a:solidFill>
                <a:latin typeface="Calibri"/>
                <a:ea typeface="MS PGothic"/>
              </a:rPr>
              <a:t>grav</a:t>
            </a:r>
            <a:r>
              <a:rPr lang="en-US" strike="noStrike" dirty="0">
                <a:solidFill>
                  <a:srgbClr val="000000"/>
                </a:solidFill>
                <a:latin typeface="Calibri"/>
                <a:ea typeface="MS PGothic"/>
              </a:rPr>
              <a:t>=0.7</a:t>
            </a:r>
            <a:endParaRPr dirty="0"/>
          </a:p>
          <a:p>
            <a:pPr>
              <a:lnSpc>
                <a:spcPct val="100000"/>
              </a:lnSpc>
            </a:pPr>
            <a:endParaRPr dirty="0"/>
          </a:p>
          <a:p>
            <a:pPr>
              <a:lnSpc>
                <a:spcPct val="100000"/>
              </a:lnSpc>
            </a:pPr>
            <a:r>
              <a:rPr lang="en-US" strike="noStrike" dirty="0">
                <a:solidFill>
                  <a:srgbClr val="0000FF"/>
                </a:solidFill>
                <a:latin typeface="Calibri"/>
                <a:ea typeface="MS PGothic"/>
              </a:rPr>
              <a:t>Unbound clouds make large bubbles &amp; </a:t>
            </a:r>
            <a:r>
              <a:rPr lang="en-US" strike="noStrike" dirty="0" err="1">
                <a:solidFill>
                  <a:srgbClr val="0000FF"/>
                </a:solidFill>
                <a:latin typeface="Calibri"/>
                <a:ea typeface="MS PGothic"/>
              </a:rPr>
              <a:t>frEGG</a:t>
            </a:r>
            <a:r>
              <a:rPr lang="en-US" strike="noStrike" dirty="0">
                <a:solidFill>
                  <a:srgbClr val="0000FF"/>
                </a:solidFill>
                <a:latin typeface="Calibri"/>
                <a:ea typeface="MS PGothic"/>
              </a:rPr>
              <a:t>-like structures more efficiently</a:t>
            </a:r>
            <a:endParaRPr dirty="0">
              <a:solidFill>
                <a:srgbClr val="0000FF"/>
              </a:solidFill>
            </a:endParaRPr>
          </a:p>
        </p:txBody>
      </p:sp>
      <p:sp>
        <p:nvSpPr>
          <p:cNvPr id="156" name="CustomShape 5"/>
          <p:cNvSpPr/>
          <p:nvPr/>
        </p:nvSpPr>
        <p:spPr>
          <a:xfrm>
            <a:off x="6078460" y="1307160"/>
            <a:ext cx="17856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b="1" strike="noStrike">
                <a:solidFill>
                  <a:srgbClr val="000000"/>
                </a:solidFill>
                <a:latin typeface="Calibri"/>
                <a:ea typeface="MS PGothic"/>
              </a:rPr>
              <a:t>Unbound (zoom)</a:t>
            </a:r>
            <a:endParaRPr/>
          </a:p>
        </p:txBody>
      </p:sp>
      <p:sp>
        <p:nvSpPr>
          <p:cNvPr id="8" name="Title 1"/>
          <p:cNvSpPr txBox="1">
            <a:spLocks/>
          </p:cNvSpPr>
          <p:nvPr/>
        </p:nvSpPr>
        <p:spPr>
          <a:xfrm>
            <a:off x="457200" y="7939"/>
            <a:ext cx="8229600" cy="1143000"/>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FrEGGs as Probes of Evolutionary Models of MSFRs</a:t>
            </a:r>
            <a:endParaRPr lang="en-US" sz="3600" dirty="0"/>
          </a:p>
        </p:txBody>
      </p:sp>
    </p:spTree>
    <p:extLst>
      <p:ext uri="{BB962C8B-B14F-4D97-AF65-F5344CB8AC3E}">
        <p14:creationId xmlns:p14="http://schemas.microsoft.com/office/powerpoint/2010/main" val="14996157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355599" y="977370"/>
            <a:ext cx="8619067" cy="471222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Large </a:t>
            </a:r>
            <a:r>
              <a:rPr lang="en-US" sz="2000" dirty="0" smtClean="0"/>
              <a:t>isolated </a:t>
            </a:r>
            <a:r>
              <a:rPr lang="en-US" sz="2000" dirty="0"/>
              <a:t>tadpole-shaped structures are not proplyds, but (free-floating) Evaporating Gas Globules (frEGGs)</a:t>
            </a:r>
            <a:endParaRPr lang="en-US" sz="2000" dirty="0">
              <a:solidFill>
                <a:srgbClr val="0000FF"/>
              </a:solidFill>
            </a:endParaRPr>
          </a:p>
          <a:p>
            <a:pPr marL="0" indent="0">
              <a:buNone/>
            </a:pPr>
            <a:endParaRPr lang="en-US" sz="2000" dirty="0" smtClean="0">
              <a:solidFill>
                <a:srgbClr val="0000FF"/>
              </a:solidFill>
            </a:endParaRPr>
          </a:p>
          <a:p>
            <a:pPr marL="0" indent="0">
              <a:buNone/>
            </a:pPr>
            <a:endParaRPr lang="en-US" sz="2000" dirty="0" smtClean="0">
              <a:solidFill>
                <a:srgbClr val="0000FF"/>
              </a:solidFill>
            </a:endParaRPr>
          </a:p>
          <a:p>
            <a:pPr marL="0" indent="0">
              <a:buNone/>
            </a:pPr>
            <a:endParaRPr lang="en-US" sz="2000" dirty="0">
              <a:solidFill>
                <a:srgbClr val="0000FF"/>
              </a:solidFill>
            </a:endParaRPr>
          </a:p>
          <a:p>
            <a:pPr marL="0" indent="0">
              <a:buNone/>
            </a:pPr>
            <a:endParaRPr lang="en-US" sz="2000" dirty="0" smtClean="0"/>
          </a:p>
          <a:p>
            <a:r>
              <a:rPr lang="en-US" sz="2000" dirty="0" smtClean="0"/>
              <a:t>Whether </a:t>
            </a:r>
            <a:r>
              <a:rPr lang="en-US" sz="2000" dirty="0"/>
              <a:t>other objects are EGGs, FrEGGs, or proplyds has major implications for the star formation rate and the IMF in MSFRs where they are found </a:t>
            </a:r>
          </a:p>
          <a:p>
            <a:r>
              <a:rPr lang="en-US" sz="2000" dirty="0" smtClean="0"/>
              <a:t>Deriving </a:t>
            </a:r>
            <a:r>
              <a:rPr lang="en-US" sz="2000" dirty="0" smtClean="0"/>
              <a:t>the physical properties of </a:t>
            </a:r>
            <a:r>
              <a:rPr lang="en-US" sz="2000" dirty="0"/>
              <a:t>F</a:t>
            </a:r>
            <a:r>
              <a:rPr lang="en-US" sz="2000" dirty="0" smtClean="0"/>
              <a:t>rEGGs provides precise </a:t>
            </a:r>
            <a:r>
              <a:rPr lang="en-US" sz="2000" i="1" dirty="0" smtClean="0">
                <a:solidFill>
                  <a:srgbClr val="0000FF"/>
                </a:solidFill>
              </a:rPr>
              <a:t>quantitative constraints for sophisticated studies of irradiated star-forming clouds using hydrodynamical simulations </a:t>
            </a:r>
            <a:r>
              <a:rPr lang="en-US" sz="2000" i="1" dirty="0" smtClean="0">
                <a:solidFill>
                  <a:schemeClr val="bg1">
                    <a:lumMod val="50000"/>
                  </a:schemeClr>
                </a:solidFill>
              </a:rPr>
              <a:t>(e.g. </a:t>
            </a:r>
            <a:r>
              <a:rPr lang="nb-NO" sz="2000" dirty="0" err="1" smtClean="0">
                <a:solidFill>
                  <a:schemeClr val="bg1">
                    <a:lumMod val="50000"/>
                  </a:schemeClr>
                </a:solidFill>
              </a:rPr>
              <a:t>Heyer</a:t>
            </a:r>
            <a:r>
              <a:rPr lang="nb-NO" sz="2000" dirty="0" smtClean="0">
                <a:solidFill>
                  <a:schemeClr val="bg1">
                    <a:lumMod val="50000"/>
                  </a:schemeClr>
                </a:solidFill>
              </a:rPr>
              <a:t> </a:t>
            </a:r>
            <a:r>
              <a:rPr lang="nb-NO" sz="2000" dirty="0">
                <a:solidFill>
                  <a:schemeClr val="bg1">
                    <a:lumMod val="50000"/>
                  </a:schemeClr>
                </a:solidFill>
              </a:rPr>
              <a:t>et al. 2006, </a:t>
            </a:r>
            <a:r>
              <a:rPr lang="nb-NO" sz="2000" dirty="0" err="1">
                <a:solidFill>
                  <a:schemeClr val="bg1">
                    <a:lumMod val="50000"/>
                  </a:schemeClr>
                </a:solidFill>
              </a:rPr>
              <a:t>Henney</a:t>
            </a:r>
            <a:r>
              <a:rPr lang="nb-NO" sz="2000" dirty="0">
                <a:solidFill>
                  <a:schemeClr val="bg1">
                    <a:lumMod val="50000"/>
                  </a:schemeClr>
                </a:solidFill>
              </a:rPr>
              <a:t> et al. 2009, </a:t>
            </a:r>
            <a:r>
              <a:rPr lang="nb-NO" sz="2000" dirty="0" err="1">
                <a:solidFill>
                  <a:schemeClr val="bg1">
                    <a:lumMod val="50000"/>
                  </a:schemeClr>
                </a:solidFill>
              </a:rPr>
              <a:t>Mackey</a:t>
            </a:r>
            <a:r>
              <a:rPr lang="nb-NO" sz="2000" dirty="0">
                <a:solidFill>
                  <a:schemeClr val="bg1">
                    <a:lumMod val="50000"/>
                  </a:schemeClr>
                </a:solidFill>
              </a:rPr>
              <a:t> &amp; Lim </a:t>
            </a:r>
            <a:r>
              <a:rPr lang="nb-NO" sz="2000" dirty="0" smtClean="0">
                <a:solidFill>
                  <a:schemeClr val="bg1">
                    <a:lumMod val="50000"/>
                  </a:schemeClr>
                </a:solidFill>
              </a:rPr>
              <a:t>2012)</a:t>
            </a:r>
            <a:endParaRPr lang="nb-NO" sz="2000" dirty="0">
              <a:solidFill>
                <a:schemeClr val="bg1">
                  <a:lumMod val="50000"/>
                </a:schemeClr>
              </a:solidFill>
            </a:endParaRPr>
          </a:p>
          <a:p>
            <a:endParaRPr lang="en-US" sz="2000" i="1" dirty="0">
              <a:solidFill>
                <a:srgbClr val="0000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24190204"/>
              </p:ext>
            </p:extLst>
          </p:nvPr>
        </p:nvGraphicFramePr>
        <p:xfrm>
          <a:off x="1244600" y="1778004"/>
          <a:ext cx="6891867" cy="1188720"/>
        </p:xfrm>
        <a:graphic>
          <a:graphicData uri="http://schemas.openxmlformats.org/drawingml/2006/table">
            <a:tbl>
              <a:tblPr firstRow="1" bandRow="1">
                <a:tableStyleId>{2D5ABB26-0587-4C30-8999-92F81FD0307C}</a:tableStyleId>
              </a:tblPr>
              <a:tblGrid>
                <a:gridCol w="1591733"/>
                <a:gridCol w="1303867"/>
                <a:gridCol w="1698979"/>
                <a:gridCol w="2297288"/>
              </a:tblGrid>
              <a:tr h="370840">
                <a:tc>
                  <a:txBody>
                    <a:bodyPr/>
                    <a:lstStyle/>
                    <a:p>
                      <a:endParaRPr lang="en-US" sz="2000" b="1" dirty="0"/>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000" b="1" dirty="0" smtClean="0"/>
                        <a:t>EGGs</a:t>
                      </a:r>
                      <a:endParaRPr lang="en-US" sz="20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smtClean="0">
                          <a:solidFill>
                            <a:srgbClr val="E50A35"/>
                          </a:solidFill>
                        </a:rPr>
                        <a:t>FrEGGs</a:t>
                      </a:r>
                      <a:endParaRPr lang="en-US" sz="2000" b="1" dirty="0">
                        <a:solidFill>
                          <a:srgbClr val="E50A35"/>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dirty="0" smtClean="0"/>
                        <a:t>Proplyds</a:t>
                      </a:r>
                      <a:endParaRPr lang="en-US" sz="2000" b="1" dirty="0"/>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r>
                        <a:rPr lang="en-US" sz="2000" b="1" dirty="0" smtClean="0"/>
                        <a:t>Sizes (AU)</a:t>
                      </a:r>
                      <a:endParaRPr lang="en-US" sz="2000" b="1" dirty="0"/>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300-2000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smtClean="0"/>
                        <a:t>13000-94000</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smtClean="0">
                          <a:solidFill>
                            <a:srgbClr val="000000"/>
                          </a:solidFill>
                        </a:rPr>
                        <a:t>40-350 </a:t>
                      </a:r>
                      <a:endParaRPr lang="en-US" sz="2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r>
                        <a:rPr lang="en-US" sz="2000" b="1" dirty="0" smtClean="0">
                          <a:solidFill>
                            <a:schemeClr val="tx1"/>
                          </a:solidFill>
                        </a:rPr>
                        <a:t>Masses (</a:t>
                      </a:r>
                      <a:r>
                        <a:rPr lang="en-US" sz="2000" dirty="0" smtClean="0">
                          <a:solidFill>
                            <a:schemeClr val="tx1"/>
                          </a:solidFill>
                        </a:rPr>
                        <a:t>M</a:t>
                      </a:r>
                      <a:r>
                        <a:rPr lang="en-US" sz="2000" baseline="-25000" dirty="0" smtClean="0">
                          <a:solidFill>
                            <a:schemeClr val="tx1"/>
                          </a:solidFill>
                          <a:latin typeface="Wingdings"/>
                          <a:ea typeface="Wingdings"/>
                          <a:cs typeface="Wingdings"/>
                          <a:sym typeface="Wingdings"/>
                        </a:rPr>
                        <a:t></a:t>
                      </a:r>
                      <a:r>
                        <a:rPr lang="en-US" sz="2000" baseline="0" dirty="0" smtClean="0">
                          <a:solidFill>
                            <a:schemeClr val="tx1"/>
                          </a:solidFill>
                          <a:latin typeface="Calibri"/>
                          <a:ea typeface="Wingdings"/>
                          <a:cs typeface="Calibri"/>
                          <a:sym typeface="Wingdings"/>
                        </a:rPr>
                        <a:t>)</a:t>
                      </a:r>
                      <a:endParaRPr lang="en-US" sz="2000" b="1" dirty="0">
                        <a:solidFill>
                          <a:schemeClr val="tx1"/>
                        </a:solidFill>
                        <a:latin typeface="Calibri"/>
                        <a:cs typeface="Calibri"/>
                      </a:endParaRPr>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000" dirty="0" smtClean="0"/>
                        <a:t>--</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solidFill>
                            <a:srgbClr val="000000"/>
                          </a:solidFill>
                        </a:rPr>
                        <a:t>0.03-12 </a:t>
                      </a:r>
                      <a:endParaRPr lang="en-US" sz="20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solidFill>
                            <a:schemeClr val="tx1"/>
                          </a:solidFill>
                        </a:rPr>
                        <a:t>0.0007-0.00015</a:t>
                      </a:r>
                      <a:endParaRPr lang="en-US" sz="20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Title 1"/>
          <p:cNvSpPr txBox="1">
            <a:spLocks/>
          </p:cNvSpPr>
          <p:nvPr/>
        </p:nvSpPr>
        <p:spPr>
          <a:xfrm>
            <a:off x="508000" y="109012"/>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Summary</a:t>
            </a:r>
            <a:endParaRPr lang="en-US" sz="3600" dirty="0"/>
          </a:p>
        </p:txBody>
      </p:sp>
    </p:spTree>
    <p:extLst>
      <p:ext uri="{BB962C8B-B14F-4D97-AF65-F5344CB8AC3E}">
        <p14:creationId xmlns:p14="http://schemas.microsoft.com/office/powerpoint/2010/main" val="33334911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Content Placeholder 3"/>
          <p:cNvPicPr/>
          <p:nvPr/>
        </p:nvPicPr>
        <p:blipFill>
          <a:blip r:embed="rId3" cstate="screen">
            <a:extLst>
              <a:ext uri="{28A0092B-C50C-407E-A947-70E740481C1C}">
                <a14:useLocalDpi xmlns:a14="http://schemas.microsoft.com/office/drawing/2010/main"/>
              </a:ext>
            </a:extLst>
          </a:blip>
          <a:stretch/>
        </p:blipFill>
        <p:spPr>
          <a:xfrm>
            <a:off x="207000" y="933480"/>
            <a:ext cx="5752440" cy="2952000"/>
          </a:xfrm>
          <a:prstGeom prst="rect">
            <a:avLst/>
          </a:prstGeom>
          <a:ln>
            <a:noFill/>
          </a:ln>
        </p:spPr>
      </p:pic>
      <p:sp>
        <p:nvSpPr>
          <p:cNvPr id="159" name="CustomShape 2"/>
          <p:cNvSpPr/>
          <p:nvPr/>
        </p:nvSpPr>
        <p:spPr>
          <a:xfrm>
            <a:off x="6087600" y="927160"/>
            <a:ext cx="28378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trike="noStrike" dirty="0">
                <a:solidFill>
                  <a:srgbClr val="E50A35"/>
                </a:solidFill>
                <a:latin typeface="Calibri"/>
                <a:ea typeface="MS PGothic"/>
              </a:rPr>
              <a:t>Simulation</a:t>
            </a:r>
            <a:r>
              <a:rPr lang="en-US" strike="noStrike" dirty="0">
                <a:solidFill>
                  <a:srgbClr val="000000"/>
                </a:solidFill>
                <a:latin typeface="Calibri"/>
                <a:ea typeface="MS PGothic"/>
              </a:rPr>
              <a:t>: </a:t>
            </a:r>
            <a:r>
              <a:rPr lang="en-US" strike="noStrike" dirty="0" err="1">
                <a:solidFill>
                  <a:srgbClr val="000000"/>
                </a:solidFill>
                <a:latin typeface="Calibri"/>
                <a:ea typeface="MS PGothic"/>
              </a:rPr>
              <a:t>protostellar</a:t>
            </a:r>
            <a:r>
              <a:rPr lang="en-US" strike="noStrike" dirty="0">
                <a:solidFill>
                  <a:srgbClr val="000000"/>
                </a:solidFill>
                <a:latin typeface="Calibri"/>
                <a:ea typeface="MS PGothic"/>
              </a:rPr>
              <a:t> disk formed by triggering at 0.6 Myr (</a:t>
            </a:r>
            <a:r>
              <a:rPr lang="en-US" strike="noStrike" dirty="0" err="1">
                <a:solidFill>
                  <a:srgbClr val="000000"/>
                </a:solidFill>
                <a:latin typeface="Calibri"/>
                <a:ea typeface="MS PGothic"/>
              </a:rPr>
              <a:t>colorscale</a:t>
            </a:r>
            <a:r>
              <a:rPr lang="en-US" strike="noStrike" dirty="0">
                <a:solidFill>
                  <a:srgbClr val="000000"/>
                </a:solidFill>
                <a:latin typeface="Calibri"/>
                <a:ea typeface="MS PGothic"/>
              </a:rPr>
              <a:t> shows density; </a:t>
            </a:r>
            <a:r>
              <a:rPr lang="en-US" i="1" strike="noStrike" dirty="0">
                <a:solidFill>
                  <a:srgbClr val="808080"/>
                </a:solidFill>
                <a:latin typeface="Calibri"/>
                <a:ea typeface="MS PGothic"/>
              </a:rPr>
              <a:t>from Li+2014</a:t>
            </a:r>
            <a:r>
              <a:rPr lang="en-US" strike="noStrike" dirty="0">
                <a:solidFill>
                  <a:srgbClr val="000000"/>
                </a:solidFill>
                <a:latin typeface="Calibri"/>
                <a:ea typeface="MS PGothic"/>
              </a:rPr>
              <a:t>).</a:t>
            </a:r>
            <a:endParaRPr dirty="0"/>
          </a:p>
        </p:txBody>
      </p:sp>
      <p:sp>
        <p:nvSpPr>
          <p:cNvPr id="160" name="CustomShape 3"/>
          <p:cNvSpPr/>
          <p:nvPr/>
        </p:nvSpPr>
        <p:spPr>
          <a:xfrm>
            <a:off x="207000" y="4650600"/>
            <a:ext cx="8868960" cy="173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dirty="0">
                <a:solidFill>
                  <a:srgbClr val="000000"/>
                </a:solidFill>
                <a:latin typeface="Calibri"/>
                <a:ea typeface="MS PGothic"/>
              </a:rPr>
              <a:t>L</a:t>
            </a:r>
            <a:r>
              <a:rPr lang="en-US" strike="noStrike" dirty="0" smtClean="0">
                <a:solidFill>
                  <a:srgbClr val="000000"/>
                </a:solidFill>
                <a:latin typeface="Calibri"/>
                <a:ea typeface="MS PGothic"/>
              </a:rPr>
              <a:t>arge </a:t>
            </a:r>
            <a:r>
              <a:rPr lang="en-US" strike="noStrike" dirty="0">
                <a:solidFill>
                  <a:srgbClr val="000000"/>
                </a:solidFill>
                <a:latin typeface="Calibri"/>
                <a:ea typeface="MS PGothic"/>
              </a:rPr>
              <a:t>number of studies with models of interaction of </a:t>
            </a:r>
            <a:r>
              <a:rPr lang="en-US" strike="noStrike" dirty="0" err="1">
                <a:solidFill>
                  <a:srgbClr val="000000"/>
                </a:solidFill>
                <a:latin typeface="Calibri"/>
                <a:ea typeface="MS PGothic"/>
              </a:rPr>
              <a:t>magnetised</a:t>
            </a:r>
            <a:r>
              <a:rPr lang="en-US" strike="noStrike" dirty="0">
                <a:solidFill>
                  <a:srgbClr val="000000"/>
                </a:solidFill>
                <a:latin typeface="Calibri"/>
                <a:ea typeface="MS PGothic"/>
              </a:rPr>
              <a:t> clouds with winds and radiation (</a:t>
            </a:r>
            <a:r>
              <a:rPr lang="en-US" i="1" strike="noStrike" dirty="0">
                <a:solidFill>
                  <a:srgbClr val="000000"/>
                </a:solidFill>
                <a:latin typeface="Calibri"/>
                <a:ea typeface="MS PGothic"/>
              </a:rPr>
              <a:t>McCourt+2015, Arthur+2011, Henney+2009</a:t>
            </a:r>
            <a:r>
              <a:rPr lang="en-US" strike="noStrike" dirty="0">
                <a:solidFill>
                  <a:srgbClr val="000000"/>
                </a:solidFill>
                <a:latin typeface="Calibri"/>
                <a:ea typeface="MS PGothic"/>
              </a:rPr>
              <a:t>) </a:t>
            </a:r>
            <a:endParaRPr dirty="0"/>
          </a:p>
          <a:p>
            <a:pPr>
              <a:lnSpc>
                <a:spcPct val="100000"/>
              </a:lnSpc>
            </a:pPr>
            <a:endParaRPr dirty="0">
              <a:solidFill>
                <a:srgbClr val="0000FF"/>
              </a:solidFill>
            </a:endParaRPr>
          </a:p>
          <a:p>
            <a:pPr>
              <a:lnSpc>
                <a:spcPct val="100000"/>
              </a:lnSpc>
            </a:pPr>
            <a:r>
              <a:rPr lang="en-US" strike="noStrike" dirty="0" smtClean="0">
                <a:solidFill>
                  <a:srgbClr val="0000FF"/>
                </a:solidFill>
                <a:latin typeface="Calibri"/>
                <a:ea typeface="MS PGothic"/>
              </a:rPr>
              <a:t>Aim to </a:t>
            </a:r>
            <a:r>
              <a:rPr lang="en-US" strike="noStrike" dirty="0">
                <a:solidFill>
                  <a:srgbClr val="0000FF"/>
                </a:solidFill>
                <a:latin typeface="Calibri"/>
                <a:ea typeface="MS PGothic"/>
              </a:rPr>
              <a:t>carry out simulations to compare  evolution of realistic </a:t>
            </a:r>
            <a:r>
              <a:rPr lang="en-US" strike="noStrike" dirty="0" err="1">
                <a:solidFill>
                  <a:srgbClr val="0000FF"/>
                </a:solidFill>
                <a:latin typeface="Calibri"/>
                <a:ea typeface="MS PGothic"/>
              </a:rPr>
              <a:t>frEGG</a:t>
            </a:r>
            <a:r>
              <a:rPr lang="en-US" strike="noStrike" dirty="0">
                <a:solidFill>
                  <a:srgbClr val="0000FF"/>
                </a:solidFill>
                <a:latin typeface="Calibri"/>
                <a:ea typeface="MS PGothic"/>
              </a:rPr>
              <a:t>-like cloud cores (a) with, and without the pressure of the external HII region, and stellar winds, and (b) compression due to "rocket-effect"</a:t>
            </a:r>
            <a:endParaRPr dirty="0">
              <a:solidFill>
                <a:srgbClr val="0000FF"/>
              </a:solidFill>
            </a:endParaRPr>
          </a:p>
        </p:txBody>
      </p:sp>
      <p:sp>
        <p:nvSpPr>
          <p:cNvPr id="161" name="CustomShape 4"/>
          <p:cNvSpPr/>
          <p:nvPr/>
        </p:nvSpPr>
        <p:spPr>
          <a:xfrm>
            <a:off x="6385680" y="2462040"/>
            <a:ext cx="2615400" cy="173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0000"/>
                </a:solidFill>
                <a:latin typeface="Calibri"/>
                <a:ea typeface="MS PGothic"/>
              </a:rPr>
              <a:t>(initial marginally-stable Bonnor-Ebert sphere, M=1 Msun, R=0.058 pc, Temp=10K, with rotation, subjected to compression by external wind) </a:t>
            </a:r>
            <a:endParaRPr/>
          </a:p>
        </p:txBody>
      </p:sp>
      <p:sp>
        <p:nvSpPr>
          <p:cNvPr id="162" name="CustomShape 5"/>
          <p:cNvSpPr/>
          <p:nvPr/>
        </p:nvSpPr>
        <p:spPr>
          <a:xfrm>
            <a:off x="132120" y="4003200"/>
            <a:ext cx="59554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0000"/>
                </a:solidFill>
                <a:latin typeface="Calibri"/>
                <a:ea typeface="MS PGothic"/>
              </a:rPr>
              <a:t>Such simulations  provide useful "control" for more realistic frEGG structures from large-scale simulations of GMCs</a:t>
            </a:r>
            <a:endParaRPr/>
          </a:p>
        </p:txBody>
      </p:sp>
      <p:sp>
        <p:nvSpPr>
          <p:cNvPr id="163" name="CustomShape 6"/>
          <p:cNvSpPr/>
          <p:nvPr/>
        </p:nvSpPr>
        <p:spPr>
          <a:xfrm>
            <a:off x="1564560" y="3556800"/>
            <a:ext cx="2539440" cy="213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n-US" sz="1400" strike="noStrike">
                <a:solidFill>
                  <a:srgbClr val="000000"/>
                </a:solidFill>
                <a:latin typeface="Calibri"/>
                <a:ea typeface="MS PGothic"/>
              </a:rPr>
              <a:t>initial average cloud density = 100</a:t>
            </a:r>
            <a:endParaRPr/>
          </a:p>
        </p:txBody>
      </p:sp>
      <p:sp>
        <p:nvSpPr>
          <p:cNvPr id="9" name="Title 1"/>
          <p:cNvSpPr txBox="1">
            <a:spLocks/>
          </p:cNvSpPr>
          <p:nvPr/>
        </p:nvSpPr>
        <p:spPr>
          <a:xfrm>
            <a:off x="457200" y="7939"/>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Triggering Star Formation in FrEGGs</a:t>
            </a:r>
            <a:endParaRPr lang="en-US" sz="3600" dirty="0"/>
          </a:p>
        </p:txBody>
      </p:sp>
    </p:spTree>
    <p:extLst>
      <p:ext uri="{BB962C8B-B14F-4D97-AF65-F5344CB8AC3E}">
        <p14:creationId xmlns:p14="http://schemas.microsoft.com/office/powerpoint/2010/main" val="29337380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8000" y="109012"/>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000000"/>
                </a:solidFill>
              </a:rPr>
              <a:t>Massive Star-Forming Regions (MSFRs) </a:t>
            </a:r>
            <a:endParaRPr lang="en-US" sz="3600" dirty="0">
              <a:solidFill>
                <a:srgbClr val="000000"/>
              </a:solidFill>
            </a:endParaRPr>
          </a:p>
        </p:txBody>
      </p:sp>
      <p:sp>
        <p:nvSpPr>
          <p:cNvPr id="6" name="Rectangle 5"/>
          <p:cNvSpPr/>
          <p:nvPr/>
        </p:nvSpPr>
        <p:spPr>
          <a:xfrm>
            <a:off x="237067" y="981960"/>
            <a:ext cx="2776545" cy="5262981"/>
          </a:xfrm>
          <a:prstGeom prst="rect">
            <a:avLst/>
          </a:prstGeom>
        </p:spPr>
        <p:txBody>
          <a:bodyPr wrap="square">
            <a:spAutoFit/>
          </a:bodyPr>
          <a:lstStyle/>
          <a:p>
            <a:pPr marL="285750" indent="-285750">
              <a:buFont typeface="Lucida Grande"/>
              <a:buChar char="-"/>
            </a:pPr>
            <a:r>
              <a:rPr lang="en-US" dirty="0" smtClean="0">
                <a:solidFill>
                  <a:srgbClr val="000000"/>
                </a:solidFill>
              </a:rPr>
              <a:t>Presence </a:t>
            </a:r>
            <a:r>
              <a:rPr lang="en-US" b="1" i="1" dirty="0" smtClean="0">
                <a:solidFill>
                  <a:srgbClr val="000000"/>
                </a:solidFill>
              </a:rPr>
              <a:t>of massive stars significantly effects  subsequent star formation in HII regions</a:t>
            </a:r>
          </a:p>
          <a:p>
            <a:pPr marL="285750" indent="-285750">
              <a:buFont typeface="Lucida Grande"/>
              <a:buChar char="-"/>
            </a:pPr>
            <a:r>
              <a:rPr lang="en-US" dirty="0" smtClean="0"/>
              <a:t>Within </a:t>
            </a:r>
            <a:r>
              <a:rPr lang="en-US" dirty="0"/>
              <a:t>HII bubbles compact objects are formed due to the ionizing </a:t>
            </a:r>
            <a:r>
              <a:rPr lang="en-US" dirty="0" smtClean="0"/>
              <a:t>radiation</a:t>
            </a:r>
          </a:p>
          <a:p>
            <a:pPr marL="285750" indent="-285750">
              <a:buFont typeface="Lucida Grande"/>
              <a:buChar char="-"/>
            </a:pPr>
            <a:r>
              <a:rPr lang="en-US" dirty="0"/>
              <a:t>Previous work has </a:t>
            </a:r>
            <a:r>
              <a:rPr lang="en-US" dirty="0" smtClean="0"/>
              <a:t>discussed </a:t>
            </a:r>
            <a:r>
              <a:rPr lang="en-US" dirty="0"/>
              <a:t>two types</a:t>
            </a:r>
            <a:r>
              <a:rPr lang="en-US" dirty="0" smtClean="0"/>
              <a:t>:</a:t>
            </a:r>
          </a:p>
          <a:p>
            <a:endParaRPr lang="en-US" dirty="0"/>
          </a:p>
          <a:p>
            <a:r>
              <a:rPr lang="en-US" dirty="0" smtClean="0">
                <a:solidFill>
                  <a:srgbClr val="E50A35"/>
                </a:solidFill>
              </a:rPr>
              <a:t>1) Proplyds</a:t>
            </a:r>
            <a:r>
              <a:rPr lang="en-US" i="1" dirty="0" smtClean="0">
                <a:solidFill>
                  <a:srgbClr val="E50A35"/>
                </a:solidFill>
              </a:rPr>
              <a:t> </a:t>
            </a:r>
            <a:r>
              <a:rPr lang="en-US" altLang="en-US" sz="1600" dirty="0">
                <a:solidFill>
                  <a:srgbClr val="7F7F7F"/>
                </a:solidFill>
              </a:rPr>
              <a:t>(Orion, O'Dell</a:t>
            </a:r>
            <a:r>
              <a:rPr lang="en-US" altLang="en-US" sz="1600" dirty="0" smtClean="0">
                <a:solidFill>
                  <a:srgbClr val="7F7F7F"/>
                </a:solidFill>
              </a:rPr>
              <a:t>,</a:t>
            </a:r>
          </a:p>
          <a:p>
            <a:r>
              <a:rPr lang="en-US" altLang="en-US" sz="1600" dirty="0" smtClean="0">
                <a:solidFill>
                  <a:srgbClr val="7F7F7F"/>
                </a:solidFill>
              </a:rPr>
              <a:t>Wen</a:t>
            </a:r>
            <a:r>
              <a:rPr lang="en-US" altLang="en-US" sz="1600" dirty="0">
                <a:solidFill>
                  <a:srgbClr val="7F7F7F"/>
                </a:solidFill>
              </a:rPr>
              <a:t>, and Hu 1993; Ricci, </a:t>
            </a:r>
            <a:r>
              <a:rPr lang="en-US" altLang="en-US" sz="1600" dirty="0" err="1">
                <a:solidFill>
                  <a:srgbClr val="7F7F7F"/>
                </a:solidFill>
              </a:rPr>
              <a:t>Robberto</a:t>
            </a:r>
            <a:r>
              <a:rPr lang="en-US" altLang="en-US" sz="1600" dirty="0">
                <a:solidFill>
                  <a:srgbClr val="7F7F7F"/>
                </a:solidFill>
              </a:rPr>
              <a:t>, and Soderblom 2008)</a:t>
            </a:r>
            <a:endParaRPr lang="en-US" sz="1600" dirty="0">
              <a:solidFill>
                <a:srgbClr val="7F7F7F"/>
              </a:solidFill>
            </a:endParaRPr>
          </a:p>
          <a:p>
            <a:r>
              <a:rPr lang="en-US" dirty="0" smtClean="0">
                <a:solidFill>
                  <a:srgbClr val="E50A35"/>
                </a:solidFill>
              </a:rPr>
              <a:t>2</a:t>
            </a:r>
            <a:r>
              <a:rPr lang="en-US" dirty="0">
                <a:solidFill>
                  <a:srgbClr val="E50A35"/>
                </a:solidFill>
              </a:rPr>
              <a:t>) EGGs </a:t>
            </a:r>
            <a:r>
              <a:rPr lang="en-US" altLang="en-US" sz="1600" dirty="0">
                <a:solidFill>
                  <a:schemeClr val="tx1">
                    <a:lumMod val="50000"/>
                    <a:lumOff val="50000"/>
                  </a:schemeClr>
                </a:solidFill>
              </a:rPr>
              <a:t>(M16, Hester et al. 1996)</a:t>
            </a:r>
            <a:endParaRPr lang="en-US" dirty="0">
              <a:solidFill>
                <a:schemeClr val="tx1">
                  <a:lumMod val="50000"/>
                  <a:lumOff val="50000"/>
                </a:schemeClr>
              </a:solidFill>
            </a:endParaRPr>
          </a:p>
          <a:p>
            <a:pPr marL="285750" indent="-285750">
              <a:buFont typeface="Arial"/>
              <a:buChar char="•"/>
            </a:pPr>
            <a:endParaRPr lang="en-US" dirty="0" smtClean="0"/>
          </a:p>
          <a:p>
            <a:endParaRPr lang="en-US" sz="2000" dirty="0">
              <a:solidFill>
                <a:srgbClr val="000000"/>
              </a:solidFill>
            </a:endParaRPr>
          </a:p>
        </p:txBody>
      </p:sp>
      <p:sp>
        <p:nvSpPr>
          <p:cNvPr id="7" name="Rectangle 6"/>
          <p:cNvSpPr/>
          <p:nvPr/>
        </p:nvSpPr>
        <p:spPr>
          <a:xfrm>
            <a:off x="982134" y="5737109"/>
            <a:ext cx="7890933" cy="707886"/>
          </a:xfrm>
          <a:prstGeom prst="rect">
            <a:avLst/>
          </a:prstGeom>
        </p:spPr>
        <p:txBody>
          <a:bodyPr wrap="square">
            <a:spAutoFit/>
          </a:bodyPr>
          <a:lstStyle/>
          <a:p>
            <a:pPr algn="ctr"/>
            <a:r>
              <a:rPr lang="en-US" sz="2000" i="1" dirty="0" smtClean="0">
                <a:solidFill>
                  <a:srgbClr val="0000FF"/>
                </a:solidFill>
              </a:rPr>
              <a:t>How do the evolutionary </a:t>
            </a:r>
            <a:r>
              <a:rPr lang="en-US" sz="2000" i="1" dirty="0">
                <a:solidFill>
                  <a:srgbClr val="0000FF"/>
                </a:solidFill>
              </a:rPr>
              <a:t>details of the star formation process depend on the local </a:t>
            </a:r>
            <a:r>
              <a:rPr lang="en-US" sz="2000" i="1" dirty="0" smtClean="0">
                <a:solidFill>
                  <a:srgbClr val="0000FF"/>
                </a:solidFill>
              </a:rPr>
              <a:t>environment?</a:t>
            </a:r>
            <a:endParaRPr lang="en-US" sz="2000" i="1" dirty="0">
              <a:solidFill>
                <a:srgbClr val="0000FF"/>
              </a:soli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3613" y="1083643"/>
            <a:ext cx="5859454" cy="4207087"/>
          </a:xfrm>
          <a:prstGeom prst="rect">
            <a:avLst/>
          </a:prstGeom>
        </p:spPr>
      </p:pic>
      <p:sp>
        <p:nvSpPr>
          <p:cNvPr id="11" name="Rectangle 10"/>
          <p:cNvSpPr/>
          <p:nvPr/>
        </p:nvSpPr>
        <p:spPr>
          <a:xfrm>
            <a:off x="6854566" y="5240398"/>
            <a:ext cx="2018501" cy="276999"/>
          </a:xfrm>
          <a:prstGeom prst="rect">
            <a:avLst/>
          </a:prstGeom>
        </p:spPr>
        <p:txBody>
          <a:bodyPr wrap="none">
            <a:spAutoFit/>
          </a:bodyPr>
          <a:lstStyle/>
          <a:p>
            <a:r>
              <a:rPr lang="en-US" sz="1200" dirty="0" smtClean="0"/>
              <a:t>Image</a:t>
            </a:r>
            <a:r>
              <a:rPr lang="en-US" sz="1200" dirty="0" smtClean="0">
                <a:solidFill>
                  <a:srgbClr val="7F7F7F"/>
                </a:solidFill>
              </a:rPr>
              <a:t>: </a:t>
            </a:r>
            <a:r>
              <a:rPr lang="en-US" sz="1200" dirty="0" err="1" smtClean="0">
                <a:solidFill>
                  <a:srgbClr val="7F7F7F"/>
                </a:solidFill>
              </a:rPr>
              <a:t>Deharveng</a:t>
            </a:r>
            <a:r>
              <a:rPr lang="en-US" sz="1200" dirty="0" smtClean="0">
                <a:solidFill>
                  <a:srgbClr val="7F7F7F"/>
                </a:solidFill>
              </a:rPr>
              <a:t> et al. 2012</a:t>
            </a:r>
            <a:endParaRPr lang="en-US" sz="1200" dirty="0">
              <a:solidFill>
                <a:srgbClr val="7F7F7F"/>
              </a:solidFill>
            </a:endParaRPr>
          </a:p>
        </p:txBody>
      </p:sp>
      <p:sp>
        <p:nvSpPr>
          <p:cNvPr id="12" name="Rectangle 11"/>
          <p:cNvSpPr/>
          <p:nvPr/>
        </p:nvSpPr>
        <p:spPr>
          <a:xfrm>
            <a:off x="4469878" y="4547380"/>
            <a:ext cx="5655733" cy="738664"/>
          </a:xfrm>
          <a:prstGeom prst="rect">
            <a:avLst/>
          </a:prstGeom>
        </p:spPr>
        <p:txBody>
          <a:bodyPr wrap="square">
            <a:spAutoFit/>
          </a:bodyPr>
          <a:lstStyle/>
          <a:p>
            <a:r>
              <a:rPr lang="en-US" sz="1400" dirty="0">
                <a:solidFill>
                  <a:srgbClr val="FF0000"/>
                </a:solidFill>
              </a:rPr>
              <a:t>R</a:t>
            </a:r>
            <a:r>
              <a:rPr lang="en-US" sz="1400" dirty="0" smtClean="0">
                <a:solidFill>
                  <a:srgbClr val="FF0000"/>
                </a:solidFill>
              </a:rPr>
              <a:t>adio</a:t>
            </a:r>
            <a:r>
              <a:rPr lang="en-US" sz="1400" dirty="0">
                <a:solidFill>
                  <a:srgbClr val="FF0000"/>
                </a:solidFill>
              </a:rPr>
              <a:t>-continuum emission of the ionized gas at 1.42 </a:t>
            </a:r>
            <a:r>
              <a:rPr lang="en-US" sz="1400" dirty="0" smtClean="0">
                <a:solidFill>
                  <a:srgbClr val="FF0000"/>
                </a:solidFill>
              </a:rPr>
              <a:t>GHz</a:t>
            </a:r>
          </a:p>
          <a:p>
            <a:r>
              <a:rPr lang="en-US" sz="1400" dirty="0" smtClean="0">
                <a:solidFill>
                  <a:schemeClr val="accent5">
                    <a:lumMod val="75000"/>
                  </a:schemeClr>
                </a:solidFill>
              </a:rPr>
              <a:t>Spitzer-IRAC 8.0micron PAH emission</a:t>
            </a:r>
          </a:p>
          <a:p>
            <a:r>
              <a:rPr lang="en-US" sz="1400" dirty="0" smtClean="0">
                <a:solidFill>
                  <a:srgbClr val="FFFF00"/>
                </a:solidFill>
              </a:rPr>
              <a:t>Exciting Stars</a:t>
            </a:r>
            <a:endParaRPr lang="en-US" sz="1400" dirty="0">
              <a:solidFill>
                <a:srgbClr val="FFFF00"/>
              </a:solidFill>
            </a:endParaRPr>
          </a:p>
        </p:txBody>
      </p:sp>
    </p:spTree>
    <p:extLst>
      <p:ext uri="{BB962C8B-B14F-4D97-AF65-F5344CB8AC3E}">
        <p14:creationId xmlns:p14="http://schemas.microsoft.com/office/powerpoint/2010/main" val="10638813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304801" y="987176"/>
            <a:ext cx="2747742" cy="347155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Lucida Grande"/>
              <a:buChar char="-"/>
            </a:pPr>
            <a:r>
              <a:rPr lang="en-US" sz="1800" dirty="0"/>
              <a:t>Proplyds, the most famous cases of which reside in the </a:t>
            </a:r>
            <a:r>
              <a:rPr lang="en-US" sz="1800" i="1" dirty="0"/>
              <a:t>Orion </a:t>
            </a:r>
            <a:r>
              <a:rPr lang="en-US" sz="1800" i="1" dirty="0" smtClean="0"/>
              <a:t>star- </a:t>
            </a:r>
            <a:r>
              <a:rPr lang="en-US" sz="1800" i="1" dirty="0"/>
              <a:t>forming region</a:t>
            </a:r>
            <a:r>
              <a:rPr lang="en-US" sz="1800" dirty="0"/>
              <a:t>, are homes to evolving </a:t>
            </a:r>
            <a:r>
              <a:rPr lang="en-US" sz="1800" dirty="0" err="1"/>
              <a:t>protostars</a:t>
            </a:r>
            <a:endParaRPr lang="en-US" sz="1800" dirty="0"/>
          </a:p>
          <a:p>
            <a:pPr>
              <a:buFont typeface="Lucida Grande"/>
              <a:buChar char="-"/>
            </a:pPr>
            <a:r>
              <a:rPr lang="en-US" sz="1800" dirty="0" smtClean="0"/>
              <a:t>Formed by ionization/ evaporation of gas in circumstellar disks around young, low-mass stars</a:t>
            </a:r>
          </a:p>
          <a:p>
            <a:endParaRPr lang="en-US" sz="1400"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2543" y="953837"/>
            <a:ext cx="3731550" cy="2449763"/>
          </a:xfrm>
          <a:prstGeom prst="rect">
            <a:avLst/>
          </a:prstGeom>
        </p:spPr>
      </p:pic>
      <p:sp>
        <p:nvSpPr>
          <p:cNvPr id="8" name="TextBox 7"/>
          <p:cNvSpPr txBox="1"/>
          <p:nvPr/>
        </p:nvSpPr>
        <p:spPr>
          <a:xfrm>
            <a:off x="6801026" y="987176"/>
            <a:ext cx="2109251" cy="1107996"/>
          </a:xfrm>
          <a:prstGeom prst="rect">
            <a:avLst/>
          </a:prstGeom>
          <a:noFill/>
        </p:spPr>
        <p:txBody>
          <a:bodyPr wrap="square" rtlCol="0">
            <a:spAutoFit/>
          </a:bodyPr>
          <a:lstStyle/>
          <a:p>
            <a:r>
              <a:rPr lang="en-US" sz="1600" dirty="0" smtClean="0"/>
              <a:t>HST optical images of proplyds (first </a:t>
            </a:r>
            <a:r>
              <a:rPr lang="en-US" sz="1600" dirty="0"/>
              <a:t>found in </a:t>
            </a:r>
            <a:r>
              <a:rPr lang="en-US" sz="1600" dirty="0" smtClean="0"/>
              <a:t>Orion, e.g</a:t>
            </a:r>
            <a:r>
              <a:rPr lang="en-US" sz="1600" dirty="0"/>
              <a:t>., </a:t>
            </a:r>
            <a:r>
              <a:rPr lang="en-US" sz="1600" dirty="0" smtClean="0">
                <a:solidFill>
                  <a:schemeClr val="bg1">
                    <a:lumMod val="50000"/>
                  </a:schemeClr>
                </a:solidFill>
              </a:rPr>
              <a:t>O'Dell+1993</a:t>
            </a:r>
            <a:r>
              <a:rPr lang="en-US" dirty="0" smtClean="0"/>
              <a:t>)</a:t>
            </a:r>
            <a:endParaRPr lang="en-US" dirty="0"/>
          </a:p>
        </p:txBody>
      </p:sp>
      <p:sp>
        <p:nvSpPr>
          <p:cNvPr id="2" name="Rectangle 1"/>
          <p:cNvSpPr/>
          <p:nvPr/>
        </p:nvSpPr>
        <p:spPr>
          <a:xfrm>
            <a:off x="6400800" y="6026252"/>
            <a:ext cx="2472267" cy="646331"/>
          </a:xfrm>
          <a:prstGeom prst="rect">
            <a:avLst/>
          </a:prstGeom>
          <a:ln>
            <a:solidFill>
              <a:srgbClr val="0000FF"/>
            </a:solidFill>
          </a:ln>
        </p:spPr>
        <p:txBody>
          <a:bodyPr wrap="square">
            <a:spAutoFit/>
          </a:bodyPr>
          <a:lstStyle/>
          <a:p>
            <a:r>
              <a:rPr lang="en-US" dirty="0" smtClean="0">
                <a:solidFill>
                  <a:srgbClr val="0000FF"/>
                </a:solidFill>
              </a:rPr>
              <a:t>Size ~ 40-350 AU</a:t>
            </a:r>
          </a:p>
          <a:p>
            <a:r>
              <a:rPr lang="en-US" dirty="0" smtClean="0">
                <a:solidFill>
                  <a:srgbClr val="0000FF"/>
                </a:solidFill>
              </a:rPr>
              <a:t>Mass ~ (0.7-1.5) 10</a:t>
            </a:r>
            <a:r>
              <a:rPr lang="en-US" baseline="30000" dirty="0" smtClean="0">
                <a:solidFill>
                  <a:srgbClr val="0000FF"/>
                </a:solidFill>
              </a:rPr>
              <a:t>-3</a:t>
            </a:r>
            <a:r>
              <a:rPr lang="en-US" dirty="0" smtClean="0">
                <a:solidFill>
                  <a:srgbClr val="0000FF"/>
                </a:solidFill>
              </a:rPr>
              <a:t> M</a:t>
            </a:r>
            <a:r>
              <a:rPr lang="en-US" baseline="-25000" dirty="0" smtClean="0">
                <a:solidFill>
                  <a:srgbClr val="0000FF"/>
                </a:solidFill>
                <a:latin typeface="Wingdings"/>
                <a:ea typeface="Wingdings"/>
                <a:cs typeface="Wingdings"/>
                <a:sym typeface="Wingdings"/>
              </a:rPr>
              <a:t></a:t>
            </a:r>
            <a:endParaRPr lang="en-US" baseline="-25000" dirty="0">
              <a:solidFill>
                <a:srgbClr val="0000FF"/>
              </a:solidFill>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8677" y="2658533"/>
            <a:ext cx="3710832" cy="3092361"/>
          </a:xfrm>
          <a:prstGeom prst="rect">
            <a:avLst/>
          </a:prstGeom>
        </p:spPr>
      </p:pic>
      <p:cxnSp>
        <p:nvCxnSpPr>
          <p:cNvPr id="9" name="Straight Arrow Connector 8"/>
          <p:cNvCxnSpPr/>
          <p:nvPr/>
        </p:nvCxnSpPr>
        <p:spPr>
          <a:xfrm>
            <a:off x="4428067" y="3166533"/>
            <a:ext cx="500610" cy="2584361"/>
          </a:xfrm>
          <a:prstGeom prst="straightConnector1">
            <a:avLst/>
          </a:prstGeom>
          <a:ln w="38100" cmpd="sng">
            <a:solidFill>
              <a:srgbClr val="E50A35"/>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538134" y="2658533"/>
            <a:ext cx="390543" cy="281518"/>
          </a:xfrm>
          <a:prstGeom prst="straightConnector1">
            <a:avLst/>
          </a:prstGeom>
          <a:ln w="38100" cmpd="sng">
            <a:solidFill>
              <a:srgbClr val="E50A35"/>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318000" y="2940051"/>
            <a:ext cx="220134" cy="226483"/>
          </a:xfrm>
          <a:prstGeom prst="rect">
            <a:avLst/>
          </a:prstGeom>
          <a:noFill/>
          <a:ln w="38100" cmpd="sng">
            <a:solidFill>
              <a:srgbClr val="E50A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595120" y="6014444"/>
            <a:ext cx="3908213" cy="646331"/>
          </a:xfrm>
          <a:prstGeom prst="rect">
            <a:avLst/>
          </a:prstGeom>
          <a:noFill/>
        </p:spPr>
        <p:txBody>
          <a:bodyPr wrap="square" rtlCol="0">
            <a:spAutoFit/>
          </a:bodyPr>
          <a:lstStyle/>
          <a:p>
            <a:r>
              <a:rPr lang="en-US" b="1" dirty="0" smtClean="0">
                <a:solidFill>
                  <a:srgbClr val="0000FF"/>
                </a:solidFill>
              </a:rPr>
              <a:t>NOTE: Molecular Gas is only expected </a:t>
            </a:r>
          </a:p>
          <a:p>
            <a:r>
              <a:rPr lang="en-US" b="1" dirty="0" smtClean="0">
                <a:solidFill>
                  <a:srgbClr val="0000FF"/>
                </a:solidFill>
              </a:rPr>
              <a:t>to be present in YSO Disk</a:t>
            </a:r>
            <a:endParaRPr lang="en-US" b="1" dirty="0">
              <a:solidFill>
                <a:srgbClr val="0000FF"/>
              </a:solidFill>
            </a:endParaRPr>
          </a:p>
        </p:txBody>
      </p:sp>
      <p:sp>
        <p:nvSpPr>
          <p:cNvPr id="22" name="Rectangle 21"/>
          <p:cNvSpPr/>
          <p:nvPr/>
        </p:nvSpPr>
        <p:spPr>
          <a:xfrm>
            <a:off x="4911744" y="5700095"/>
            <a:ext cx="4957233" cy="230832"/>
          </a:xfrm>
          <a:prstGeom prst="rect">
            <a:avLst/>
          </a:prstGeom>
        </p:spPr>
        <p:txBody>
          <a:bodyPr wrap="square">
            <a:spAutoFit/>
          </a:bodyPr>
          <a:lstStyle/>
          <a:p>
            <a:r>
              <a:rPr lang="en-US" sz="900" dirty="0" smtClean="0"/>
              <a:t>http://</a:t>
            </a:r>
            <a:r>
              <a:rPr lang="en-US" sz="900" dirty="0" err="1" smtClean="0"/>
              <a:t>www.spacetelescope.org</a:t>
            </a:r>
            <a:r>
              <a:rPr lang="en-US" sz="900" dirty="0" smtClean="0"/>
              <a:t>/static/archives/images/original/opo0113i.jpg</a:t>
            </a:r>
            <a:endParaRPr lang="en-US" sz="900" dirty="0"/>
          </a:p>
        </p:txBody>
      </p:sp>
      <p:sp>
        <p:nvSpPr>
          <p:cNvPr id="23" name="Rectangle 22"/>
          <p:cNvSpPr/>
          <p:nvPr/>
        </p:nvSpPr>
        <p:spPr>
          <a:xfrm>
            <a:off x="457200" y="4163970"/>
            <a:ext cx="4181457" cy="1477328"/>
          </a:xfrm>
          <a:prstGeom prst="rect">
            <a:avLst/>
          </a:prstGeom>
        </p:spPr>
        <p:txBody>
          <a:bodyPr wrap="square">
            <a:spAutoFit/>
          </a:bodyPr>
          <a:lstStyle/>
          <a:p>
            <a:r>
              <a:rPr lang="en-US" dirty="0">
                <a:solidFill>
                  <a:srgbClr val="E50A35"/>
                </a:solidFill>
              </a:rPr>
              <a:t>Far-UV (&gt; 912 A) </a:t>
            </a:r>
            <a:r>
              <a:rPr lang="en-US" dirty="0"/>
              <a:t>heats the </a:t>
            </a:r>
            <a:r>
              <a:rPr lang="en-US" dirty="0" err="1"/>
              <a:t>protostellar</a:t>
            </a:r>
            <a:r>
              <a:rPr lang="en-US" dirty="0"/>
              <a:t> disk and drives a neutral (atomic) outflow </a:t>
            </a:r>
          </a:p>
          <a:p>
            <a:r>
              <a:rPr lang="en-US" dirty="0">
                <a:solidFill>
                  <a:srgbClr val="E50A35"/>
                </a:solidFill>
              </a:rPr>
              <a:t>Extreme-UV (&lt; 912 A) </a:t>
            </a:r>
            <a:r>
              <a:rPr lang="en-US" dirty="0"/>
              <a:t>ionizes this flow at a radius several times the disk radius </a:t>
            </a:r>
          </a:p>
          <a:p>
            <a:r>
              <a:rPr lang="en-US" dirty="0">
                <a:solidFill>
                  <a:srgbClr val="FF0000"/>
                </a:solidFill>
              </a:rPr>
              <a:t> </a:t>
            </a:r>
            <a:r>
              <a:rPr lang="en-US" dirty="0" smtClean="0">
                <a:solidFill>
                  <a:srgbClr val="0000FF"/>
                </a:solidFill>
              </a:rPr>
              <a:t>i.e</a:t>
            </a:r>
            <a:r>
              <a:rPr lang="en-US" dirty="0">
                <a:solidFill>
                  <a:srgbClr val="0000FF"/>
                </a:solidFill>
              </a:rPr>
              <a:t>., at 50-500 AU, 	0.1 to 1" at 430 pc)</a:t>
            </a:r>
          </a:p>
        </p:txBody>
      </p:sp>
      <p:sp>
        <p:nvSpPr>
          <p:cNvPr id="25" name="Title 1"/>
          <p:cNvSpPr txBox="1">
            <a:spLocks/>
          </p:cNvSpPr>
          <p:nvPr/>
        </p:nvSpPr>
        <p:spPr>
          <a:xfrm>
            <a:off x="457200" y="7939"/>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E50A35"/>
                </a:solidFill>
              </a:rPr>
              <a:t>Proplyds</a:t>
            </a:r>
            <a:r>
              <a:rPr lang="en-US" sz="3600" dirty="0" smtClean="0"/>
              <a:t> vs. EGGs</a:t>
            </a:r>
            <a:endParaRPr lang="en-US" sz="3600" dirty="0"/>
          </a:p>
        </p:txBody>
      </p:sp>
    </p:spTree>
    <p:extLst>
      <p:ext uri="{BB962C8B-B14F-4D97-AF65-F5344CB8AC3E}">
        <p14:creationId xmlns:p14="http://schemas.microsoft.com/office/powerpoint/2010/main" val="41466681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6587068" y="1168402"/>
            <a:ext cx="2421466" cy="4047067"/>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E50A35"/>
                </a:solidFill>
              </a:rPr>
              <a:t>Evaporating Gaseous Globules (EGGs)</a:t>
            </a:r>
          </a:p>
          <a:p>
            <a:pPr marL="0" indent="0">
              <a:buNone/>
            </a:pPr>
            <a:r>
              <a:rPr lang="en-US" dirty="0" smtClean="0"/>
              <a:t>- </a:t>
            </a:r>
            <a:r>
              <a:rPr lang="en-US" dirty="0" err="1" smtClean="0"/>
              <a:t>photoevaporated</a:t>
            </a:r>
            <a:r>
              <a:rPr lang="en-US" dirty="0" smtClean="0"/>
              <a:t> more slowly than lower density surroundings</a:t>
            </a:r>
          </a:p>
          <a:p>
            <a:pPr marL="0" indent="0">
              <a:buNone/>
            </a:pPr>
            <a:r>
              <a:rPr lang="en-US" dirty="0" smtClean="0"/>
              <a:t>- found at the peripheries of the pillars or elephant trunks</a:t>
            </a:r>
          </a:p>
        </p:txBody>
      </p:sp>
      <p:pic>
        <p:nvPicPr>
          <p:cNvPr id="7" name="Picture 2" descr="C:\Users\ragh\Desktop\pillars-of-creation[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0669" y="1049340"/>
            <a:ext cx="4007843" cy="30823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0669" y="4230014"/>
            <a:ext cx="4398650" cy="861774"/>
          </a:xfrm>
          <a:prstGeom prst="rect">
            <a:avLst/>
          </a:prstGeom>
          <a:noFill/>
        </p:spPr>
        <p:txBody>
          <a:bodyPr wrap="square" rtlCol="0">
            <a:spAutoFit/>
          </a:bodyPr>
          <a:lstStyle/>
          <a:p>
            <a:r>
              <a:rPr lang="en-US" sz="1600" dirty="0" smtClean="0"/>
              <a:t>"Pillars of Creation", HST optical image of M16, Eagle Nebula </a:t>
            </a:r>
          </a:p>
          <a:p>
            <a:r>
              <a:rPr lang="en-US" sz="1600" dirty="0" smtClean="0"/>
              <a:t>panel is 135" x 174" (134,470 AU x 34,870 AU)</a:t>
            </a:r>
            <a:endParaRPr lang="en-US" sz="1600" dirty="0"/>
          </a:p>
        </p:txBody>
      </p:sp>
      <p:sp>
        <p:nvSpPr>
          <p:cNvPr id="10" name="TextBox 9"/>
          <p:cNvSpPr txBox="1"/>
          <p:nvPr/>
        </p:nvSpPr>
        <p:spPr>
          <a:xfrm>
            <a:off x="1254407" y="5654471"/>
            <a:ext cx="3267979" cy="646331"/>
          </a:xfrm>
          <a:prstGeom prst="rect">
            <a:avLst/>
          </a:prstGeom>
          <a:noFill/>
        </p:spPr>
        <p:txBody>
          <a:bodyPr wrap="square" rtlCol="0">
            <a:spAutoFit/>
          </a:bodyPr>
          <a:lstStyle/>
          <a:p>
            <a:r>
              <a:rPr lang="en-US" dirty="0" smtClean="0"/>
              <a:t>EGG Evolutionary  Sequence </a:t>
            </a:r>
            <a:r>
              <a:rPr lang="en-US" dirty="0" smtClean="0">
                <a:latin typeface="Wingdings"/>
                <a:ea typeface="Wingdings"/>
                <a:cs typeface="Wingdings"/>
                <a:sym typeface="Wingdings"/>
              </a:rPr>
              <a:t></a:t>
            </a:r>
            <a:r>
              <a:rPr lang="en-US" dirty="0" smtClean="0"/>
              <a:t> </a:t>
            </a:r>
            <a:r>
              <a:rPr lang="en-US" dirty="0" smtClean="0">
                <a:solidFill>
                  <a:schemeClr val="bg1">
                    <a:lumMod val="50000"/>
                  </a:schemeClr>
                </a:solidFill>
              </a:rPr>
              <a:t>(Hester+1996)</a:t>
            </a:r>
            <a:endParaRPr lang="en-US" dirty="0">
              <a:solidFill>
                <a:schemeClr val="bg1">
                  <a:lumMod val="50000"/>
                </a:schemeClr>
              </a:solidFill>
            </a:endParaRPr>
          </a:p>
        </p:txBody>
      </p:sp>
      <p:sp>
        <p:nvSpPr>
          <p:cNvPr id="2" name="Rectangle 1"/>
          <p:cNvSpPr/>
          <p:nvPr/>
        </p:nvSpPr>
        <p:spPr>
          <a:xfrm>
            <a:off x="6861751" y="4526674"/>
            <a:ext cx="1977449" cy="369332"/>
          </a:xfrm>
          <a:prstGeom prst="rect">
            <a:avLst/>
          </a:prstGeom>
          <a:ln>
            <a:solidFill>
              <a:srgbClr val="0000FF"/>
            </a:solidFill>
          </a:ln>
        </p:spPr>
        <p:txBody>
          <a:bodyPr wrap="none">
            <a:spAutoFit/>
          </a:bodyPr>
          <a:lstStyle/>
          <a:p>
            <a:r>
              <a:rPr lang="en-US" dirty="0" smtClean="0">
                <a:solidFill>
                  <a:srgbClr val="0000FF"/>
                </a:solidFill>
              </a:rPr>
              <a:t>Sizes</a:t>
            </a:r>
            <a:r>
              <a:rPr lang="en-US" dirty="0">
                <a:solidFill>
                  <a:srgbClr val="0000FF"/>
                </a:solidFill>
              </a:rPr>
              <a:t>: 300-2000 </a:t>
            </a:r>
            <a:r>
              <a:rPr lang="en-US" dirty="0" smtClean="0">
                <a:solidFill>
                  <a:srgbClr val="0000FF"/>
                </a:solidFill>
              </a:rPr>
              <a:t>AU</a:t>
            </a:r>
            <a:endParaRPr lang="en-US" dirty="0">
              <a:solidFill>
                <a:srgbClr val="0000FF"/>
              </a:solidFill>
            </a:endParaRPr>
          </a:p>
        </p:txBody>
      </p:sp>
      <p:sp>
        <p:nvSpPr>
          <p:cNvPr id="11" name="Title 1"/>
          <p:cNvSpPr txBox="1">
            <a:spLocks/>
          </p:cNvSpPr>
          <p:nvPr/>
        </p:nvSpPr>
        <p:spPr>
          <a:xfrm>
            <a:off x="609600" y="160339"/>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Proplyds vs. </a:t>
            </a:r>
            <a:r>
              <a:rPr lang="en-US" sz="3600" dirty="0" smtClean="0">
                <a:solidFill>
                  <a:srgbClr val="E50A35"/>
                </a:solidFill>
              </a:rPr>
              <a:t>EGGs</a:t>
            </a:r>
            <a:endParaRPr lang="en-US" sz="3600" dirty="0">
              <a:solidFill>
                <a:srgbClr val="E50A35"/>
              </a:solidFill>
            </a:endParaRPr>
          </a:p>
        </p:txBody>
      </p:sp>
      <p:pic>
        <p:nvPicPr>
          <p:cNvPr id="3" name="Picture 2" descr="hester-egg-fig11.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2385" y="1049339"/>
            <a:ext cx="1922206" cy="5376861"/>
          </a:xfrm>
          <a:prstGeom prst="rect">
            <a:avLst/>
          </a:prstGeom>
          <a:solidFill>
            <a:schemeClr val="tx1"/>
          </a:solidFill>
          <a:ln>
            <a:solidFill>
              <a:schemeClr val="tx1"/>
            </a:solidFill>
          </a:ln>
        </p:spPr>
      </p:pic>
    </p:spTree>
    <p:extLst>
      <p:ext uri="{BB962C8B-B14F-4D97-AF65-F5344CB8AC3E}">
        <p14:creationId xmlns:p14="http://schemas.microsoft.com/office/powerpoint/2010/main" val="30629595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939"/>
            <a:ext cx="9144000" cy="118517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3200" dirty="0" err="1" smtClean="0"/>
              <a:t>Photoevaporating</a:t>
            </a:r>
            <a:r>
              <a:rPr lang="en-US" altLang="en-US" sz="3200" dirty="0" smtClean="0"/>
              <a:t> </a:t>
            </a:r>
            <a:r>
              <a:rPr lang="en-US" altLang="en-US" sz="3200" dirty="0" err="1" smtClean="0"/>
              <a:t>Proplyd</a:t>
            </a:r>
            <a:r>
              <a:rPr lang="en-US" altLang="en-US" sz="3200" dirty="0" smtClean="0"/>
              <a:t>-like Objects in Cygnus</a:t>
            </a:r>
            <a:br>
              <a:rPr lang="en-US" altLang="en-US" sz="3200" dirty="0" smtClean="0"/>
            </a:br>
            <a:r>
              <a:rPr lang="en-US" altLang="en-US" sz="3200" i="1" dirty="0" smtClean="0">
                <a:solidFill>
                  <a:srgbClr val="E50A35"/>
                </a:solidFill>
              </a:rPr>
              <a:t>A case of mistaken identity!</a:t>
            </a:r>
            <a:endParaRPr lang="en-US" sz="3200" dirty="0">
              <a:solidFill>
                <a:srgbClr val="E50A35"/>
              </a:solidFill>
            </a:endParaRPr>
          </a:p>
        </p:txBody>
      </p:sp>
      <p:sp>
        <p:nvSpPr>
          <p:cNvPr id="3" name="Content Placeholder 2"/>
          <p:cNvSpPr txBox="1">
            <a:spLocks/>
          </p:cNvSpPr>
          <p:nvPr/>
        </p:nvSpPr>
        <p:spPr>
          <a:xfrm>
            <a:off x="5400675" y="1193114"/>
            <a:ext cx="3581400" cy="45949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000" i="1" dirty="0" smtClean="0"/>
              <a:t>Wright et al. 2012</a:t>
            </a:r>
            <a:r>
              <a:rPr lang="en-US" altLang="en-US" sz="2000" dirty="0" smtClean="0"/>
              <a:t>: tabulated 10 </a:t>
            </a:r>
            <a:r>
              <a:rPr lang="en-US" altLang="en-US" sz="2000" dirty="0" err="1" smtClean="0"/>
              <a:t>cometary</a:t>
            </a:r>
            <a:r>
              <a:rPr lang="en-US" altLang="en-US" sz="2000" dirty="0" smtClean="0"/>
              <a:t>-shaped clouds in the Cygnus MSFR</a:t>
            </a:r>
          </a:p>
          <a:p>
            <a:pPr>
              <a:buFont typeface="Lucida Grande"/>
              <a:buChar char="-"/>
            </a:pPr>
            <a:r>
              <a:rPr lang="en-US" altLang="en-US" sz="2000" dirty="0" smtClean="0"/>
              <a:t>High fraction (70%) of these objects appear to have stars, compared to low fraction for EGGs (15%)</a:t>
            </a:r>
          </a:p>
          <a:p>
            <a:pPr>
              <a:buFont typeface="Lucida Grande"/>
              <a:buChar char="-"/>
            </a:pPr>
            <a:r>
              <a:rPr lang="en-US" altLang="en-US" sz="2000" i="1" dirty="0" smtClean="0">
                <a:solidFill>
                  <a:srgbClr val="0000FF"/>
                </a:solidFill>
              </a:rPr>
              <a:t>concluded that these objects are more </a:t>
            </a:r>
            <a:r>
              <a:rPr lang="en-US" altLang="en-US" sz="2000" i="1" dirty="0" err="1" smtClean="0">
                <a:solidFill>
                  <a:srgbClr val="0000FF"/>
                </a:solidFill>
              </a:rPr>
              <a:t>proplyd</a:t>
            </a:r>
            <a:r>
              <a:rPr lang="en-US" altLang="en-US" sz="2000" i="1" dirty="0" smtClean="0">
                <a:solidFill>
                  <a:srgbClr val="0000FF"/>
                </a:solidFill>
              </a:rPr>
              <a:t>-like, not EGGs</a:t>
            </a:r>
          </a:p>
          <a:p>
            <a:pPr>
              <a:buFont typeface="Lucida Grande"/>
              <a:buChar char="-"/>
            </a:pPr>
            <a:r>
              <a:rPr lang="en-US" altLang="en-US" sz="2000" dirty="0" smtClean="0">
                <a:solidFill>
                  <a:srgbClr val="000000"/>
                </a:solidFill>
              </a:rPr>
              <a:t>Unlike proplyds, however, in these objects </a:t>
            </a:r>
            <a:r>
              <a:rPr lang="en-US" sz="2000" dirty="0" err="1" smtClean="0">
                <a:solidFill>
                  <a:srgbClr val="000000"/>
                </a:solidFill>
              </a:rPr>
              <a:t>protostellar</a:t>
            </a:r>
            <a:r>
              <a:rPr lang="en-US" sz="2000" baseline="0" dirty="0" smtClean="0">
                <a:solidFill>
                  <a:srgbClr val="000000"/>
                </a:solidFill>
              </a:rPr>
              <a:t> accretion is still active </a:t>
            </a:r>
            <a:endParaRPr lang="en-US" altLang="en-US" sz="2000" dirty="0" smtClean="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498" y="1207930"/>
            <a:ext cx="5013190" cy="458015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337453" y="5652896"/>
            <a:ext cx="3649499" cy="107721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600" b="1" dirty="0" smtClean="0">
                <a:solidFill>
                  <a:srgbClr val="0000FF"/>
                </a:solidFill>
              </a:rPr>
              <a:t>Object Sizes</a:t>
            </a:r>
            <a:r>
              <a:rPr lang="en-US" sz="1600" dirty="0" smtClean="0">
                <a:solidFill>
                  <a:srgbClr val="0000FF"/>
                </a:solidFill>
              </a:rPr>
              <a:t>:  </a:t>
            </a:r>
          </a:p>
          <a:p>
            <a:pPr eaLnBrk="1" hangingPunct="1"/>
            <a:r>
              <a:rPr lang="en-US" sz="1600" dirty="0" smtClean="0">
                <a:solidFill>
                  <a:srgbClr val="0000FF"/>
                </a:solidFill>
              </a:rPr>
              <a:t>(top) #1: 24000 x 16000 AU</a:t>
            </a:r>
            <a:endParaRPr lang="en-US" sz="1600" dirty="0">
              <a:solidFill>
                <a:srgbClr val="0000FF"/>
              </a:solidFill>
            </a:endParaRPr>
          </a:p>
          <a:p>
            <a:pPr eaLnBrk="1" hangingPunct="1"/>
            <a:r>
              <a:rPr lang="en-US" sz="1600" dirty="0" smtClean="0">
                <a:solidFill>
                  <a:srgbClr val="0000FF"/>
                </a:solidFill>
              </a:rPr>
              <a:t>(middle) #2: 63000 </a:t>
            </a:r>
            <a:r>
              <a:rPr lang="en-US" sz="1600" dirty="0">
                <a:solidFill>
                  <a:srgbClr val="0000FF"/>
                </a:solidFill>
              </a:rPr>
              <a:t>x </a:t>
            </a:r>
            <a:r>
              <a:rPr lang="en-US" sz="1600" dirty="0" smtClean="0">
                <a:solidFill>
                  <a:srgbClr val="0000FF"/>
                </a:solidFill>
              </a:rPr>
              <a:t>22000 AU</a:t>
            </a:r>
            <a:endParaRPr lang="en-US" sz="1600" dirty="0">
              <a:solidFill>
                <a:srgbClr val="0000FF"/>
              </a:solidFill>
            </a:endParaRPr>
          </a:p>
          <a:p>
            <a:pPr eaLnBrk="1" hangingPunct="1"/>
            <a:r>
              <a:rPr lang="en-US" sz="1600" dirty="0" smtClean="0">
                <a:solidFill>
                  <a:srgbClr val="0000FF"/>
                </a:solidFill>
              </a:rPr>
              <a:t>(bottom) #3: 113000 </a:t>
            </a:r>
            <a:r>
              <a:rPr lang="en-US" sz="1600" dirty="0">
                <a:solidFill>
                  <a:srgbClr val="0000FF"/>
                </a:solidFill>
              </a:rPr>
              <a:t>x </a:t>
            </a:r>
            <a:r>
              <a:rPr lang="en-US" sz="1600" dirty="0" smtClean="0">
                <a:solidFill>
                  <a:srgbClr val="0000FF"/>
                </a:solidFill>
              </a:rPr>
              <a:t>60000 AU</a:t>
            </a:r>
          </a:p>
        </p:txBody>
      </p:sp>
    </p:spTree>
    <p:extLst>
      <p:ext uri="{BB962C8B-B14F-4D97-AF65-F5344CB8AC3E}">
        <p14:creationId xmlns:p14="http://schemas.microsoft.com/office/powerpoint/2010/main" val="39864615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199" y="922869"/>
            <a:ext cx="8466668" cy="1866897"/>
          </a:xfrm>
        </p:spPr>
        <p:txBody>
          <a:bodyPr>
            <a:normAutofit fontScale="92500"/>
          </a:bodyPr>
          <a:lstStyle/>
          <a:p>
            <a:pPr>
              <a:buFont typeface="Lucida Grande"/>
              <a:buChar char="-"/>
            </a:pPr>
            <a:r>
              <a:rPr lang="en-US" sz="2000" dirty="0" smtClean="0"/>
              <a:t>Ongoing study of a class of objects, first identified in the Cygnus MSFR, we’ve named </a:t>
            </a:r>
            <a:r>
              <a:rPr lang="en-US" sz="2000" dirty="0" smtClean="0">
                <a:solidFill>
                  <a:srgbClr val="E50A35"/>
                </a:solidFill>
              </a:rPr>
              <a:t>“free-floating EGGS” </a:t>
            </a:r>
            <a:r>
              <a:rPr lang="en-US" sz="2000" dirty="0" smtClean="0"/>
              <a:t>(frEGGs</a:t>
            </a:r>
            <a:r>
              <a:rPr lang="en-US" sz="2000" dirty="0"/>
              <a:t>) </a:t>
            </a:r>
            <a:r>
              <a:rPr lang="en-US" sz="1300" dirty="0" smtClean="0">
                <a:solidFill>
                  <a:srgbClr val="7F7F7F"/>
                </a:solidFill>
              </a:rPr>
              <a:t>(</a:t>
            </a:r>
            <a:r>
              <a:rPr lang="en-US" sz="1300" dirty="0" err="1" smtClean="0">
                <a:solidFill>
                  <a:srgbClr val="7F7F7F"/>
                </a:solidFill>
              </a:rPr>
              <a:t>Sahai</a:t>
            </a:r>
            <a:r>
              <a:rPr lang="en-US" sz="1300" dirty="0">
                <a:solidFill>
                  <a:srgbClr val="7F7F7F"/>
                </a:solidFill>
              </a:rPr>
              <a:t>, Morris, </a:t>
            </a:r>
            <a:r>
              <a:rPr lang="en-US" sz="1300" dirty="0" err="1">
                <a:solidFill>
                  <a:srgbClr val="7F7F7F"/>
                </a:solidFill>
              </a:rPr>
              <a:t>Claussen</a:t>
            </a:r>
            <a:r>
              <a:rPr lang="en-US" sz="1300" dirty="0">
                <a:solidFill>
                  <a:srgbClr val="7F7F7F"/>
                </a:solidFill>
              </a:rPr>
              <a:t>: Astrophysical Journal, 751, </a:t>
            </a:r>
            <a:r>
              <a:rPr lang="en-US" sz="1300" dirty="0" smtClean="0">
                <a:solidFill>
                  <a:srgbClr val="7F7F7F"/>
                </a:solidFill>
              </a:rPr>
              <a:t>69 2012)</a:t>
            </a:r>
          </a:p>
          <a:p>
            <a:pPr lvl="1"/>
            <a:r>
              <a:rPr lang="en-US" sz="1800" dirty="0" smtClean="0">
                <a:solidFill>
                  <a:srgbClr val="0000FF"/>
                </a:solidFill>
              </a:rPr>
              <a:t>Exciting new “clean-cut” probe of the effect of massive stars on subsequent star formation </a:t>
            </a:r>
          </a:p>
          <a:p>
            <a:pPr lvl="1"/>
            <a:r>
              <a:rPr lang="en-US" sz="1800" dirty="0">
                <a:solidFill>
                  <a:srgbClr val="0000FF"/>
                </a:solidFill>
              </a:rPr>
              <a:t>Likely progenitors of the pre-solar dense core</a:t>
            </a:r>
          </a:p>
          <a:p>
            <a:pPr lvl="1"/>
            <a:r>
              <a:rPr lang="en-US" sz="1800" dirty="0" smtClean="0">
                <a:solidFill>
                  <a:srgbClr val="0000FF"/>
                </a:solidFill>
              </a:rPr>
              <a:t>Proplyds </a:t>
            </a:r>
            <a:r>
              <a:rPr lang="en-US" sz="1800" dirty="0">
                <a:solidFill>
                  <a:srgbClr val="0000FF"/>
                </a:solidFill>
              </a:rPr>
              <a:t>may be the end products of </a:t>
            </a:r>
            <a:r>
              <a:rPr lang="en-US" sz="1800" dirty="0" smtClean="0">
                <a:solidFill>
                  <a:srgbClr val="0000FF"/>
                </a:solidFill>
              </a:rPr>
              <a:t>frEGGs, in a much </a:t>
            </a:r>
            <a:r>
              <a:rPr lang="en-US" sz="1800" dirty="0">
                <a:solidFill>
                  <a:srgbClr val="0000FF"/>
                </a:solidFill>
              </a:rPr>
              <a:t>later stage of star </a:t>
            </a:r>
            <a:r>
              <a:rPr lang="en-US" sz="1800" dirty="0" smtClean="0">
                <a:solidFill>
                  <a:srgbClr val="0000FF"/>
                </a:solidFill>
              </a:rPr>
              <a:t>formation</a:t>
            </a:r>
          </a:p>
        </p:txBody>
      </p:sp>
      <p:pic>
        <p:nvPicPr>
          <p:cNvPr id="5" name="Picture 4" descr="smith-d_i4-hst-ks-p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7387" y="3182211"/>
            <a:ext cx="5632450" cy="315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256913" y="6352569"/>
            <a:ext cx="67107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1400" b="1" dirty="0"/>
              <a:t>(a) Spitzer 8 </a:t>
            </a:r>
            <a:r>
              <a:rPr lang="en-US" altLang="en-US" sz="1400" b="1" dirty="0">
                <a:latin typeface="Symbol" pitchFamily="18" charset="2"/>
              </a:rPr>
              <a:t>m</a:t>
            </a:r>
            <a:r>
              <a:rPr lang="en-US" altLang="en-US" sz="1400" b="1" dirty="0"/>
              <a:t>m  (b) HST/ACS F658N (H</a:t>
            </a:r>
            <a:r>
              <a:rPr lang="en-US" altLang="en-US" sz="1400" b="1" dirty="0">
                <a:latin typeface="Symbol" pitchFamily="18" charset="2"/>
              </a:rPr>
              <a:t>a</a:t>
            </a:r>
            <a:r>
              <a:rPr lang="en-US" altLang="en-US" sz="1400" b="1" dirty="0"/>
              <a:t>+[NII]) (c) VLT Ks (AO)</a:t>
            </a:r>
            <a:r>
              <a:rPr lang="en-US" altLang="en-US" sz="1400" dirty="0"/>
              <a:t> </a:t>
            </a:r>
            <a:r>
              <a:rPr lang="en-US" altLang="en-US" sz="1400" dirty="0" smtClean="0"/>
              <a:t> </a:t>
            </a:r>
            <a:r>
              <a:rPr lang="en-US" altLang="en-US" sz="1400" i="1" dirty="0" smtClean="0"/>
              <a:t>(panel size 14.6” x 24.4”)</a:t>
            </a:r>
            <a:endParaRPr lang="en-US" altLang="en-US" sz="1400" i="1" dirty="0"/>
          </a:p>
        </p:txBody>
      </p:sp>
      <p:sp>
        <p:nvSpPr>
          <p:cNvPr id="7" name="Text Box 6"/>
          <p:cNvSpPr txBox="1">
            <a:spLocks noChangeArrowheads="1"/>
          </p:cNvSpPr>
          <p:nvPr/>
        </p:nvSpPr>
        <p:spPr bwMode="auto">
          <a:xfrm>
            <a:off x="1671007" y="2874434"/>
            <a:ext cx="62119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defTabSz="914400" eaLnBrk="1" hangingPunct="1">
              <a:spcBef>
                <a:spcPct val="0"/>
              </a:spcBef>
              <a:buNone/>
            </a:pPr>
            <a:r>
              <a:rPr lang="en-US" altLang="en-US" sz="1400" b="1" dirty="0"/>
              <a:t>Carina-frEGG1: one of 12 “</a:t>
            </a:r>
            <a:r>
              <a:rPr lang="en-US" altLang="en-US" sz="1400" b="1" dirty="0" err="1" smtClean="0"/>
              <a:t>proplyd</a:t>
            </a:r>
            <a:r>
              <a:rPr lang="en-US" altLang="en-US" sz="1400" b="1" dirty="0" smtClean="0"/>
              <a:t>” candidates </a:t>
            </a:r>
            <a:r>
              <a:rPr lang="en-US" altLang="en-US" sz="1400" b="1" dirty="0"/>
              <a:t>in Carina </a:t>
            </a:r>
            <a:r>
              <a:rPr lang="en-US" altLang="en-US" sz="1400" b="1" dirty="0" smtClean="0"/>
              <a:t>MSFR </a:t>
            </a:r>
            <a:r>
              <a:rPr lang="en-US" altLang="en-US" sz="1400" b="1" dirty="0" smtClean="0">
                <a:solidFill>
                  <a:srgbClr val="7F7F7F"/>
                </a:solidFill>
              </a:rPr>
              <a:t>(</a:t>
            </a:r>
            <a:r>
              <a:rPr lang="en-US" sz="1400" dirty="0" err="1" smtClean="0">
                <a:solidFill>
                  <a:srgbClr val="7F7F7F"/>
                </a:solidFill>
              </a:rPr>
              <a:t>Sahai</a:t>
            </a:r>
            <a:r>
              <a:rPr lang="en-US" sz="1400" dirty="0" smtClean="0">
                <a:solidFill>
                  <a:srgbClr val="7F7F7F"/>
                </a:solidFill>
              </a:rPr>
              <a:t> et al. 2012)</a:t>
            </a:r>
            <a:r>
              <a:rPr lang="en-US" altLang="en-US" sz="1400" b="1" dirty="0" smtClean="0">
                <a:solidFill>
                  <a:srgbClr val="7F7F7F"/>
                </a:solidFill>
              </a:rPr>
              <a:t> </a:t>
            </a:r>
            <a:endParaRPr lang="en-US" altLang="en-US" sz="1400" b="1" dirty="0">
              <a:solidFill>
                <a:srgbClr val="7F7F7F"/>
              </a:solidFill>
            </a:endParaRPr>
          </a:p>
        </p:txBody>
      </p:sp>
      <p:sp>
        <p:nvSpPr>
          <p:cNvPr id="8" name="Title 1"/>
          <p:cNvSpPr txBox="1">
            <a:spLocks/>
          </p:cNvSpPr>
          <p:nvPr/>
        </p:nvSpPr>
        <p:spPr>
          <a:xfrm>
            <a:off x="609600" y="160339"/>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New Objects: </a:t>
            </a:r>
            <a:r>
              <a:rPr lang="en-US" sz="3600" dirty="0">
                <a:solidFill>
                  <a:srgbClr val="E50A35"/>
                </a:solidFill>
              </a:rPr>
              <a:t>FrEGGs</a:t>
            </a:r>
          </a:p>
        </p:txBody>
      </p:sp>
    </p:spTree>
    <p:extLst>
      <p:ext uri="{BB962C8B-B14F-4D97-AF65-F5344CB8AC3E}">
        <p14:creationId xmlns:p14="http://schemas.microsoft.com/office/powerpoint/2010/main" val="30190441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17 at 9.21.33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355" y="2920674"/>
            <a:ext cx="4198469" cy="3502866"/>
          </a:xfrm>
          <a:prstGeom prst="rect">
            <a:avLst/>
          </a:prstGeom>
        </p:spPr>
      </p:pic>
      <p:cxnSp>
        <p:nvCxnSpPr>
          <p:cNvPr id="6" name="Straight Connector 5"/>
          <p:cNvCxnSpPr/>
          <p:nvPr/>
        </p:nvCxnSpPr>
        <p:spPr>
          <a:xfrm flipV="1">
            <a:off x="3573929" y="1516206"/>
            <a:ext cx="1343771" cy="2988234"/>
          </a:xfrm>
          <a:prstGeom prst="line">
            <a:avLst/>
          </a:prstGeom>
          <a:ln w="38100" cmpd="sng">
            <a:solidFill>
              <a:srgbClr val="E50A35"/>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573929" y="5684793"/>
            <a:ext cx="1343771" cy="243447"/>
          </a:xfrm>
          <a:prstGeom prst="line">
            <a:avLst/>
          </a:prstGeom>
          <a:ln w="38100" cmpd="sng">
            <a:solidFill>
              <a:srgbClr val="E50A35"/>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11" name="Picture 10" descr="Screen Shot 2017-04-19 at 2.01.15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17700" y="1367026"/>
            <a:ext cx="4032065" cy="4601881"/>
          </a:xfrm>
          <a:prstGeom prst="rect">
            <a:avLst/>
          </a:prstGeom>
        </p:spPr>
      </p:pic>
      <p:sp>
        <p:nvSpPr>
          <p:cNvPr id="14" name="Content Placeholder 3"/>
          <p:cNvSpPr txBox="1">
            <a:spLocks/>
          </p:cNvSpPr>
          <p:nvPr/>
        </p:nvSpPr>
        <p:spPr>
          <a:xfrm>
            <a:off x="164356" y="1331474"/>
            <a:ext cx="4610844" cy="158920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FrEGGs were </a:t>
            </a:r>
            <a:r>
              <a:rPr lang="en-US" sz="2000" dirty="0"/>
              <a:t>identified using Spitzer/IRAC channel-4 (</a:t>
            </a:r>
            <a:r>
              <a:rPr lang="en-US" sz="2000" dirty="0" smtClean="0"/>
              <a:t>8μm) </a:t>
            </a:r>
            <a:r>
              <a:rPr lang="en-US" sz="2000" dirty="0"/>
              <a:t>infrared images of the </a:t>
            </a:r>
            <a:r>
              <a:rPr lang="en-US" sz="2000" dirty="0" smtClean="0"/>
              <a:t>W5 HII star-forming region</a:t>
            </a:r>
          </a:p>
          <a:p>
            <a:r>
              <a:rPr lang="en-US" sz="2000" dirty="0" smtClean="0"/>
              <a:t>W5 is located </a:t>
            </a:r>
            <a:r>
              <a:rPr lang="en-US" sz="2000" dirty="0"/>
              <a:t>in the Perseus arm, at a distance of ~2kpc </a:t>
            </a:r>
          </a:p>
          <a:p>
            <a:endParaRPr lang="en-US" sz="2000" dirty="0" smtClean="0"/>
          </a:p>
        </p:txBody>
      </p:sp>
      <p:sp>
        <p:nvSpPr>
          <p:cNvPr id="15" name="Rectangle 14"/>
          <p:cNvSpPr/>
          <p:nvPr/>
        </p:nvSpPr>
        <p:spPr>
          <a:xfrm>
            <a:off x="2752164" y="4487508"/>
            <a:ext cx="909669" cy="1197286"/>
          </a:xfrm>
          <a:prstGeom prst="rect">
            <a:avLst/>
          </a:prstGeom>
          <a:noFill/>
          <a:ln w="38100" cmpd="sng">
            <a:solidFill>
              <a:srgbClr val="E50A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80"/>
              </a:solidFill>
            </a:endParaRPr>
          </a:p>
        </p:txBody>
      </p:sp>
      <p:sp>
        <p:nvSpPr>
          <p:cNvPr id="12" name="Title 1"/>
          <p:cNvSpPr txBox="1">
            <a:spLocks/>
          </p:cNvSpPr>
          <p:nvPr/>
        </p:nvSpPr>
        <p:spPr>
          <a:xfrm>
            <a:off x="508000" y="109012"/>
            <a:ext cx="8229600" cy="1143000"/>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Target Identification: 8 micron Spitzer/IRAC Images</a:t>
            </a:r>
          </a:p>
        </p:txBody>
      </p:sp>
    </p:spTree>
    <p:extLst>
      <p:ext uri="{BB962C8B-B14F-4D97-AF65-F5344CB8AC3E}">
        <p14:creationId xmlns:p14="http://schemas.microsoft.com/office/powerpoint/2010/main" val="31821784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56667" y="880006"/>
            <a:ext cx="4030133" cy="2235725"/>
          </a:xfrm>
        </p:spPr>
        <p:txBody>
          <a:bodyPr>
            <a:normAutofit fontScale="85000" lnSpcReduction="20000"/>
          </a:bodyPr>
          <a:lstStyle/>
          <a:p>
            <a:pPr marL="0" indent="0">
              <a:buNone/>
            </a:pPr>
            <a:r>
              <a:rPr lang="en-US" sz="2600" b="1" dirty="0" smtClean="0"/>
              <a:t>Arizona Radio Observatory SMT 10-m ground telescope</a:t>
            </a:r>
            <a:endParaRPr lang="en-US" sz="2600" dirty="0" smtClean="0"/>
          </a:p>
          <a:p>
            <a:r>
              <a:rPr lang="en-US" sz="2400" baseline="30000" dirty="0" smtClean="0">
                <a:solidFill>
                  <a:srgbClr val="0000FF"/>
                </a:solidFill>
              </a:rPr>
              <a:t>12</a:t>
            </a:r>
            <a:r>
              <a:rPr lang="en-US" sz="2400" dirty="0" smtClean="0">
                <a:solidFill>
                  <a:srgbClr val="0000FF"/>
                </a:solidFill>
              </a:rPr>
              <a:t>CO </a:t>
            </a:r>
            <a:r>
              <a:rPr lang="en-US" sz="2400" dirty="0">
                <a:solidFill>
                  <a:srgbClr val="0000FF"/>
                </a:solidFill>
              </a:rPr>
              <a:t>and </a:t>
            </a:r>
            <a:r>
              <a:rPr lang="en-US" sz="2400" baseline="30000" dirty="0" smtClean="0">
                <a:solidFill>
                  <a:srgbClr val="0000FF"/>
                </a:solidFill>
              </a:rPr>
              <a:t>13</a:t>
            </a:r>
            <a:r>
              <a:rPr lang="en-US" sz="2400" dirty="0" smtClean="0">
                <a:solidFill>
                  <a:srgbClr val="0000FF"/>
                </a:solidFill>
              </a:rPr>
              <a:t>CO </a:t>
            </a:r>
            <a:r>
              <a:rPr lang="en-US" sz="2400" dirty="0">
                <a:solidFill>
                  <a:srgbClr val="0000FF"/>
                </a:solidFill>
              </a:rPr>
              <a:t>J=2-1 molecular </a:t>
            </a:r>
            <a:r>
              <a:rPr lang="en-US" sz="2400" dirty="0" smtClean="0">
                <a:solidFill>
                  <a:srgbClr val="0000FF"/>
                </a:solidFill>
              </a:rPr>
              <a:t>maps</a:t>
            </a:r>
          </a:p>
          <a:p>
            <a:r>
              <a:rPr lang="en-US" sz="2400" dirty="0" smtClean="0"/>
              <a:t>On source APS observations of </a:t>
            </a:r>
            <a:r>
              <a:rPr lang="en-US" sz="2400" baseline="30000" dirty="0" smtClean="0"/>
              <a:t>12</a:t>
            </a:r>
            <a:r>
              <a:rPr lang="en-US" sz="2400" dirty="0" smtClean="0"/>
              <a:t>CO and </a:t>
            </a:r>
            <a:r>
              <a:rPr lang="en-US" sz="2400" baseline="30000" dirty="0" smtClean="0"/>
              <a:t>13</a:t>
            </a:r>
            <a:r>
              <a:rPr lang="en-US" sz="2400" dirty="0" smtClean="0"/>
              <a:t>CO (additional lines such as N2H+ and HCO+ J=3-2 were observed in some cases)</a:t>
            </a:r>
            <a:endParaRPr lang="en-US" sz="2400" dirty="0"/>
          </a:p>
        </p:txBody>
      </p:sp>
      <p:pic>
        <p:nvPicPr>
          <p:cNvPr id="9" name="Picture 8" descr="Screen Shot 2017-04-17 at 9.38.3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8536" y="3310469"/>
            <a:ext cx="4790047" cy="3345547"/>
          </a:xfrm>
          <a:prstGeom prst="rect">
            <a:avLst/>
          </a:prstGeom>
        </p:spPr>
      </p:pic>
      <p:sp>
        <p:nvSpPr>
          <p:cNvPr id="10" name="Text Box 7"/>
          <p:cNvSpPr txBox="1">
            <a:spLocks noChangeArrowheads="1"/>
          </p:cNvSpPr>
          <p:nvPr/>
        </p:nvSpPr>
        <p:spPr bwMode="auto">
          <a:xfrm>
            <a:off x="457200" y="5037667"/>
            <a:ext cx="3223959" cy="121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defTabSz="914400" eaLnBrk="1" hangingPunct="1">
              <a:spcBef>
                <a:spcPct val="0"/>
              </a:spcBef>
              <a:buFontTx/>
              <a:buNone/>
            </a:pPr>
            <a:r>
              <a:rPr lang="en-US" altLang="en-US" sz="2800" b="1" baseline="30000" dirty="0" smtClean="0">
                <a:solidFill>
                  <a:srgbClr val="E50A35"/>
                </a:solidFill>
              </a:rPr>
              <a:t>FrEGG W5ETAD1</a:t>
            </a:r>
          </a:p>
          <a:p>
            <a:pPr defTabSz="914400" eaLnBrk="1" hangingPunct="1">
              <a:spcBef>
                <a:spcPct val="0"/>
              </a:spcBef>
              <a:buFontTx/>
              <a:buNone/>
            </a:pPr>
            <a:r>
              <a:rPr lang="en-US" altLang="en-US" sz="1800" b="1" baseline="30000" dirty="0" smtClean="0"/>
              <a:t>12</a:t>
            </a:r>
            <a:r>
              <a:rPr lang="en-US" altLang="en-US" sz="1800" b="1" dirty="0" smtClean="0"/>
              <a:t>CO </a:t>
            </a:r>
            <a:r>
              <a:rPr lang="en-US" altLang="en-US" sz="1800" b="1" dirty="0"/>
              <a:t>J</a:t>
            </a:r>
            <a:r>
              <a:rPr lang="en-US" altLang="en-US" sz="1800" b="1" dirty="0" smtClean="0"/>
              <a:t>=2-1 Map White Contours</a:t>
            </a:r>
          </a:p>
          <a:p>
            <a:pPr defTabSz="914400" eaLnBrk="1" hangingPunct="1">
              <a:spcBef>
                <a:spcPct val="0"/>
              </a:spcBef>
              <a:buNone/>
            </a:pPr>
            <a:r>
              <a:rPr lang="en-US" altLang="en-US" sz="1800" b="1" baseline="30000" dirty="0" smtClean="0"/>
              <a:t>13</a:t>
            </a:r>
            <a:r>
              <a:rPr lang="en-US" altLang="en-US" sz="1800" b="1" dirty="0" smtClean="0"/>
              <a:t>CO </a:t>
            </a:r>
            <a:r>
              <a:rPr lang="en-US" altLang="en-US" sz="1800" b="1" dirty="0"/>
              <a:t>J=2-1 Map </a:t>
            </a:r>
            <a:r>
              <a:rPr lang="en-US" altLang="en-US" sz="1800" b="1" dirty="0" smtClean="0"/>
              <a:t>Pink </a:t>
            </a:r>
            <a:r>
              <a:rPr lang="en-US" altLang="en-US" sz="1800" b="1" dirty="0"/>
              <a:t>Contours</a:t>
            </a:r>
          </a:p>
          <a:p>
            <a:pPr defTabSz="914400" eaLnBrk="1" hangingPunct="1">
              <a:spcBef>
                <a:spcPct val="0"/>
              </a:spcBef>
              <a:buFontTx/>
              <a:buNone/>
            </a:pPr>
            <a:endParaRPr lang="en-US" altLang="en-US" sz="1800" b="1" dirty="0"/>
          </a:p>
        </p:txBody>
      </p:sp>
      <p:pic>
        <p:nvPicPr>
          <p:cNvPr id="5" name="Picture 4" descr="fregg_13CO_drawncontour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226" y="880006"/>
            <a:ext cx="4091110" cy="4081461"/>
          </a:xfrm>
          <a:prstGeom prst="rect">
            <a:avLst/>
          </a:prstGeom>
        </p:spPr>
      </p:pic>
      <p:sp>
        <p:nvSpPr>
          <p:cNvPr id="12" name="Title 1"/>
          <p:cNvSpPr txBox="1">
            <a:spLocks/>
          </p:cNvSpPr>
          <p:nvPr/>
        </p:nvSpPr>
        <p:spPr>
          <a:xfrm>
            <a:off x="508000" y="109012"/>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Molecular-Line Observations</a:t>
            </a:r>
          </a:p>
        </p:txBody>
      </p:sp>
    </p:spTree>
    <p:extLst>
      <p:ext uri="{BB962C8B-B14F-4D97-AF65-F5344CB8AC3E}">
        <p14:creationId xmlns:p14="http://schemas.microsoft.com/office/powerpoint/2010/main" val="20224011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6570133" y="1133479"/>
            <a:ext cx="2370667" cy="491119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Lucida Grande"/>
              <a:buChar char="-"/>
              <a:defRPr/>
            </a:pPr>
            <a:r>
              <a:rPr lang="en-US" sz="2000" dirty="0" smtClean="0">
                <a:solidFill>
                  <a:srgbClr val="E50A35"/>
                </a:solidFill>
              </a:rPr>
              <a:t>57 frEGGs </a:t>
            </a:r>
            <a:r>
              <a:rPr lang="en-US" sz="2000" dirty="0" smtClean="0"/>
              <a:t>of </a:t>
            </a:r>
            <a:r>
              <a:rPr lang="en-US" sz="2000" dirty="0"/>
              <a:t>various quality </a:t>
            </a:r>
            <a:r>
              <a:rPr lang="en-US" sz="2000" dirty="0" smtClean="0"/>
              <a:t>(Q=0,1,2,3,4) with Q=0 being the best</a:t>
            </a:r>
          </a:p>
          <a:p>
            <a:pPr>
              <a:buFont typeface="Lucida Grande"/>
              <a:buChar char="-"/>
              <a:defRPr/>
            </a:pPr>
            <a:r>
              <a:rPr lang="en-US" sz="2000" dirty="0" smtClean="0">
                <a:solidFill>
                  <a:srgbClr val="0000FF"/>
                </a:solidFill>
              </a:rPr>
              <a:t>General trend that the </a:t>
            </a:r>
            <a:r>
              <a:rPr lang="en-US" sz="2000" baseline="30000" dirty="0" smtClean="0">
                <a:solidFill>
                  <a:srgbClr val="0000FF"/>
                </a:solidFill>
              </a:rPr>
              <a:t>12</a:t>
            </a:r>
            <a:r>
              <a:rPr lang="en-US" sz="2000" dirty="0" smtClean="0">
                <a:solidFill>
                  <a:srgbClr val="0000FF"/>
                </a:solidFill>
              </a:rPr>
              <a:t>CO J = 2-1 flux  increases as the 8μm flux increases, with scatter towards lower fluxes</a:t>
            </a:r>
          </a:p>
        </p:txBody>
      </p:sp>
      <p:pic>
        <p:nvPicPr>
          <p:cNvPr id="7" name="Picture 6" descr="Screen Shot 2017-05-11 at 7.53.24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30808"/>
            <a:ext cx="6588549" cy="4741861"/>
          </a:xfrm>
          <a:prstGeom prst="rect">
            <a:avLst/>
          </a:prstGeom>
        </p:spPr>
      </p:pic>
      <p:sp>
        <p:nvSpPr>
          <p:cNvPr id="2" name="Rectangle 1"/>
          <p:cNvSpPr/>
          <p:nvPr/>
        </p:nvSpPr>
        <p:spPr>
          <a:xfrm>
            <a:off x="677333" y="5896748"/>
            <a:ext cx="4572000" cy="338554"/>
          </a:xfrm>
          <a:prstGeom prst="rect">
            <a:avLst/>
          </a:prstGeom>
          <a:ln>
            <a:noFill/>
          </a:ln>
        </p:spPr>
        <p:txBody>
          <a:bodyPr>
            <a:spAutoFit/>
          </a:bodyPr>
          <a:lstStyle/>
          <a:p>
            <a:pPr lvl="1">
              <a:defRPr/>
            </a:pPr>
            <a:r>
              <a:rPr lang="en-US" sz="1600" dirty="0" smtClean="0">
                <a:solidFill>
                  <a:srgbClr val="E50A35"/>
                </a:solidFill>
              </a:rPr>
              <a:t>Averaged rms </a:t>
            </a:r>
            <a:r>
              <a:rPr lang="en-US" sz="1600" dirty="0">
                <a:solidFill>
                  <a:srgbClr val="E50A35"/>
                </a:solidFill>
              </a:rPr>
              <a:t>flux values for Q=4 frEGGs</a:t>
            </a:r>
          </a:p>
        </p:txBody>
      </p:sp>
      <p:cxnSp>
        <p:nvCxnSpPr>
          <p:cNvPr id="5" name="Straight Arrow Connector 4"/>
          <p:cNvCxnSpPr/>
          <p:nvPr/>
        </p:nvCxnSpPr>
        <p:spPr>
          <a:xfrm>
            <a:off x="1320800" y="4470402"/>
            <a:ext cx="914400" cy="1426346"/>
          </a:xfrm>
          <a:prstGeom prst="straightConnector1">
            <a:avLst/>
          </a:prstGeom>
          <a:ln>
            <a:solidFill>
              <a:srgbClr val="E50A35"/>
            </a:solidFill>
            <a:tailEnd type="arrow"/>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508000" y="109012"/>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12 CO vs. 8μm: Flux </a:t>
            </a:r>
            <a:r>
              <a:rPr lang="en-US" sz="3600" dirty="0"/>
              <a:t>Comparison</a:t>
            </a:r>
          </a:p>
        </p:txBody>
      </p:sp>
    </p:spTree>
    <p:extLst>
      <p:ext uri="{BB962C8B-B14F-4D97-AF65-F5344CB8AC3E}">
        <p14:creationId xmlns:p14="http://schemas.microsoft.com/office/powerpoint/2010/main" val="31993651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38501</TotalTime>
  <Words>2929</Words>
  <Application>Microsoft Macintosh PowerPoint</Application>
  <PresentationFormat>On-screen Show (4:3)</PresentationFormat>
  <Paragraphs>214</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Physical Properties of Free-Floating Evaporating Gas Globules (FrEGGs) in the W5 Star-Forming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the Physical Properties of Free-Floating Evaporating Gas Globules (FrEGGs)</dc:title>
  <dc:creator>Samantha Scibelli</dc:creator>
  <cp:lastModifiedBy>Samantha Scibelli</cp:lastModifiedBy>
  <cp:revision>237</cp:revision>
  <dcterms:created xsi:type="dcterms:W3CDTF">2017-04-18T04:18:20Z</dcterms:created>
  <dcterms:modified xsi:type="dcterms:W3CDTF">2017-11-03T07:37:01Z</dcterms:modified>
</cp:coreProperties>
</file>