
<file path=[Content_Types].xml><?xml version="1.0" encoding="utf-8"?>
<Types xmlns="http://schemas.openxmlformats.org/package/2006/content-types">
  <Default Extension="xml" ContentType="application/xml"/>
  <Default Extension="mov" ContentType="video/unknown"/>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5" r:id="rId2"/>
    <p:sldId id="337" r:id="rId3"/>
    <p:sldId id="336" r:id="rId4"/>
    <p:sldId id="344" r:id="rId5"/>
    <p:sldId id="436" r:id="rId6"/>
    <p:sldId id="428" r:id="rId7"/>
    <p:sldId id="429" r:id="rId8"/>
    <p:sldId id="421" r:id="rId9"/>
    <p:sldId id="331" r:id="rId10"/>
    <p:sldId id="427" r:id="rId11"/>
    <p:sldId id="306" r:id="rId12"/>
    <p:sldId id="418" r:id="rId13"/>
    <p:sldId id="414" r:id="rId14"/>
    <p:sldId id="332" r:id="rId15"/>
    <p:sldId id="342" r:id="rId16"/>
    <p:sldId id="438" r:id="rId17"/>
    <p:sldId id="439" r:id="rId18"/>
    <p:sldId id="444" r:id="rId19"/>
    <p:sldId id="413" r:id="rId20"/>
    <p:sldId id="440" r:id="rId21"/>
    <p:sldId id="432" r:id="rId22"/>
    <p:sldId id="441" r:id="rId23"/>
    <p:sldId id="442" r:id="rId24"/>
    <p:sldId id="443" r:id="rId25"/>
    <p:sldId id="301" r:id="rId26"/>
    <p:sldId id="415" r:id="rId27"/>
    <p:sldId id="416" r:id="rId28"/>
    <p:sldId id="422" r:id="rId29"/>
    <p:sldId id="417" r:id="rId30"/>
    <p:sldId id="420" r:id="rId31"/>
    <p:sldId id="419" r:id="rId32"/>
    <p:sldId id="424" r:id="rId33"/>
    <p:sldId id="425" r:id="rId34"/>
    <p:sldId id="426" r:id="rId35"/>
    <p:sldId id="437" r:id="rId36"/>
    <p:sldId id="43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0024"/>
    <a:srgbClr val="FDB009"/>
    <a:srgbClr val="00C800"/>
    <a:srgbClr val="00FF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8" autoAdjust="0"/>
  </p:normalViewPr>
  <p:slideViewPr>
    <p:cSldViewPr snapToGrid="0" snapToObjects="1">
      <p:cViewPr>
        <p:scale>
          <a:sx n="68" d="100"/>
          <a:sy n="68" d="100"/>
        </p:scale>
        <p:origin x="-2160" y="-3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54A5D4-FDE7-0341-BC62-62C2311C2186}" type="datetimeFigureOut">
              <a:rPr lang="en-US" smtClean="0"/>
              <a:t>11/2/17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349171-6E44-6D47-BDAA-D0721684894F}" type="slidenum">
              <a:rPr lang="en-US" smtClean="0"/>
              <a:t>‹#›</a:t>
            </a:fld>
            <a:endParaRPr lang="en-US"/>
          </a:p>
        </p:txBody>
      </p:sp>
    </p:spTree>
    <p:extLst>
      <p:ext uri="{BB962C8B-B14F-4D97-AF65-F5344CB8AC3E}">
        <p14:creationId xmlns:p14="http://schemas.microsoft.com/office/powerpoint/2010/main" val="1651266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Best way to describe</a:t>
            </a:r>
            <a:r>
              <a:rPr lang="en-AU" baseline="0" dirty="0" smtClean="0"/>
              <a:t> the MWA (including next 6 slides)</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8</a:t>
            </a:fld>
            <a:endParaRPr lang="en-AU"/>
          </a:p>
        </p:txBody>
      </p:sp>
    </p:spTree>
    <p:extLst>
      <p:ext uri="{BB962C8B-B14F-4D97-AF65-F5344CB8AC3E}">
        <p14:creationId xmlns:p14="http://schemas.microsoft.com/office/powerpoint/2010/main" val="2449293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7" name="Shape 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the deepest image yet</a:t>
            </a:r>
            <a:r>
              <a:rPr lang="en-AU" baseline="0" dirty="0" smtClean="0"/>
              <a:t> made with the MWA of one of the </a:t>
            </a:r>
            <a:r>
              <a:rPr lang="en-AU" baseline="0" dirty="0" err="1" smtClean="0"/>
              <a:t>EoR</a:t>
            </a:r>
            <a:r>
              <a:rPr lang="en-AU" baseline="0" dirty="0" smtClean="0"/>
              <a:t> program’s observation fields . In this image, virtually every dot is an extragalactic radio source at cosmological distance. The field is centred on RA=0, DEC=-27.</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10</a:t>
            </a:fld>
            <a:endParaRPr lang="en-AU"/>
          </a:p>
        </p:txBody>
      </p:sp>
    </p:spTree>
    <p:extLst>
      <p:ext uri="{BB962C8B-B14F-4D97-AF65-F5344CB8AC3E}">
        <p14:creationId xmlns:p14="http://schemas.microsoft.com/office/powerpoint/2010/main" val="76336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49171-6E44-6D47-BDAA-D0721684894F}" type="slidenum">
              <a:rPr lang="en-US" smtClean="0"/>
              <a:t>15</a:t>
            </a:fld>
            <a:endParaRPr lang="en-US"/>
          </a:p>
        </p:txBody>
      </p:sp>
    </p:spTree>
    <p:extLst>
      <p:ext uri="{BB962C8B-B14F-4D97-AF65-F5344CB8AC3E}">
        <p14:creationId xmlns:p14="http://schemas.microsoft.com/office/powerpoint/2010/main" val="204156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heating from DM annihilations dampens the fluctuations (orange)</a:t>
            </a:r>
            <a:endParaRPr lang="en-US" dirty="0"/>
          </a:p>
        </p:txBody>
      </p:sp>
      <p:sp>
        <p:nvSpPr>
          <p:cNvPr id="4" name="Slide Number Placeholder 3"/>
          <p:cNvSpPr>
            <a:spLocks noGrp="1"/>
          </p:cNvSpPr>
          <p:nvPr>
            <p:ph type="sldNum" sz="quarter" idx="10"/>
          </p:nvPr>
        </p:nvSpPr>
        <p:spPr/>
        <p:txBody>
          <a:bodyPr/>
          <a:lstStyle/>
          <a:p>
            <a:fld id="{41349171-6E44-6D47-BDAA-D0721684894F}" type="slidenum">
              <a:rPr lang="en-US" smtClean="0"/>
              <a:t>20</a:t>
            </a:fld>
            <a:endParaRPr lang="en-US"/>
          </a:p>
        </p:txBody>
      </p:sp>
    </p:spTree>
    <p:extLst>
      <p:ext uri="{BB962C8B-B14F-4D97-AF65-F5344CB8AC3E}">
        <p14:creationId xmlns:p14="http://schemas.microsoft.com/office/powerpoint/2010/main" val="426640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21cm breaks</a:t>
            </a:r>
            <a:r>
              <a:rPr lang="en-US" baseline="0" dirty="0" smtClean="0"/>
              <a:t> the degeneracy between primordial amplitude fluctuations and optical depth</a:t>
            </a:r>
            <a:endParaRPr lang="en-US" dirty="0"/>
          </a:p>
        </p:txBody>
      </p:sp>
      <p:sp>
        <p:nvSpPr>
          <p:cNvPr id="4" name="Slide Number Placeholder 3"/>
          <p:cNvSpPr>
            <a:spLocks noGrp="1"/>
          </p:cNvSpPr>
          <p:nvPr>
            <p:ph type="sldNum" sz="quarter" idx="10"/>
          </p:nvPr>
        </p:nvSpPr>
        <p:spPr/>
        <p:txBody>
          <a:bodyPr/>
          <a:lstStyle/>
          <a:p>
            <a:fld id="{41349171-6E44-6D47-BDAA-D0721684894F}" type="slidenum">
              <a:rPr lang="en-US" smtClean="0"/>
              <a:t>22</a:t>
            </a:fld>
            <a:endParaRPr lang="en-US"/>
          </a:p>
        </p:txBody>
      </p:sp>
    </p:spTree>
    <p:extLst>
      <p:ext uri="{BB962C8B-B14F-4D97-AF65-F5344CB8AC3E}">
        <p14:creationId xmlns:p14="http://schemas.microsoft.com/office/powerpoint/2010/main" val="2539998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cosmic microwave background is another cosmological probe</a:t>
            </a:r>
            <a:r>
              <a:rPr lang="en-US" baseline="0" dirty="0" smtClean="0"/>
              <a:t> that requires the extraction of small fluctuations from underneath a large signal.  There is a crucial difference between the CMB and 21cm surveys though.  Whereas CMB experiments probe a 3D signal, with two spatial dimensions and a frequency axis to get a 2D map of just two spatial dimensions, in 21cm our final product is 3D.  This means the CMB has an entire extra axis of redundant information that can help distinguish between foregrounds and signal, whereas this is not the case for 21cm tomography.  Every dimension contains unique info for us.  As a result, one can show that blind methods don’t work as well for 21cm tomography as they do for the CMB.  If we want to fight foregrounds, we have to model them.  Returning to the current status of measurements, then, we have two options.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DD41C28-234B-B340-BFA7-8AA84214EF70}" type="slidenum">
              <a:rPr lang="en-US" smtClean="0"/>
              <a:t>27</a:t>
            </a:fld>
            <a:endParaRPr lang="en-US"/>
          </a:p>
        </p:txBody>
      </p:sp>
    </p:spTree>
    <p:extLst>
      <p:ext uri="{BB962C8B-B14F-4D97-AF65-F5344CB8AC3E}">
        <p14:creationId xmlns:p14="http://schemas.microsoft.com/office/powerpoint/2010/main" val="367212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MWA consists of 128 antenna ‘tiles’. Each tile is a 4x4 grid of dual polarisation dipoles mounted on a 5x5 meter ground mesh. Radio signals from each dipole are combined in an analogue </a:t>
            </a:r>
            <a:r>
              <a:rPr lang="en-AU" baseline="0" dirty="0" err="1" smtClean="0"/>
              <a:t>beamformer</a:t>
            </a:r>
            <a:r>
              <a:rPr lang="en-AU" baseline="0" dirty="0" smtClean="0"/>
              <a:t> (white box next to tile) where electronically steers the antenna to point anywhere on the sky. Signals from each tile are send to fielded receiver units where they are filtered and digitised. Each receiver services 8 tiles. A selection of radio frequencies is sent from each receiver for each tile to the central control building for further processing and correlation.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28</a:t>
            </a:fld>
            <a:endParaRPr lang="en-AU"/>
          </a:p>
        </p:txBody>
      </p:sp>
    </p:spTree>
    <p:extLst>
      <p:ext uri="{BB962C8B-B14F-4D97-AF65-F5344CB8AC3E}">
        <p14:creationId xmlns:p14="http://schemas.microsoft.com/office/powerpoint/2010/main" val="411215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613" y="8685213"/>
            <a:ext cx="2971800" cy="457200"/>
          </a:xfrm>
          <a:prstGeom prst="rect">
            <a:avLst/>
          </a:prstGeom>
          <a:ln/>
        </p:spPr>
        <p:txBody>
          <a:bodyPr/>
          <a:lstStyle/>
          <a:p>
            <a:fld id="{F5967A39-67AE-A444-967D-6AFE77A5D7DC}" type="slidenum">
              <a:rPr lang="en-US"/>
              <a:pPr/>
              <a:t>30</a:t>
            </a:fld>
            <a:endParaRPr lang="en-US"/>
          </a:p>
        </p:txBody>
      </p:sp>
      <p:sp>
        <p:nvSpPr>
          <p:cNvPr id="1013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A5002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53D28C4-99FF-8144-AB3A-1EB30691838C}"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234905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3D28C4-99FF-8144-AB3A-1EB30691838C}"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37370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3D28C4-99FF-8144-AB3A-1EB30691838C}"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81449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227578230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3D28C4-99FF-8144-AB3A-1EB30691838C}"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2752152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3D28C4-99FF-8144-AB3A-1EB30691838C}"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356014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5002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C000"/>
                </a:solidFill>
              </a:defRPr>
            </a:lvl1pPr>
            <a:lvl2pPr>
              <a:defRPr sz="2400">
                <a:solidFill>
                  <a:srgbClr val="FFC000"/>
                </a:solidFill>
              </a:defRPr>
            </a:lvl2pPr>
            <a:lvl3pPr>
              <a:defRPr sz="2000">
                <a:solidFill>
                  <a:srgbClr val="FFC000"/>
                </a:solidFill>
              </a:defRPr>
            </a:lvl3pPr>
            <a:lvl4pPr>
              <a:defRPr sz="1800">
                <a:solidFill>
                  <a:srgbClr val="FFC000"/>
                </a:solidFill>
              </a:defRPr>
            </a:lvl4pPr>
            <a:lvl5pPr>
              <a:defRPr sz="1800">
                <a:solidFill>
                  <a:srgbClr val="FFC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C000"/>
                </a:solidFill>
              </a:defRPr>
            </a:lvl1pPr>
            <a:lvl2pPr>
              <a:defRPr sz="2400">
                <a:solidFill>
                  <a:srgbClr val="FFC000"/>
                </a:solidFill>
              </a:defRPr>
            </a:lvl2pPr>
            <a:lvl3pPr>
              <a:defRPr sz="2000">
                <a:solidFill>
                  <a:srgbClr val="FFC000"/>
                </a:solidFill>
              </a:defRPr>
            </a:lvl3pPr>
            <a:lvl4pPr>
              <a:defRPr sz="1800">
                <a:solidFill>
                  <a:srgbClr val="FFC000"/>
                </a:solidFill>
              </a:defRPr>
            </a:lvl4pPr>
            <a:lvl5pPr>
              <a:defRPr sz="1800">
                <a:solidFill>
                  <a:srgbClr val="FFC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53D28C4-99FF-8144-AB3A-1EB30691838C}" type="datetimeFigureOut">
              <a:rPr lang="en-US" smtClean="0"/>
              <a:pPr/>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127016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3D28C4-99FF-8144-AB3A-1EB30691838C}" type="datetimeFigureOut">
              <a:rPr lang="en-US" smtClean="0"/>
              <a:pPr/>
              <a:t>11/2/17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1720296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3D28C4-99FF-8144-AB3A-1EB30691838C}" type="datetimeFigureOut">
              <a:rPr lang="en-US" smtClean="0"/>
              <a:pPr/>
              <a:t>11/2/17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576590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D28C4-99FF-8144-AB3A-1EB30691838C}" type="datetimeFigureOut">
              <a:rPr lang="en-US" smtClean="0"/>
              <a:pPr/>
              <a:t>11/2/17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2931762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3D28C4-99FF-8144-AB3A-1EB30691838C}" type="datetimeFigureOut">
              <a:rPr lang="en-US" smtClean="0"/>
              <a:pPr/>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54324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3D28C4-99FF-8144-AB3A-1EB30691838C}" type="datetimeFigureOut">
              <a:rPr lang="en-US" smtClean="0"/>
              <a:pPr/>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A6EB2-F2EA-F44A-9D6D-90CB94167DFA}" type="slidenum">
              <a:rPr lang="en-US" smtClean="0"/>
              <a:pPr/>
              <a:t>‹#›</a:t>
            </a:fld>
            <a:endParaRPr lang="en-US"/>
          </a:p>
        </p:txBody>
      </p:sp>
    </p:spTree>
    <p:extLst>
      <p:ext uri="{BB962C8B-B14F-4D97-AF65-F5344CB8AC3E}">
        <p14:creationId xmlns:p14="http://schemas.microsoft.com/office/powerpoint/2010/main" val="41486132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3D28C4-99FF-8144-AB3A-1EB30691838C}" type="datetimeFigureOut">
              <a:rPr lang="en-US" smtClean="0"/>
              <a:pPr/>
              <a:t>11/2/17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A6EB2-F2EA-F44A-9D6D-90CB94167DFA}" type="slidenum">
              <a:rPr lang="en-US" smtClean="0"/>
              <a:pPr/>
              <a:t>‹#›</a:t>
            </a:fld>
            <a:endParaRPr lang="en-US"/>
          </a:p>
        </p:txBody>
      </p:sp>
    </p:spTree>
    <p:extLst>
      <p:ext uri="{BB962C8B-B14F-4D97-AF65-F5344CB8AC3E}">
        <p14:creationId xmlns:p14="http://schemas.microsoft.com/office/powerpoint/2010/main" val="216701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rgbClr val="FFC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C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C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C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C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C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g"/><Relationship Id="rId8" Type="http://schemas.openxmlformats.org/officeDocument/2006/relationships/image" Target="../media/image8.png"/><Relationship Id="rId9" Type="http://schemas.openxmlformats.org/officeDocument/2006/relationships/image" Target="../media/image9.gif"/><Relationship Id="rId10" Type="http://schemas.openxmlformats.org/officeDocument/2006/relationships/image" Target="../media/image10.png"/><Relationship Id="rId11"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4" Type="http://schemas.microsoft.com/office/2007/relationships/hdphoto" Target="../media/hdphoto1.wdp"/><Relationship Id="rId5" Type="http://schemas.openxmlformats.org/officeDocument/2006/relationships/image" Target="../media/image73.png"/><Relationship Id="rId6" Type="http://schemas.microsoft.com/office/2007/relationships/hdphoto" Target="../media/hdphoto2.wdp"/><Relationship Id="rId7" Type="http://schemas.openxmlformats.org/officeDocument/2006/relationships/image" Target="../media/image74.png"/><Relationship Id="rId8"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75.png"/><Relationship Id="rId6" Type="http://schemas.openxmlformats.org/officeDocument/2006/relationships/image" Target="../media/image76.png"/><Relationship Id="rId1" Type="http://schemas.microsoft.com/office/2007/relationships/media" Target="../media/media1.mov"/><Relationship Id="rId2" Type="http://schemas.openxmlformats.org/officeDocument/2006/relationships/video" Target="../media/media1.mo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7.png"/><Relationship Id="rId1" Type="http://schemas.microsoft.com/office/2007/relationships/media" Target="../media/media2.mov"/><Relationship Id="rId2" Type="http://schemas.openxmlformats.org/officeDocument/2006/relationships/video" Target="../media/media2.mov"/></Relationships>
</file>

<file path=ppt/slides/_rels/slide3.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gif"/><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02" y="298153"/>
            <a:ext cx="8685428" cy="1143000"/>
          </a:xfrm>
        </p:spPr>
        <p:txBody>
          <a:bodyPr>
            <a:noAutofit/>
          </a:bodyPr>
          <a:lstStyle/>
          <a:p>
            <a:r>
              <a:rPr lang="en-US" sz="3600" dirty="0">
                <a:solidFill>
                  <a:srgbClr val="BC0024"/>
                </a:solidFill>
              </a:rPr>
              <a:t>Searching for Neutral Hydrogen in the Early Universe and Progress with Low Frequency Radio Instruments</a:t>
            </a:r>
            <a:endParaRPr lang="en-US" sz="3600" dirty="0">
              <a:solidFill>
                <a:srgbClr val="BC0024"/>
              </a:solidFill>
              <a:latin typeface="PT Serif"/>
              <a:cs typeface="PT Serif"/>
            </a:endParaRPr>
          </a:p>
        </p:txBody>
      </p:sp>
      <p:sp>
        <p:nvSpPr>
          <p:cNvPr id="3" name="TextBox 2"/>
          <p:cNvSpPr txBox="1"/>
          <p:nvPr/>
        </p:nvSpPr>
        <p:spPr>
          <a:xfrm>
            <a:off x="2012419" y="5009444"/>
            <a:ext cx="5155785" cy="1569660"/>
          </a:xfrm>
          <a:prstGeom prst="rect">
            <a:avLst/>
          </a:prstGeom>
          <a:noFill/>
        </p:spPr>
        <p:txBody>
          <a:bodyPr wrap="none" rtlCol="0">
            <a:spAutoFit/>
          </a:bodyPr>
          <a:lstStyle/>
          <a:p>
            <a:pPr algn="ctr"/>
            <a:r>
              <a:rPr lang="en-US" sz="3200" dirty="0" err="1" smtClean="0">
                <a:solidFill>
                  <a:srgbClr val="FDB009"/>
                </a:solidFill>
                <a:latin typeface="PT Serif"/>
                <a:cs typeface="PT Serif"/>
              </a:rPr>
              <a:t>Nithyanandan</a:t>
            </a:r>
            <a:r>
              <a:rPr lang="en-US" sz="3200" dirty="0" smtClean="0">
                <a:solidFill>
                  <a:srgbClr val="FDB009"/>
                </a:solidFill>
                <a:latin typeface="PT Serif"/>
                <a:cs typeface="PT Serif"/>
              </a:rPr>
              <a:t> </a:t>
            </a:r>
            <a:r>
              <a:rPr lang="en-US" sz="3200" dirty="0" err="1" smtClean="0">
                <a:solidFill>
                  <a:srgbClr val="FDB009"/>
                </a:solidFill>
                <a:latin typeface="PT Serif"/>
                <a:cs typeface="PT Serif"/>
              </a:rPr>
              <a:t>Thyagarajan</a:t>
            </a:r>
            <a:r>
              <a:rPr lang="en-US" sz="3200" dirty="0">
                <a:solidFill>
                  <a:srgbClr val="FDB009"/>
                </a:solidFill>
                <a:latin typeface="PT Serif"/>
                <a:cs typeface="PT Serif"/>
              </a:rPr>
              <a:t> </a:t>
            </a:r>
            <a:endParaRPr lang="en-US" sz="3200" dirty="0" smtClean="0">
              <a:solidFill>
                <a:srgbClr val="FDB009"/>
              </a:solidFill>
              <a:latin typeface="PT Serif"/>
              <a:cs typeface="PT Serif"/>
            </a:endParaRPr>
          </a:p>
          <a:p>
            <a:pPr algn="ctr"/>
            <a:r>
              <a:rPr lang="en-US" sz="3200" dirty="0" smtClean="0">
                <a:solidFill>
                  <a:srgbClr val="FDB009"/>
                </a:solidFill>
                <a:latin typeface="PT Serif"/>
                <a:cs typeface="PT Serif"/>
              </a:rPr>
              <a:t>(</a:t>
            </a:r>
            <a:r>
              <a:rPr lang="en-US" sz="3200" dirty="0" smtClean="0">
                <a:solidFill>
                  <a:srgbClr val="FDB009"/>
                </a:solidFill>
                <a:latin typeface="PT Serif"/>
                <a:cs typeface="PT Serif"/>
              </a:rPr>
              <a:t>NRAO, ASU</a:t>
            </a:r>
            <a:r>
              <a:rPr lang="en-US" sz="3200" dirty="0" smtClean="0">
                <a:solidFill>
                  <a:srgbClr val="FDB009"/>
                </a:solidFill>
                <a:latin typeface="PT Serif"/>
                <a:cs typeface="PT Serif"/>
              </a:rPr>
              <a:t>)</a:t>
            </a:r>
            <a:endParaRPr lang="en-US" sz="3200" dirty="0" smtClean="0">
              <a:solidFill>
                <a:srgbClr val="FDB009"/>
              </a:solidFill>
              <a:latin typeface="PT Serif"/>
              <a:cs typeface="PT Serif"/>
            </a:endParaRPr>
          </a:p>
          <a:p>
            <a:pPr algn="ctr"/>
            <a:r>
              <a:rPr lang="en-US" sz="3200" dirty="0" smtClean="0">
                <a:solidFill>
                  <a:srgbClr val="FDB009"/>
                </a:solidFill>
                <a:latin typeface="PT Serif"/>
                <a:cs typeface="PT Serif"/>
              </a:rPr>
              <a:t>HERA+, MWA+</a:t>
            </a:r>
            <a:endParaRPr lang="en-US" sz="3200" dirty="0">
              <a:solidFill>
                <a:srgbClr val="FDB009"/>
              </a:solidFill>
              <a:latin typeface="PT Serif"/>
              <a:cs typeface="PT Serif"/>
            </a:endParaRPr>
          </a:p>
        </p:txBody>
      </p:sp>
    </p:spTree>
    <p:extLst>
      <p:ext uri="{BB962C8B-B14F-4D97-AF65-F5344CB8AC3E}">
        <p14:creationId xmlns:p14="http://schemas.microsoft.com/office/powerpoint/2010/main" val="39608054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st.png"/>
          <p:cNvPicPr>
            <a:picLocks noGrp="1" noChangeAspect="1"/>
          </p:cNvPicPr>
          <p:nvPr>
            <p:ph idx="1"/>
          </p:nvPr>
        </p:nvPicPr>
        <p:blipFill>
          <a:blip r:embed="rId3" cstate="print">
            <a:extLst>
              <a:ext uri="{28A0092B-C50C-407E-A947-70E740481C1C}">
                <a14:useLocalDpi xmlns:a14="http://schemas.microsoft.com/office/drawing/2010/main" val="0"/>
              </a:ext>
            </a:extLst>
          </a:blip>
          <a:srcRect l="-21497" r="-21497"/>
          <a:stretch>
            <a:fillRect/>
          </a:stretch>
        </p:blipFill>
        <p:spPr>
          <a:xfrm>
            <a:off x="-2412776" y="-1251520"/>
            <a:ext cx="13722392" cy="9001000"/>
          </a:xfrm>
        </p:spPr>
      </p:pic>
      <p:sp>
        <p:nvSpPr>
          <p:cNvPr id="7" name="TextBox 6"/>
          <p:cNvSpPr txBox="1"/>
          <p:nvPr/>
        </p:nvSpPr>
        <p:spPr>
          <a:xfrm>
            <a:off x="0" y="6237312"/>
            <a:ext cx="2739151" cy="461665"/>
          </a:xfrm>
          <a:prstGeom prst="rect">
            <a:avLst/>
          </a:prstGeom>
          <a:solidFill>
            <a:srgbClr val="000090"/>
          </a:solidFill>
        </p:spPr>
        <p:txBody>
          <a:bodyPr wrap="none" rtlCol="0">
            <a:spAutoFit/>
          </a:bodyPr>
          <a:lstStyle/>
          <a:p>
            <a:r>
              <a:rPr lang="en-AU" sz="2400" dirty="0" err="1" smtClean="0">
                <a:solidFill>
                  <a:schemeClr val="bg1"/>
                </a:solidFill>
              </a:rPr>
              <a:t>Offringa</a:t>
            </a:r>
            <a:r>
              <a:rPr lang="en-AU" sz="2400" dirty="0" smtClean="0">
                <a:solidFill>
                  <a:schemeClr val="bg1"/>
                </a:solidFill>
              </a:rPr>
              <a:t> et al., 2016.</a:t>
            </a:r>
            <a:endParaRPr lang="en-AU" sz="2400" dirty="0">
              <a:solidFill>
                <a:schemeClr val="bg1"/>
              </a:solidFill>
            </a:endParaRPr>
          </a:p>
        </p:txBody>
      </p:sp>
      <p:cxnSp>
        <p:nvCxnSpPr>
          <p:cNvPr id="3" name="Straight Arrow Connector 2"/>
          <p:cNvCxnSpPr/>
          <p:nvPr/>
        </p:nvCxnSpPr>
        <p:spPr>
          <a:xfrm>
            <a:off x="8244408" y="116632"/>
            <a:ext cx="0" cy="6597352"/>
          </a:xfrm>
          <a:prstGeom prst="straightConnector1">
            <a:avLst/>
          </a:prstGeom>
          <a:ln w="57150" cmpd="sng">
            <a:solidFill>
              <a:schemeClr val="tx2">
                <a:lumMod val="20000"/>
                <a:lumOff val="8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44408" y="2348880"/>
            <a:ext cx="956104" cy="954107"/>
          </a:xfrm>
          <a:prstGeom prst="rect">
            <a:avLst/>
          </a:prstGeom>
          <a:noFill/>
          <a:ln>
            <a:solidFill>
              <a:schemeClr val="bg1"/>
            </a:solidFill>
          </a:ln>
        </p:spPr>
        <p:txBody>
          <a:bodyPr wrap="square" rtlCol="0">
            <a:spAutoFit/>
          </a:bodyPr>
          <a:lstStyle/>
          <a:p>
            <a:pPr algn="ctr"/>
            <a:r>
              <a:rPr lang="en-AU" sz="2800" dirty="0" smtClean="0">
                <a:solidFill>
                  <a:schemeClr val="tx2">
                    <a:lumMod val="20000"/>
                    <a:lumOff val="80000"/>
                  </a:schemeClr>
                </a:solidFill>
              </a:rPr>
              <a:t>20</a:t>
            </a:r>
            <a:br>
              <a:rPr lang="en-AU" sz="2800" dirty="0" smtClean="0">
                <a:solidFill>
                  <a:schemeClr val="tx2">
                    <a:lumMod val="20000"/>
                    <a:lumOff val="80000"/>
                  </a:schemeClr>
                </a:solidFill>
              </a:rPr>
            </a:br>
            <a:r>
              <a:rPr lang="en-AU" sz="2800" dirty="0" err="1" smtClean="0">
                <a:solidFill>
                  <a:schemeClr val="tx2">
                    <a:lumMod val="20000"/>
                    <a:lumOff val="80000"/>
                  </a:schemeClr>
                </a:solidFill>
              </a:rPr>
              <a:t>degs</a:t>
            </a:r>
            <a:endParaRPr lang="en-AU" sz="2800" dirty="0">
              <a:solidFill>
                <a:schemeClr val="tx2">
                  <a:lumMod val="20000"/>
                  <a:lumOff val="80000"/>
                </a:schemeClr>
              </a:solidFill>
            </a:endParaRPr>
          </a:p>
        </p:txBody>
      </p:sp>
      <p:pic>
        <p:nvPicPr>
          <p:cNvPr id="5" name="Picture 4" descr="moon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668344" y="197466"/>
            <a:ext cx="351213" cy="351213"/>
          </a:xfrm>
          <a:prstGeom prst="rect">
            <a:avLst/>
          </a:prstGeom>
        </p:spPr>
      </p:pic>
      <p:sp>
        <p:nvSpPr>
          <p:cNvPr id="9" name="TextBox 8"/>
          <p:cNvSpPr txBox="1"/>
          <p:nvPr/>
        </p:nvSpPr>
        <p:spPr>
          <a:xfrm>
            <a:off x="5652120" y="-99392"/>
            <a:ext cx="1244136" cy="954107"/>
          </a:xfrm>
          <a:prstGeom prst="rect">
            <a:avLst/>
          </a:prstGeom>
          <a:noFill/>
          <a:ln>
            <a:solidFill>
              <a:schemeClr val="bg1"/>
            </a:solidFill>
          </a:ln>
        </p:spPr>
        <p:txBody>
          <a:bodyPr wrap="square" rtlCol="0">
            <a:spAutoFit/>
          </a:bodyPr>
          <a:lstStyle/>
          <a:p>
            <a:pPr algn="ctr"/>
            <a:r>
              <a:rPr lang="en-AU" sz="2800" dirty="0" smtClean="0">
                <a:solidFill>
                  <a:schemeClr val="tx2">
                    <a:lumMod val="20000"/>
                    <a:lumOff val="80000"/>
                  </a:schemeClr>
                </a:solidFill>
              </a:rPr>
              <a:t>Full</a:t>
            </a:r>
            <a:br>
              <a:rPr lang="en-AU" sz="2800" dirty="0" smtClean="0">
                <a:solidFill>
                  <a:schemeClr val="tx2">
                    <a:lumMod val="20000"/>
                    <a:lumOff val="80000"/>
                  </a:schemeClr>
                </a:solidFill>
              </a:rPr>
            </a:br>
            <a:r>
              <a:rPr lang="en-AU" sz="2800" dirty="0" smtClean="0">
                <a:solidFill>
                  <a:schemeClr val="tx2">
                    <a:lumMod val="20000"/>
                    <a:lumOff val="80000"/>
                  </a:schemeClr>
                </a:solidFill>
              </a:rPr>
              <a:t>moon</a:t>
            </a:r>
            <a:endParaRPr lang="en-AU" sz="2800" dirty="0">
              <a:solidFill>
                <a:schemeClr val="tx2">
                  <a:lumMod val="20000"/>
                  <a:lumOff val="80000"/>
                </a:schemeClr>
              </a:solidFill>
            </a:endParaRPr>
          </a:p>
        </p:txBody>
      </p:sp>
      <p:cxnSp>
        <p:nvCxnSpPr>
          <p:cNvPr id="10" name="Straight Arrow Connector 9"/>
          <p:cNvCxnSpPr>
            <a:stCxn id="9" idx="3"/>
            <a:endCxn id="5" idx="3"/>
          </p:cNvCxnSpPr>
          <p:nvPr/>
        </p:nvCxnSpPr>
        <p:spPr>
          <a:xfrm flipV="1">
            <a:off x="6896256" y="373072"/>
            <a:ext cx="772088" cy="459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08894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246"/>
            <a:ext cx="8229600" cy="895865"/>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rgbClr val="FFC000"/>
                </a:solidFill>
                <a:latin typeface="+mj-lt"/>
                <a:ea typeface="+mj-ea"/>
                <a:cs typeface="+mj-cs"/>
              </a:defRPr>
            </a:lvl1pPr>
          </a:lstStyle>
          <a:p>
            <a:r>
              <a:rPr lang="en-US" dirty="0" smtClean="0">
                <a:solidFill>
                  <a:srgbClr val="BC0024"/>
                </a:solidFill>
                <a:latin typeface="PT Serif"/>
                <a:cs typeface="PT Serif"/>
              </a:rPr>
              <a:t>Previous Estimates of Sensitivity</a:t>
            </a:r>
            <a:endParaRPr lang="en-US" dirty="0">
              <a:solidFill>
                <a:srgbClr val="BC0024"/>
              </a:solidFill>
              <a:latin typeface="PT Serif"/>
              <a:cs typeface="PT Serif"/>
            </a:endParaRPr>
          </a:p>
        </p:txBody>
      </p:sp>
      <p:pic>
        <p:nvPicPr>
          <p:cNvPr id="5" name="Picture 4"/>
          <p:cNvPicPr>
            <a:picLocks noChangeAspect="1"/>
          </p:cNvPicPr>
          <p:nvPr/>
        </p:nvPicPr>
        <p:blipFill>
          <a:blip r:embed="rId2"/>
          <a:stretch>
            <a:fillRect/>
          </a:stretch>
        </p:blipFill>
        <p:spPr>
          <a:xfrm>
            <a:off x="806707" y="903111"/>
            <a:ext cx="3587326" cy="3951111"/>
          </a:xfrm>
          <a:prstGeom prst="rect">
            <a:avLst/>
          </a:prstGeom>
        </p:spPr>
      </p:pic>
      <p:sp>
        <p:nvSpPr>
          <p:cNvPr id="6" name="TextBox 5"/>
          <p:cNvSpPr txBox="1"/>
          <p:nvPr/>
        </p:nvSpPr>
        <p:spPr>
          <a:xfrm>
            <a:off x="5419290" y="4854222"/>
            <a:ext cx="2690429" cy="400110"/>
          </a:xfrm>
          <a:prstGeom prst="rect">
            <a:avLst/>
          </a:prstGeom>
          <a:noFill/>
        </p:spPr>
        <p:txBody>
          <a:bodyPr wrap="none" rtlCol="0">
            <a:spAutoFit/>
          </a:bodyPr>
          <a:lstStyle/>
          <a:p>
            <a:r>
              <a:rPr lang="en-US" sz="2000" dirty="0" smtClean="0">
                <a:solidFill>
                  <a:srgbClr val="FDB009"/>
                </a:solidFill>
                <a:latin typeface="PT Serif"/>
                <a:cs typeface="PT Serif"/>
              </a:rPr>
              <a:t>Beardsley et al. (2013)</a:t>
            </a:r>
            <a:endParaRPr lang="en-US" sz="2000" dirty="0">
              <a:solidFill>
                <a:srgbClr val="FDB009"/>
              </a:solidFill>
              <a:latin typeface="PT Serif"/>
              <a:cs typeface="PT Serif"/>
            </a:endParaRPr>
          </a:p>
        </p:txBody>
      </p:sp>
      <p:pic>
        <p:nvPicPr>
          <p:cNvPr id="2" name="Picture 1"/>
          <p:cNvPicPr>
            <a:picLocks noChangeAspect="1"/>
          </p:cNvPicPr>
          <p:nvPr/>
        </p:nvPicPr>
        <p:blipFill>
          <a:blip r:embed="rId3"/>
          <a:stretch>
            <a:fillRect/>
          </a:stretch>
        </p:blipFill>
        <p:spPr>
          <a:xfrm>
            <a:off x="4891872" y="903111"/>
            <a:ext cx="3419006" cy="3951111"/>
          </a:xfrm>
          <a:prstGeom prst="rect">
            <a:avLst/>
          </a:prstGeom>
        </p:spPr>
      </p:pic>
      <p:sp>
        <p:nvSpPr>
          <p:cNvPr id="7" name="TextBox 6"/>
          <p:cNvSpPr txBox="1"/>
          <p:nvPr/>
        </p:nvSpPr>
        <p:spPr>
          <a:xfrm>
            <a:off x="1170860" y="4859660"/>
            <a:ext cx="3003069" cy="400110"/>
          </a:xfrm>
          <a:prstGeom prst="rect">
            <a:avLst/>
          </a:prstGeom>
          <a:noFill/>
        </p:spPr>
        <p:txBody>
          <a:bodyPr wrap="none" rtlCol="0">
            <a:spAutoFit/>
          </a:bodyPr>
          <a:lstStyle/>
          <a:p>
            <a:r>
              <a:rPr lang="en-US" sz="2000" dirty="0" err="1" smtClean="0">
                <a:solidFill>
                  <a:srgbClr val="FDB009"/>
                </a:solidFill>
                <a:latin typeface="PT Serif"/>
                <a:cs typeface="PT Serif"/>
              </a:rPr>
              <a:t>Thyagarajan</a:t>
            </a:r>
            <a:r>
              <a:rPr lang="en-US" sz="2000" dirty="0" smtClean="0">
                <a:solidFill>
                  <a:srgbClr val="FDB009"/>
                </a:solidFill>
                <a:latin typeface="PT Serif"/>
                <a:cs typeface="PT Serif"/>
              </a:rPr>
              <a:t> et al. (2013)</a:t>
            </a:r>
            <a:endParaRPr lang="en-US" sz="2000" dirty="0">
              <a:solidFill>
                <a:srgbClr val="FDB009"/>
              </a:solidFill>
              <a:latin typeface="PT Serif"/>
              <a:cs typeface="PT Serif"/>
            </a:endParaRPr>
          </a:p>
        </p:txBody>
      </p:sp>
      <p:sp>
        <p:nvSpPr>
          <p:cNvPr id="3" name="TextBox 2"/>
          <p:cNvSpPr txBox="1"/>
          <p:nvPr/>
        </p:nvSpPr>
        <p:spPr>
          <a:xfrm>
            <a:off x="270484" y="5454376"/>
            <a:ext cx="8675960" cy="400110"/>
          </a:xfrm>
          <a:prstGeom prst="rect">
            <a:avLst/>
          </a:prstGeom>
          <a:noFill/>
        </p:spPr>
        <p:txBody>
          <a:bodyPr wrap="square" rtlCol="0">
            <a:spAutoFit/>
          </a:bodyPr>
          <a:lstStyle/>
          <a:p>
            <a:pPr marL="285750" indent="-285750">
              <a:buFont typeface="Arial"/>
              <a:buChar char="•"/>
            </a:pPr>
            <a:r>
              <a:rPr lang="en-US" sz="2000" dirty="0" smtClean="0">
                <a:solidFill>
                  <a:srgbClr val="FDB009"/>
                </a:solidFill>
                <a:latin typeface="PT Serif"/>
                <a:cs typeface="PT Serif"/>
              </a:rPr>
              <a:t>&gt;10-sigma statistical detection expected with ~1000 hours data</a:t>
            </a:r>
          </a:p>
        </p:txBody>
      </p:sp>
    </p:spTree>
    <p:extLst>
      <p:ext uri="{BB962C8B-B14F-4D97-AF65-F5344CB8AC3E}">
        <p14:creationId xmlns:p14="http://schemas.microsoft.com/office/powerpoint/2010/main" val="41999615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5790" y="517437"/>
            <a:ext cx="3895117" cy="646331"/>
          </a:xfrm>
          <a:prstGeom prst="rect">
            <a:avLst/>
          </a:prstGeom>
          <a:noFill/>
        </p:spPr>
        <p:txBody>
          <a:bodyPr wrap="none" rtlCol="0">
            <a:spAutoFit/>
          </a:bodyPr>
          <a:lstStyle/>
          <a:p>
            <a:r>
              <a:rPr lang="en-US" sz="3600" dirty="0" smtClean="0">
                <a:solidFill>
                  <a:srgbClr val="FF0000"/>
                </a:solidFill>
              </a:rPr>
              <a:t>Current </a:t>
            </a:r>
            <a:r>
              <a:rPr lang="en-US" sz="3600" dirty="0" err="1" smtClean="0">
                <a:solidFill>
                  <a:srgbClr val="FF0000"/>
                </a:solidFill>
              </a:rPr>
              <a:t>EoR</a:t>
            </a:r>
            <a:r>
              <a:rPr lang="en-US" sz="3600" dirty="0" smtClean="0">
                <a:solidFill>
                  <a:srgbClr val="FF0000"/>
                </a:solidFill>
              </a:rPr>
              <a:t> Results</a:t>
            </a:r>
            <a:endParaRPr lang="en-US" sz="3600" dirty="0">
              <a:solidFill>
                <a:srgbClr val="FF0000"/>
              </a:solidFill>
            </a:endParaRPr>
          </a:p>
        </p:txBody>
      </p:sp>
      <p:sp>
        <p:nvSpPr>
          <p:cNvPr id="3" name="Rectangle 2"/>
          <p:cNvSpPr/>
          <p:nvPr/>
        </p:nvSpPr>
        <p:spPr>
          <a:xfrm>
            <a:off x="241300" y="5775120"/>
            <a:ext cx="8789037" cy="646331"/>
          </a:xfrm>
          <a:prstGeom prst="rect">
            <a:avLst/>
          </a:prstGeom>
        </p:spPr>
        <p:txBody>
          <a:bodyPr wrap="square">
            <a:spAutoFit/>
          </a:bodyPr>
          <a:lstStyle/>
          <a:p>
            <a:pPr marL="285750" indent="-285750">
              <a:buFont typeface="Arial"/>
              <a:buChar char="•"/>
            </a:pPr>
            <a:r>
              <a:rPr lang="en-US" dirty="0">
                <a:solidFill>
                  <a:srgbClr val="FDB009"/>
                </a:solidFill>
                <a:latin typeface="PT Serif"/>
                <a:cs typeface="PT Serif"/>
              </a:rPr>
              <a:t>Currently limited by foregrounds and instrument systematics (e.g. PAPER64 - Ali et al. 2015, </a:t>
            </a:r>
            <a:r>
              <a:rPr lang="en-US" dirty="0" err="1">
                <a:solidFill>
                  <a:srgbClr val="FDB009"/>
                </a:solidFill>
                <a:latin typeface="PT Serif"/>
                <a:cs typeface="PT Serif"/>
              </a:rPr>
              <a:t>Pober</a:t>
            </a:r>
            <a:r>
              <a:rPr lang="en-US" dirty="0">
                <a:solidFill>
                  <a:srgbClr val="FDB009"/>
                </a:solidFill>
                <a:latin typeface="PT Serif"/>
                <a:cs typeface="PT Serif"/>
              </a:rPr>
              <a:t> et al. 2015; MWA – Dillon et al. 2013, Beardsley et al. 2016)</a:t>
            </a:r>
          </a:p>
        </p:txBody>
      </p:sp>
      <p:pic>
        <p:nvPicPr>
          <p:cNvPr id="6" name="Content Placeholder 6"/>
          <p:cNvPicPr>
            <a:picLocks noChangeAspect="1"/>
          </p:cNvPicPr>
          <p:nvPr/>
        </p:nvPicPr>
        <p:blipFill rotWithShape="1">
          <a:blip r:embed="rId2"/>
          <a:srcRect l="1077" r="332"/>
          <a:stretch/>
        </p:blipFill>
        <p:spPr>
          <a:xfrm>
            <a:off x="1321783" y="1163768"/>
            <a:ext cx="6783571" cy="3948223"/>
          </a:xfrm>
          <a:prstGeom prst="rect">
            <a:avLst/>
          </a:prstGeom>
        </p:spPr>
      </p:pic>
      <p:sp>
        <p:nvSpPr>
          <p:cNvPr id="7" name="TextBox 6"/>
          <p:cNvSpPr txBox="1"/>
          <p:nvPr/>
        </p:nvSpPr>
        <p:spPr>
          <a:xfrm>
            <a:off x="4204420" y="5242741"/>
            <a:ext cx="2501183" cy="307777"/>
          </a:xfrm>
          <a:prstGeom prst="rect">
            <a:avLst/>
          </a:prstGeom>
          <a:noFill/>
        </p:spPr>
        <p:txBody>
          <a:bodyPr wrap="none" rtlCol="0">
            <a:spAutoFit/>
          </a:bodyPr>
          <a:lstStyle/>
          <a:p>
            <a:r>
              <a:rPr lang="en-US" sz="1400" dirty="0" smtClean="0">
                <a:solidFill>
                  <a:srgbClr val="FF6600"/>
                </a:solidFill>
                <a:latin typeface="PT Serif"/>
                <a:cs typeface="PT Serif"/>
              </a:rPr>
              <a:t>Image credit</a:t>
            </a:r>
            <a:r>
              <a:rPr lang="en-US" sz="1400" dirty="0" smtClean="0">
                <a:solidFill>
                  <a:srgbClr val="FF6600"/>
                </a:solidFill>
                <a:latin typeface="PT Serif"/>
                <a:cs typeface="PT Serif"/>
              </a:rPr>
              <a:t>: Matt </a:t>
            </a:r>
            <a:r>
              <a:rPr lang="en-US" sz="1400" dirty="0" err="1" smtClean="0">
                <a:solidFill>
                  <a:srgbClr val="FF6600"/>
                </a:solidFill>
                <a:latin typeface="PT Serif"/>
                <a:cs typeface="PT Serif"/>
              </a:rPr>
              <a:t>Kolopanis</a:t>
            </a:r>
            <a:endParaRPr lang="en-US" sz="1400" dirty="0">
              <a:solidFill>
                <a:srgbClr val="FF6600"/>
              </a:solidFill>
              <a:latin typeface="PT Serif"/>
              <a:cs typeface="PT Serif"/>
            </a:endParaRPr>
          </a:p>
        </p:txBody>
      </p:sp>
      <p:cxnSp>
        <p:nvCxnSpPr>
          <p:cNvPr id="9" name="Straight Connector 8"/>
          <p:cNvCxnSpPr/>
          <p:nvPr/>
        </p:nvCxnSpPr>
        <p:spPr>
          <a:xfrm>
            <a:off x="4612852" y="2763741"/>
            <a:ext cx="49562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36959" y="2763741"/>
            <a:ext cx="0" cy="42351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02932" y="2450431"/>
            <a:ext cx="731190" cy="338554"/>
          </a:xfrm>
          <a:prstGeom prst="rect">
            <a:avLst/>
          </a:prstGeom>
          <a:noFill/>
        </p:spPr>
        <p:txBody>
          <a:bodyPr wrap="none" rtlCol="0">
            <a:spAutoFit/>
          </a:bodyPr>
          <a:lstStyle/>
          <a:p>
            <a:r>
              <a:rPr lang="en-US" sz="1600" dirty="0" smtClean="0"/>
              <a:t>LOFAR</a:t>
            </a:r>
            <a:endParaRPr lang="en-US" sz="1600" dirty="0"/>
          </a:p>
        </p:txBody>
      </p:sp>
    </p:spTree>
    <p:extLst>
      <p:ext uri="{BB962C8B-B14F-4D97-AF65-F5344CB8AC3E}">
        <p14:creationId xmlns:p14="http://schemas.microsoft.com/office/powerpoint/2010/main" val="34518259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50021"/>
                </a:solidFill>
              </a:rPr>
              <a:t>Foreground “Wedge” and </a:t>
            </a:r>
            <a:r>
              <a:rPr lang="en-US" dirty="0" err="1" smtClean="0">
                <a:solidFill>
                  <a:srgbClr val="A50021"/>
                </a:solidFill>
              </a:rPr>
              <a:t>EoR</a:t>
            </a:r>
            <a:r>
              <a:rPr lang="en-US" dirty="0" smtClean="0">
                <a:solidFill>
                  <a:srgbClr val="A50021"/>
                </a:solidFill>
              </a:rPr>
              <a:t> window</a:t>
            </a:r>
            <a:endParaRPr lang="en-US" dirty="0"/>
          </a:p>
        </p:txBody>
      </p:sp>
      <p:pic>
        <p:nvPicPr>
          <p:cNvPr id="4" name="Content Placeholder 3"/>
          <p:cNvPicPr>
            <a:picLocks noGrp="1" noChangeAspect="1"/>
          </p:cNvPicPr>
          <p:nvPr>
            <p:ph idx="1"/>
          </p:nvPr>
        </p:nvPicPr>
        <p:blipFill rotWithShape="1">
          <a:blip r:embed="rId2"/>
          <a:srcRect t="-374" b="300"/>
          <a:stretch/>
        </p:blipFill>
        <p:spPr>
          <a:xfrm>
            <a:off x="457200" y="2243667"/>
            <a:ext cx="8229600" cy="3217334"/>
          </a:xfrm>
        </p:spPr>
      </p:pic>
    </p:spTree>
    <p:extLst>
      <p:ext uri="{BB962C8B-B14F-4D97-AF65-F5344CB8AC3E}">
        <p14:creationId xmlns:p14="http://schemas.microsoft.com/office/powerpoint/2010/main" val="8024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82"/>
            <a:ext cx="8229600" cy="611074"/>
          </a:xfrm>
        </p:spPr>
        <p:txBody>
          <a:bodyPr>
            <a:normAutofit fontScale="90000"/>
          </a:bodyPr>
          <a:lstStyle/>
          <a:p>
            <a:r>
              <a:rPr lang="en-US" sz="3200" dirty="0" smtClean="0">
                <a:solidFill>
                  <a:srgbClr val="BC0024"/>
                </a:solidFill>
                <a:latin typeface="PT Serif"/>
                <a:cs typeface="PT Serif"/>
              </a:rPr>
              <a:t>Mitigation of systematics via Antenna Geometry</a:t>
            </a:r>
            <a:endParaRPr lang="en-US" sz="3200" dirty="0">
              <a:solidFill>
                <a:srgbClr val="BC0024"/>
              </a:solidFill>
              <a:latin typeface="PT Serif"/>
              <a:cs typeface="PT Serif"/>
            </a:endParaRPr>
          </a:p>
        </p:txBody>
      </p:sp>
      <p:pic>
        <p:nvPicPr>
          <p:cNvPr id="4" name="Content Placeholder 3"/>
          <p:cNvPicPr>
            <a:picLocks noGrp="1" noChangeAspect="1"/>
          </p:cNvPicPr>
          <p:nvPr>
            <p:ph idx="1"/>
          </p:nvPr>
        </p:nvPicPr>
        <p:blipFill rotWithShape="1">
          <a:blip r:embed="rId2"/>
          <a:srcRect t="-1879" b="-598"/>
          <a:stretch/>
        </p:blipFill>
        <p:spPr>
          <a:xfrm>
            <a:off x="83545" y="621207"/>
            <a:ext cx="8998724" cy="1955252"/>
          </a:xfrm>
        </p:spPr>
      </p:pic>
      <p:pic>
        <p:nvPicPr>
          <p:cNvPr id="5" name="Picture 4"/>
          <p:cNvPicPr>
            <a:picLocks noChangeAspect="1"/>
          </p:cNvPicPr>
          <p:nvPr/>
        </p:nvPicPr>
        <p:blipFill>
          <a:blip r:embed="rId3"/>
          <a:stretch>
            <a:fillRect/>
          </a:stretch>
        </p:blipFill>
        <p:spPr>
          <a:xfrm>
            <a:off x="33418" y="2576459"/>
            <a:ext cx="9082269" cy="3952978"/>
          </a:xfrm>
          <a:prstGeom prst="rect">
            <a:avLst/>
          </a:prstGeom>
        </p:spPr>
      </p:pic>
      <p:sp>
        <p:nvSpPr>
          <p:cNvPr id="3" name="TextBox 2"/>
          <p:cNvSpPr txBox="1"/>
          <p:nvPr/>
        </p:nvSpPr>
        <p:spPr>
          <a:xfrm>
            <a:off x="5560937" y="6138019"/>
            <a:ext cx="3386513" cy="400110"/>
          </a:xfrm>
          <a:prstGeom prst="rect">
            <a:avLst/>
          </a:prstGeom>
          <a:noFill/>
        </p:spPr>
        <p:txBody>
          <a:bodyPr wrap="none" rtlCol="0">
            <a:spAutoFit/>
          </a:bodyPr>
          <a:lstStyle/>
          <a:p>
            <a:r>
              <a:rPr lang="en-US" sz="2000" b="1" dirty="0" err="1" smtClean="0">
                <a:solidFill>
                  <a:srgbClr val="BC0024"/>
                </a:solidFill>
                <a:latin typeface="PT Serif"/>
                <a:cs typeface="PT Serif"/>
              </a:rPr>
              <a:t>Thyagarajan</a:t>
            </a:r>
            <a:r>
              <a:rPr lang="en-US" sz="2000" b="1" dirty="0" smtClean="0">
                <a:solidFill>
                  <a:srgbClr val="BC0024"/>
                </a:solidFill>
                <a:latin typeface="PT Serif"/>
                <a:cs typeface="PT Serif"/>
              </a:rPr>
              <a:t> et al. (2015a)</a:t>
            </a:r>
            <a:endParaRPr lang="en-US" sz="2000" b="1" dirty="0">
              <a:solidFill>
                <a:srgbClr val="BC0024"/>
              </a:solidFill>
              <a:latin typeface="PT Serif"/>
              <a:cs typeface="PT Serif"/>
            </a:endParaRPr>
          </a:p>
        </p:txBody>
      </p:sp>
      <p:sp>
        <p:nvSpPr>
          <p:cNvPr id="9" name="TextBox 8"/>
          <p:cNvSpPr txBox="1"/>
          <p:nvPr/>
        </p:nvSpPr>
        <p:spPr>
          <a:xfrm>
            <a:off x="1695025" y="5312024"/>
            <a:ext cx="4083169" cy="830997"/>
          </a:xfrm>
          <a:prstGeom prst="rect">
            <a:avLst/>
          </a:prstGeom>
          <a:noFill/>
        </p:spPr>
        <p:txBody>
          <a:bodyPr wrap="none" rtlCol="0">
            <a:spAutoFit/>
          </a:bodyPr>
          <a:lstStyle/>
          <a:p>
            <a:pPr algn="ctr"/>
            <a:r>
              <a:rPr lang="en-US" sz="2400" dirty="0" smtClean="0">
                <a:solidFill>
                  <a:srgbClr val="FDB009"/>
                </a:solidFill>
                <a:latin typeface="PT Serif"/>
                <a:cs typeface="PT Serif"/>
              </a:rPr>
              <a:t>Foreground spillover from </a:t>
            </a:r>
          </a:p>
          <a:p>
            <a:pPr algn="ctr"/>
            <a:r>
              <a:rPr lang="en-US" sz="2400" dirty="0" smtClean="0">
                <a:solidFill>
                  <a:srgbClr val="FDB009"/>
                </a:solidFill>
                <a:latin typeface="PT Serif"/>
                <a:cs typeface="PT Serif"/>
              </a:rPr>
              <a:t>Pitchfork drops significantly</a:t>
            </a:r>
            <a:endParaRPr lang="en-US" sz="2400" dirty="0">
              <a:solidFill>
                <a:srgbClr val="FDB009"/>
              </a:solidFill>
              <a:latin typeface="PT Serif"/>
              <a:cs typeface="PT Serif"/>
            </a:endParaRPr>
          </a:p>
        </p:txBody>
      </p:sp>
      <p:sp>
        <p:nvSpPr>
          <p:cNvPr id="10" name="Right Arrow 9"/>
          <p:cNvSpPr/>
          <p:nvPr/>
        </p:nvSpPr>
        <p:spPr>
          <a:xfrm rot="12735228">
            <a:off x="1076202" y="5388476"/>
            <a:ext cx="978408" cy="155222"/>
          </a:xfrm>
          <a:prstGeom prst="rightArrow">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T Serif"/>
              <a:cs typeface="PT Serif"/>
            </a:endParaRPr>
          </a:p>
        </p:txBody>
      </p:sp>
      <p:sp>
        <p:nvSpPr>
          <p:cNvPr id="14" name="Right Arrow 13"/>
          <p:cNvSpPr/>
          <p:nvPr/>
        </p:nvSpPr>
        <p:spPr>
          <a:xfrm rot="17673051">
            <a:off x="5275080" y="5383017"/>
            <a:ext cx="737516" cy="129679"/>
          </a:xfrm>
          <a:prstGeom prst="rightArrow">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T Serif"/>
              <a:cs typeface="PT Serif"/>
            </a:endParaRPr>
          </a:p>
        </p:txBody>
      </p:sp>
      <p:sp>
        <p:nvSpPr>
          <p:cNvPr id="6" name="TextBox 5"/>
          <p:cNvSpPr txBox="1"/>
          <p:nvPr/>
        </p:nvSpPr>
        <p:spPr>
          <a:xfrm>
            <a:off x="1207177" y="3406031"/>
            <a:ext cx="1453527" cy="369332"/>
          </a:xfrm>
          <a:prstGeom prst="rect">
            <a:avLst/>
          </a:prstGeom>
          <a:noFill/>
        </p:spPr>
        <p:txBody>
          <a:bodyPr wrap="none" rtlCol="0">
            <a:spAutoFit/>
          </a:bodyPr>
          <a:lstStyle/>
          <a:p>
            <a:r>
              <a:rPr lang="en-US" dirty="0" smtClean="0">
                <a:solidFill>
                  <a:schemeClr val="bg1"/>
                </a:solidFill>
                <a:latin typeface="PT Serif"/>
                <a:cs typeface="PT Serif"/>
              </a:rPr>
              <a:t>(e.g. PAPER)</a:t>
            </a:r>
            <a:endParaRPr lang="en-US" dirty="0">
              <a:solidFill>
                <a:schemeClr val="bg1"/>
              </a:solidFill>
              <a:latin typeface="PT Serif"/>
              <a:cs typeface="PT Serif"/>
            </a:endParaRPr>
          </a:p>
        </p:txBody>
      </p:sp>
      <p:sp>
        <p:nvSpPr>
          <p:cNvPr id="11" name="TextBox 10"/>
          <p:cNvSpPr txBox="1"/>
          <p:nvPr/>
        </p:nvSpPr>
        <p:spPr>
          <a:xfrm>
            <a:off x="3507418" y="3429499"/>
            <a:ext cx="1308567" cy="369332"/>
          </a:xfrm>
          <a:prstGeom prst="rect">
            <a:avLst/>
          </a:prstGeom>
          <a:noFill/>
        </p:spPr>
        <p:txBody>
          <a:bodyPr wrap="none" rtlCol="0">
            <a:spAutoFit/>
          </a:bodyPr>
          <a:lstStyle/>
          <a:p>
            <a:r>
              <a:rPr lang="en-US" dirty="0" smtClean="0">
                <a:solidFill>
                  <a:schemeClr val="bg1"/>
                </a:solidFill>
                <a:latin typeface="PT Serif"/>
                <a:cs typeface="PT Serif"/>
              </a:rPr>
              <a:t>(e.g. MWA)</a:t>
            </a:r>
            <a:endParaRPr lang="en-US" dirty="0">
              <a:solidFill>
                <a:schemeClr val="bg1"/>
              </a:solidFill>
              <a:latin typeface="PT Serif"/>
              <a:cs typeface="PT Serif"/>
            </a:endParaRPr>
          </a:p>
        </p:txBody>
      </p:sp>
      <p:sp>
        <p:nvSpPr>
          <p:cNvPr id="12" name="TextBox 11"/>
          <p:cNvSpPr txBox="1"/>
          <p:nvPr/>
        </p:nvSpPr>
        <p:spPr>
          <a:xfrm>
            <a:off x="5854692" y="3398139"/>
            <a:ext cx="1363273" cy="369332"/>
          </a:xfrm>
          <a:prstGeom prst="rect">
            <a:avLst/>
          </a:prstGeom>
          <a:noFill/>
        </p:spPr>
        <p:txBody>
          <a:bodyPr wrap="none" rtlCol="0">
            <a:spAutoFit/>
          </a:bodyPr>
          <a:lstStyle/>
          <a:p>
            <a:r>
              <a:rPr lang="en-US" dirty="0" smtClean="0">
                <a:solidFill>
                  <a:schemeClr val="bg1"/>
                </a:solidFill>
                <a:latin typeface="PT Serif"/>
                <a:cs typeface="PT Serif"/>
              </a:rPr>
              <a:t>(e.g. HERA)</a:t>
            </a:r>
            <a:endParaRPr lang="en-US" dirty="0">
              <a:solidFill>
                <a:schemeClr val="bg1"/>
              </a:solidFill>
              <a:latin typeface="PT Serif"/>
              <a:cs typeface="PT Serif"/>
            </a:endParaRPr>
          </a:p>
        </p:txBody>
      </p:sp>
    </p:spTree>
    <p:extLst>
      <p:ext uri="{BB962C8B-B14F-4D97-AF65-F5344CB8AC3E}">
        <p14:creationId xmlns:p14="http://schemas.microsoft.com/office/powerpoint/2010/main" val="22757832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0322"/>
            <a:ext cx="8763817" cy="681836"/>
          </a:xfrm>
        </p:spPr>
        <p:txBody>
          <a:bodyPr>
            <a:normAutofit/>
          </a:bodyPr>
          <a:lstStyle/>
          <a:p>
            <a:r>
              <a:rPr lang="en-US" sz="3800" dirty="0" smtClean="0">
                <a:solidFill>
                  <a:srgbClr val="BC0024"/>
                </a:solidFill>
                <a:latin typeface="PT Serif"/>
                <a:cs typeface="PT Serif"/>
              </a:rPr>
              <a:t>Effects of Beam Chromaticity</a:t>
            </a:r>
            <a:endParaRPr lang="en-US" sz="3800" dirty="0">
              <a:solidFill>
                <a:srgbClr val="BC0024"/>
              </a:solidFill>
              <a:latin typeface="PT Serif"/>
              <a:cs typeface="PT Serif"/>
            </a:endParaRPr>
          </a:p>
        </p:txBody>
      </p:sp>
      <p:pic>
        <p:nvPicPr>
          <p:cNvPr id="7" name="Content Placeholder 6"/>
          <p:cNvPicPr>
            <a:picLocks noGrp="1" noChangeAspect="1"/>
          </p:cNvPicPr>
          <p:nvPr>
            <p:ph idx="1"/>
          </p:nvPr>
        </p:nvPicPr>
        <p:blipFill rotWithShape="1">
          <a:blip r:embed="rId3"/>
          <a:srcRect t="1188" b="-28"/>
          <a:stretch/>
        </p:blipFill>
        <p:spPr>
          <a:xfrm>
            <a:off x="190674" y="831029"/>
            <a:ext cx="8229600" cy="4139496"/>
          </a:xfrm>
        </p:spPr>
      </p:pic>
      <p:sp>
        <p:nvSpPr>
          <p:cNvPr id="8" name="TextBox 7"/>
          <p:cNvSpPr txBox="1"/>
          <p:nvPr/>
        </p:nvSpPr>
        <p:spPr>
          <a:xfrm rot="16200000">
            <a:off x="7168229" y="2758094"/>
            <a:ext cx="3243655" cy="400110"/>
          </a:xfrm>
          <a:prstGeom prst="rect">
            <a:avLst/>
          </a:prstGeom>
          <a:noFill/>
        </p:spPr>
        <p:txBody>
          <a:bodyPr wrap="none" rtlCol="0">
            <a:spAutoFit/>
          </a:bodyPr>
          <a:lstStyle/>
          <a:p>
            <a:pPr algn="ctr"/>
            <a:r>
              <a:rPr lang="en-US" sz="2000" b="1" dirty="0" err="1" smtClean="0">
                <a:solidFill>
                  <a:srgbClr val="FDB009"/>
                </a:solidFill>
                <a:latin typeface="PT Serif"/>
                <a:cs typeface="PT Serif"/>
              </a:rPr>
              <a:t>Thyagarajan</a:t>
            </a:r>
            <a:r>
              <a:rPr lang="en-US" sz="2000" b="1" dirty="0" smtClean="0">
                <a:solidFill>
                  <a:srgbClr val="FDB009"/>
                </a:solidFill>
                <a:latin typeface="PT Serif"/>
                <a:cs typeface="PT Serif"/>
              </a:rPr>
              <a:t> et al. (2016)</a:t>
            </a:r>
          </a:p>
        </p:txBody>
      </p:sp>
      <p:sp>
        <p:nvSpPr>
          <p:cNvPr id="9" name="TextBox 8"/>
          <p:cNvSpPr txBox="1"/>
          <p:nvPr/>
        </p:nvSpPr>
        <p:spPr>
          <a:xfrm>
            <a:off x="190674" y="5362529"/>
            <a:ext cx="8789586" cy="1107996"/>
          </a:xfrm>
          <a:prstGeom prst="rect">
            <a:avLst/>
          </a:prstGeom>
          <a:noFill/>
        </p:spPr>
        <p:txBody>
          <a:bodyPr wrap="none" rtlCol="0">
            <a:spAutoFit/>
          </a:bodyPr>
          <a:lstStyle/>
          <a:p>
            <a:pPr marL="285750" indent="-285750">
              <a:buFont typeface="Arial"/>
              <a:buChar char="•"/>
            </a:pPr>
            <a:r>
              <a:rPr lang="en-US" sz="2200" dirty="0" smtClean="0">
                <a:solidFill>
                  <a:srgbClr val="FDB009"/>
                </a:solidFill>
                <a:latin typeface="PT Serif"/>
                <a:cs typeface="PT Serif"/>
              </a:rPr>
              <a:t>Differences seen only due to spectral differences in Antenna beam</a:t>
            </a:r>
          </a:p>
          <a:p>
            <a:pPr marL="285750" indent="-285750">
              <a:buFont typeface="Arial"/>
              <a:buChar char="•"/>
            </a:pPr>
            <a:r>
              <a:rPr lang="en-US" sz="2200" dirty="0" smtClean="0">
                <a:solidFill>
                  <a:srgbClr val="FDB009"/>
                </a:solidFill>
                <a:latin typeface="PT Serif"/>
                <a:cs typeface="PT Serif"/>
              </a:rPr>
              <a:t>Beam chromaticity worsens foreground contamination</a:t>
            </a:r>
          </a:p>
          <a:p>
            <a:pPr marL="285750" indent="-285750">
              <a:buFont typeface="Arial"/>
              <a:buChar char="•"/>
            </a:pPr>
            <a:r>
              <a:rPr lang="en-US" sz="2200" dirty="0" smtClean="0">
                <a:solidFill>
                  <a:srgbClr val="FDB009"/>
                </a:solidFill>
                <a:latin typeface="PT Serif"/>
                <a:cs typeface="PT Serif"/>
              </a:rPr>
              <a:t>HERA aiming for such a robust element design</a:t>
            </a:r>
            <a:endParaRPr lang="en-US" sz="2200" dirty="0">
              <a:solidFill>
                <a:srgbClr val="FDB009"/>
              </a:solidFill>
              <a:latin typeface="PT Serif"/>
              <a:cs typeface="PT Serif"/>
            </a:endParaRPr>
          </a:p>
        </p:txBody>
      </p:sp>
      <p:sp>
        <p:nvSpPr>
          <p:cNvPr id="10" name="TextBox 9"/>
          <p:cNvSpPr txBox="1"/>
          <p:nvPr/>
        </p:nvSpPr>
        <p:spPr>
          <a:xfrm>
            <a:off x="5267664" y="5015925"/>
            <a:ext cx="3898242" cy="369332"/>
          </a:xfrm>
          <a:prstGeom prst="rect">
            <a:avLst/>
          </a:prstGeom>
          <a:noFill/>
        </p:spPr>
        <p:txBody>
          <a:bodyPr wrap="none" rtlCol="0">
            <a:spAutoFit/>
          </a:bodyPr>
          <a:lstStyle/>
          <a:p>
            <a:r>
              <a:rPr lang="en-US" b="1" dirty="0" smtClean="0">
                <a:solidFill>
                  <a:schemeClr val="tx2">
                    <a:lumMod val="40000"/>
                    <a:lumOff val="60000"/>
                  </a:schemeClr>
                </a:solidFill>
                <a:latin typeface="PT Serif"/>
                <a:cs typeface="PT Serif"/>
              </a:rPr>
              <a:t>Simulated Chromatic HERA beam</a:t>
            </a:r>
            <a:endParaRPr lang="en-US" b="1" dirty="0">
              <a:solidFill>
                <a:schemeClr val="tx2">
                  <a:lumMod val="40000"/>
                  <a:lumOff val="60000"/>
                </a:schemeClr>
              </a:solidFill>
              <a:latin typeface="PT Serif"/>
              <a:cs typeface="PT Serif"/>
            </a:endParaRPr>
          </a:p>
        </p:txBody>
      </p:sp>
      <p:sp>
        <p:nvSpPr>
          <p:cNvPr id="11" name="TextBox 10"/>
          <p:cNvSpPr txBox="1"/>
          <p:nvPr/>
        </p:nvSpPr>
        <p:spPr>
          <a:xfrm>
            <a:off x="0" y="5015925"/>
            <a:ext cx="3082030" cy="369332"/>
          </a:xfrm>
          <a:prstGeom prst="rect">
            <a:avLst/>
          </a:prstGeom>
          <a:noFill/>
        </p:spPr>
        <p:txBody>
          <a:bodyPr wrap="none" rtlCol="0">
            <a:spAutoFit/>
          </a:bodyPr>
          <a:lstStyle/>
          <a:p>
            <a:r>
              <a:rPr lang="en-US" b="1" dirty="0" smtClean="0">
                <a:solidFill>
                  <a:srgbClr val="FF0000"/>
                </a:solidFill>
                <a:latin typeface="PT Serif"/>
                <a:cs typeface="PT Serif"/>
              </a:rPr>
              <a:t>Uniform Disk Airy Pattern</a:t>
            </a:r>
            <a:endParaRPr lang="en-US" b="1" dirty="0">
              <a:solidFill>
                <a:srgbClr val="FF0000"/>
              </a:solidFill>
              <a:latin typeface="PT Serif"/>
              <a:cs typeface="PT Serif"/>
            </a:endParaRPr>
          </a:p>
        </p:txBody>
      </p:sp>
      <p:cxnSp>
        <p:nvCxnSpPr>
          <p:cNvPr id="12" name="Elbow Connector 11"/>
          <p:cNvCxnSpPr>
            <a:stCxn id="10" idx="1"/>
          </p:cNvCxnSpPr>
          <p:nvPr/>
        </p:nvCxnSpPr>
        <p:spPr>
          <a:xfrm rot="10800000">
            <a:off x="4342686" y="2336309"/>
            <a:ext cx="924979" cy="2864282"/>
          </a:xfrm>
          <a:prstGeom prst="bentConnector2">
            <a:avLst/>
          </a:prstGeom>
          <a:ln w="3810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11" idx="3"/>
          </p:cNvCxnSpPr>
          <p:nvPr/>
        </p:nvCxnSpPr>
        <p:spPr>
          <a:xfrm flipV="1">
            <a:off x="3082030" y="2613120"/>
            <a:ext cx="53498" cy="2587471"/>
          </a:xfrm>
          <a:prstGeom prst="bentConnector2">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35431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082"/>
            <a:ext cx="8920593" cy="901357"/>
          </a:xfrm>
        </p:spPr>
        <p:txBody>
          <a:bodyPr>
            <a:normAutofit fontScale="90000"/>
          </a:bodyPr>
          <a:lstStyle/>
          <a:p>
            <a:r>
              <a:rPr lang="en-US" sz="3800" dirty="0" smtClean="0">
                <a:solidFill>
                  <a:srgbClr val="BC0024"/>
                </a:solidFill>
                <a:latin typeface="PT Serif"/>
                <a:cs typeface="PT Serif"/>
              </a:rPr>
              <a:t>Design Specs on Reflections in Instrument</a:t>
            </a:r>
            <a:endParaRPr lang="en-US" sz="3800" dirty="0">
              <a:solidFill>
                <a:srgbClr val="BC0024"/>
              </a:solidFill>
              <a:latin typeface="PT Serif"/>
              <a:cs typeface="PT Serif"/>
            </a:endParaRPr>
          </a:p>
        </p:txBody>
      </p:sp>
      <p:sp>
        <p:nvSpPr>
          <p:cNvPr id="5" name="Content Placeholder 4"/>
          <p:cNvSpPr>
            <a:spLocks noGrp="1"/>
          </p:cNvSpPr>
          <p:nvPr>
            <p:ph sz="half" idx="2"/>
          </p:nvPr>
        </p:nvSpPr>
        <p:spPr>
          <a:xfrm>
            <a:off x="5565570" y="1192520"/>
            <a:ext cx="3515717" cy="5330323"/>
          </a:xfrm>
        </p:spPr>
        <p:txBody>
          <a:bodyPr>
            <a:normAutofit fontScale="85000" lnSpcReduction="10000"/>
          </a:bodyPr>
          <a:lstStyle/>
          <a:p>
            <a:r>
              <a:rPr lang="en-US" dirty="0" smtClean="0">
                <a:latin typeface="PT Serif"/>
                <a:cs typeface="PT Serif"/>
              </a:rPr>
              <a:t>Reflections inevitable in electrical systems</a:t>
            </a:r>
          </a:p>
          <a:p>
            <a:r>
              <a:rPr lang="en-US" dirty="0" smtClean="0">
                <a:latin typeface="PT Serif"/>
                <a:cs typeface="PT Serif"/>
              </a:rPr>
              <a:t>Reflections extend foregrounds and contamination in delay spectrum</a:t>
            </a:r>
          </a:p>
          <a:p>
            <a:r>
              <a:rPr lang="en-US" dirty="0" smtClean="0">
                <a:latin typeface="PT Serif"/>
                <a:cs typeface="PT Serif"/>
              </a:rPr>
              <a:t>Require reflected foregrounds to be below HI signal levels</a:t>
            </a:r>
          </a:p>
          <a:p>
            <a:r>
              <a:rPr lang="en-US" dirty="0" smtClean="0">
                <a:solidFill>
                  <a:srgbClr val="FDB009"/>
                </a:solidFill>
                <a:latin typeface="PT Serif"/>
                <a:cs typeface="PT Serif"/>
              </a:rPr>
              <a:t>HERA will aim for these specs</a:t>
            </a:r>
          </a:p>
          <a:p>
            <a:r>
              <a:rPr lang="en-US" dirty="0" smtClean="0">
                <a:solidFill>
                  <a:srgbClr val="FDB009"/>
                </a:solidFill>
                <a:latin typeface="PT Serif"/>
                <a:cs typeface="PT Serif"/>
              </a:rPr>
              <a:t>Similar study is ongoing for SKA (with de </a:t>
            </a:r>
            <a:r>
              <a:rPr lang="en-US" dirty="0" err="1" smtClean="0">
                <a:solidFill>
                  <a:srgbClr val="FDB009"/>
                </a:solidFill>
                <a:latin typeface="PT Serif"/>
                <a:cs typeface="PT Serif"/>
              </a:rPr>
              <a:t>Lera</a:t>
            </a:r>
            <a:r>
              <a:rPr lang="en-US" dirty="0" smtClean="0">
                <a:solidFill>
                  <a:srgbClr val="FDB009"/>
                </a:solidFill>
                <a:latin typeface="PT Serif"/>
                <a:cs typeface="PT Serif"/>
              </a:rPr>
              <a:t> </a:t>
            </a:r>
            <a:r>
              <a:rPr lang="en-US" dirty="0" err="1" smtClean="0">
                <a:solidFill>
                  <a:srgbClr val="FDB009"/>
                </a:solidFill>
                <a:latin typeface="PT Serif"/>
                <a:cs typeface="PT Serif"/>
              </a:rPr>
              <a:t>Acedo</a:t>
            </a:r>
            <a:r>
              <a:rPr lang="en-US" dirty="0" smtClean="0">
                <a:solidFill>
                  <a:srgbClr val="FDB009"/>
                </a:solidFill>
                <a:latin typeface="PT Serif"/>
                <a:cs typeface="PT Serif"/>
              </a:rPr>
              <a:t> et al., Cambridge)</a:t>
            </a:r>
            <a:endParaRPr lang="en-US" dirty="0">
              <a:solidFill>
                <a:srgbClr val="FDB009"/>
              </a:solidFill>
              <a:latin typeface="PT Serif"/>
              <a:cs typeface="PT Serif"/>
            </a:endParaRPr>
          </a:p>
        </p:txBody>
      </p:sp>
      <p:sp>
        <p:nvSpPr>
          <p:cNvPr id="7" name="TextBox 6"/>
          <p:cNvSpPr txBox="1"/>
          <p:nvPr/>
        </p:nvSpPr>
        <p:spPr>
          <a:xfrm>
            <a:off x="1007151" y="5164622"/>
            <a:ext cx="2937755" cy="1754327"/>
          </a:xfrm>
          <a:prstGeom prst="rect">
            <a:avLst/>
          </a:prstGeom>
          <a:noFill/>
        </p:spPr>
        <p:txBody>
          <a:bodyPr wrap="none" rtlCol="0">
            <a:spAutoFit/>
          </a:bodyPr>
          <a:lstStyle/>
          <a:p>
            <a:pPr algn="ctr"/>
            <a:r>
              <a:rPr lang="en-US" b="1" dirty="0" err="1" smtClean="0">
                <a:solidFill>
                  <a:srgbClr val="FDB009"/>
                </a:solidFill>
                <a:latin typeface="PT Serif"/>
                <a:cs typeface="PT Serif"/>
              </a:rPr>
              <a:t>Thyagarajan</a:t>
            </a:r>
            <a:r>
              <a:rPr lang="en-US" b="1" dirty="0" smtClean="0">
                <a:solidFill>
                  <a:srgbClr val="FDB009"/>
                </a:solidFill>
                <a:latin typeface="PT Serif"/>
                <a:cs typeface="PT Serif"/>
              </a:rPr>
              <a:t> et al. (2016) </a:t>
            </a:r>
            <a:endParaRPr lang="en-US" b="1" dirty="0">
              <a:solidFill>
                <a:srgbClr val="FDB009"/>
              </a:solidFill>
              <a:latin typeface="PT Serif"/>
              <a:cs typeface="PT Serif"/>
            </a:endParaRPr>
          </a:p>
          <a:p>
            <a:pPr algn="ctr"/>
            <a:r>
              <a:rPr lang="en-US" b="1" dirty="0" err="1" smtClean="0">
                <a:solidFill>
                  <a:srgbClr val="FDB009"/>
                </a:solidFill>
                <a:latin typeface="PT Serif"/>
                <a:cs typeface="PT Serif"/>
              </a:rPr>
              <a:t>Ewall-Wice</a:t>
            </a:r>
            <a:r>
              <a:rPr lang="en-US" b="1" dirty="0" smtClean="0">
                <a:solidFill>
                  <a:srgbClr val="FDB009"/>
                </a:solidFill>
                <a:latin typeface="PT Serif"/>
                <a:cs typeface="PT Serif"/>
              </a:rPr>
              <a:t> et al. (2016)</a:t>
            </a:r>
          </a:p>
          <a:p>
            <a:pPr algn="ctr"/>
            <a:r>
              <a:rPr lang="en-US" b="1" dirty="0" err="1" smtClean="0">
                <a:solidFill>
                  <a:srgbClr val="FDB009"/>
                </a:solidFill>
                <a:latin typeface="PT Serif"/>
                <a:cs typeface="PT Serif"/>
              </a:rPr>
              <a:t>Neben</a:t>
            </a:r>
            <a:r>
              <a:rPr lang="en-US" b="1" dirty="0" smtClean="0">
                <a:solidFill>
                  <a:srgbClr val="FDB009"/>
                </a:solidFill>
                <a:latin typeface="PT Serif"/>
                <a:cs typeface="PT Serif"/>
              </a:rPr>
              <a:t> et al. (2016)</a:t>
            </a:r>
          </a:p>
          <a:p>
            <a:pPr algn="ctr"/>
            <a:r>
              <a:rPr lang="en-US" b="1" dirty="0" err="1">
                <a:solidFill>
                  <a:srgbClr val="FDB009"/>
                </a:solidFill>
                <a:latin typeface="PT Serif"/>
                <a:cs typeface="PT Serif"/>
              </a:rPr>
              <a:t>Patra</a:t>
            </a:r>
            <a:r>
              <a:rPr lang="en-US" b="1" dirty="0">
                <a:solidFill>
                  <a:srgbClr val="FDB009"/>
                </a:solidFill>
                <a:latin typeface="PT Serif"/>
                <a:cs typeface="PT Serif"/>
              </a:rPr>
              <a:t> et al. (2016</a:t>
            </a:r>
            <a:r>
              <a:rPr lang="en-US" b="1" dirty="0" smtClean="0">
                <a:solidFill>
                  <a:srgbClr val="FDB009"/>
                </a:solidFill>
                <a:latin typeface="PT Serif"/>
                <a:cs typeface="PT Serif"/>
              </a:rPr>
              <a:t>)</a:t>
            </a:r>
            <a:endParaRPr lang="en-US" b="1" dirty="0">
              <a:solidFill>
                <a:srgbClr val="FDB009"/>
              </a:solidFill>
              <a:latin typeface="PT Serif"/>
              <a:cs typeface="PT Serif"/>
            </a:endParaRPr>
          </a:p>
          <a:p>
            <a:pPr algn="ctr"/>
            <a:r>
              <a:rPr lang="en-US" b="1" dirty="0" err="1">
                <a:solidFill>
                  <a:srgbClr val="FDB009"/>
                </a:solidFill>
                <a:latin typeface="PT Serif"/>
                <a:cs typeface="PT Serif"/>
              </a:rPr>
              <a:t>DeBeor</a:t>
            </a:r>
            <a:r>
              <a:rPr lang="en-US" b="1" dirty="0">
                <a:solidFill>
                  <a:srgbClr val="FDB009"/>
                </a:solidFill>
                <a:latin typeface="PT Serif"/>
                <a:cs typeface="PT Serif"/>
              </a:rPr>
              <a:t> et al. (2016)</a:t>
            </a:r>
          </a:p>
          <a:p>
            <a:pPr algn="ctr"/>
            <a:endParaRPr lang="en-US" b="1" dirty="0" smtClean="0">
              <a:solidFill>
                <a:srgbClr val="FDB009"/>
              </a:solidFill>
              <a:latin typeface="PT Serif"/>
              <a:cs typeface="PT Serif"/>
            </a:endParaRPr>
          </a:p>
        </p:txBody>
      </p:sp>
      <p:sp>
        <p:nvSpPr>
          <p:cNvPr id="4" name="TextBox 3"/>
          <p:cNvSpPr txBox="1"/>
          <p:nvPr/>
        </p:nvSpPr>
        <p:spPr>
          <a:xfrm>
            <a:off x="826583" y="600174"/>
            <a:ext cx="3720040" cy="523220"/>
          </a:xfrm>
          <a:prstGeom prst="rect">
            <a:avLst/>
          </a:prstGeom>
          <a:noFill/>
        </p:spPr>
        <p:txBody>
          <a:bodyPr wrap="none" rtlCol="0">
            <a:spAutoFit/>
          </a:bodyPr>
          <a:lstStyle/>
          <a:p>
            <a:r>
              <a:rPr lang="en-US" sz="2800" dirty="0" smtClean="0">
                <a:solidFill>
                  <a:srgbClr val="0000FF"/>
                </a:solidFill>
                <a:latin typeface="PT Serif"/>
                <a:cs typeface="PT Serif"/>
              </a:rPr>
              <a:t>Dish-Feed Reflections</a:t>
            </a:r>
            <a:endParaRPr lang="en-US" sz="2800" dirty="0">
              <a:solidFill>
                <a:srgbClr val="0000FF"/>
              </a:solidFill>
              <a:latin typeface="PT Serif"/>
              <a:cs typeface="PT Serif"/>
            </a:endParaRPr>
          </a:p>
        </p:txBody>
      </p:sp>
      <p:pic>
        <p:nvPicPr>
          <p:cNvPr id="6" name="Picture 5"/>
          <p:cNvPicPr>
            <a:picLocks noChangeAspect="1"/>
          </p:cNvPicPr>
          <p:nvPr/>
        </p:nvPicPr>
        <p:blipFill>
          <a:blip r:embed="rId2"/>
          <a:stretch>
            <a:fillRect/>
          </a:stretch>
        </p:blipFill>
        <p:spPr>
          <a:xfrm>
            <a:off x="94068" y="1452057"/>
            <a:ext cx="5462329" cy="3440073"/>
          </a:xfrm>
          <a:prstGeom prst="rect">
            <a:avLst/>
          </a:prstGeom>
        </p:spPr>
      </p:pic>
      <p:sp>
        <p:nvSpPr>
          <p:cNvPr id="8" name="TextBox 7"/>
          <p:cNvSpPr txBox="1"/>
          <p:nvPr/>
        </p:nvSpPr>
        <p:spPr>
          <a:xfrm>
            <a:off x="345586" y="847960"/>
            <a:ext cx="5466183" cy="523220"/>
          </a:xfrm>
          <a:prstGeom prst="rect">
            <a:avLst/>
          </a:prstGeom>
          <a:noFill/>
        </p:spPr>
        <p:txBody>
          <a:bodyPr wrap="none" rtlCol="0">
            <a:spAutoFit/>
          </a:bodyPr>
          <a:lstStyle/>
          <a:p>
            <a:r>
              <a:rPr lang="en-US" sz="2800" dirty="0" smtClean="0">
                <a:solidFill>
                  <a:srgbClr val="0000FF"/>
                </a:solidFill>
                <a:latin typeface="PT Serif"/>
                <a:cs typeface="PT Serif"/>
              </a:rPr>
              <a:t>Antenna-to-Antenna Reflections</a:t>
            </a:r>
            <a:endParaRPr lang="en-US" sz="2800" dirty="0">
              <a:solidFill>
                <a:srgbClr val="0000FF"/>
              </a:solidFill>
              <a:latin typeface="PT Serif"/>
              <a:cs typeface="PT Serif"/>
            </a:endParaRPr>
          </a:p>
        </p:txBody>
      </p:sp>
      <p:pic>
        <p:nvPicPr>
          <p:cNvPr id="10" name="Picture 9"/>
          <p:cNvPicPr>
            <a:picLocks noChangeAspect="1"/>
          </p:cNvPicPr>
          <p:nvPr/>
        </p:nvPicPr>
        <p:blipFill>
          <a:blip r:embed="rId3"/>
          <a:stretch>
            <a:fillRect/>
          </a:stretch>
        </p:blipFill>
        <p:spPr>
          <a:xfrm>
            <a:off x="527403" y="1123394"/>
            <a:ext cx="3999061" cy="4094961"/>
          </a:xfrm>
          <a:prstGeom prst="rect">
            <a:avLst/>
          </a:prstGeom>
        </p:spPr>
      </p:pic>
    </p:spTree>
    <p:extLst>
      <p:ext uri="{BB962C8B-B14F-4D97-AF65-F5344CB8AC3E}">
        <p14:creationId xmlns:p14="http://schemas.microsoft.com/office/powerpoint/2010/main" val="3231390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xit" presetSubtype="4" fill="hold" nodeType="with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30"/>
            <a:ext cx="8229600" cy="1143000"/>
          </a:xfrm>
        </p:spPr>
        <p:txBody>
          <a:bodyPr>
            <a:noAutofit/>
          </a:bodyPr>
          <a:lstStyle/>
          <a:p>
            <a:r>
              <a:rPr lang="en-US" sz="3600" dirty="0" smtClean="0">
                <a:solidFill>
                  <a:srgbClr val="FF0000"/>
                </a:solidFill>
                <a:latin typeface="PT Serif"/>
                <a:cs typeface="PT Serif"/>
              </a:rPr>
              <a:t>Effects of Antenna Position Errors</a:t>
            </a:r>
            <a:endParaRPr lang="en-US" sz="3600" dirty="0"/>
          </a:p>
        </p:txBody>
      </p:sp>
      <p:sp>
        <p:nvSpPr>
          <p:cNvPr id="3" name="Content Placeholder 2"/>
          <p:cNvSpPr>
            <a:spLocks noGrp="1"/>
          </p:cNvSpPr>
          <p:nvPr>
            <p:ph idx="1"/>
          </p:nvPr>
        </p:nvSpPr>
        <p:spPr/>
        <p:txBody>
          <a:bodyPr/>
          <a:lstStyle/>
          <a:p>
            <a:endParaRPr lang="en-US" dirty="0"/>
          </a:p>
        </p:txBody>
      </p:sp>
      <p:pic>
        <p:nvPicPr>
          <p:cNvPr id="4" name="Picture 3" descr="contour_fractional_perturbed_and_calibrated_visibility_samples_101.0-199.0_MHz_lsti_0_delbl_2.40_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6368"/>
            <a:ext cx="4358960" cy="4794856"/>
          </a:xfrm>
          <a:prstGeom prst="rect">
            <a:avLst/>
          </a:prstGeom>
        </p:spPr>
      </p:pic>
      <p:pic>
        <p:nvPicPr>
          <p:cNvPr id="5" name="Picture 4" descr="delay_power_spectrum_lsti_0_bli_8_delbl_0.49_c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775" y="1374451"/>
            <a:ext cx="4524721" cy="4524721"/>
          </a:xfrm>
          <a:prstGeom prst="rect">
            <a:avLst/>
          </a:prstGeom>
        </p:spPr>
      </p:pic>
      <p:sp>
        <p:nvSpPr>
          <p:cNvPr id="6" name="TextBox 5"/>
          <p:cNvSpPr txBox="1"/>
          <p:nvPr/>
        </p:nvSpPr>
        <p:spPr>
          <a:xfrm>
            <a:off x="347921" y="6247072"/>
            <a:ext cx="8634611" cy="384721"/>
          </a:xfrm>
          <a:prstGeom prst="rect">
            <a:avLst/>
          </a:prstGeom>
          <a:noFill/>
          <a:ln w="38100">
            <a:solidFill>
              <a:srgbClr val="FF0000"/>
            </a:solidFill>
          </a:ln>
        </p:spPr>
        <p:txBody>
          <a:bodyPr wrap="square" rtlCol="0">
            <a:spAutoFit/>
          </a:bodyPr>
          <a:lstStyle/>
          <a:p>
            <a:r>
              <a:rPr lang="en-US" sz="1900" dirty="0" smtClean="0">
                <a:solidFill>
                  <a:srgbClr val="FDB009"/>
                </a:solidFill>
                <a:latin typeface="Times New Roman"/>
                <a:cs typeface="Times New Roman"/>
              </a:rPr>
              <a:t>Deviation from redundancy quickly introduce undesirable levels of  spectral structure</a:t>
            </a:r>
            <a:endParaRPr lang="en-US" sz="1900" dirty="0">
              <a:solidFill>
                <a:srgbClr val="FDB009"/>
              </a:solidFill>
              <a:latin typeface="Times New Roman"/>
              <a:cs typeface="Times New Roman"/>
            </a:endParaRPr>
          </a:p>
        </p:txBody>
      </p:sp>
      <p:sp>
        <p:nvSpPr>
          <p:cNvPr id="8" name="TextBox 7"/>
          <p:cNvSpPr txBox="1"/>
          <p:nvPr/>
        </p:nvSpPr>
        <p:spPr>
          <a:xfrm>
            <a:off x="5798023" y="1559117"/>
            <a:ext cx="2763948" cy="369332"/>
          </a:xfrm>
          <a:prstGeom prst="rect">
            <a:avLst/>
          </a:prstGeom>
          <a:noFill/>
        </p:spPr>
        <p:txBody>
          <a:bodyPr wrap="none" rtlCol="0">
            <a:spAutoFit/>
          </a:bodyPr>
          <a:lstStyle/>
          <a:p>
            <a:r>
              <a:rPr lang="en-US" dirty="0" smtClean="0">
                <a:solidFill>
                  <a:srgbClr val="0000FF"/>
                </a:solidFill>
              </a:rPr>
              <a:t>Thyagarajan et al. (in prep.)</a:t>
            </a:r>
            <a:endParaRPr lang="en-US" dirty="0">
              <a:solidFill>
                <a:srgbClr val="0000FF"/>
              </a:solidFill>
            </a:endParaRPr>
          </a:p>
        </p:txBody>
      </p:sp>
    </p:spTree>
    <p:extLst>
      <p:ext uri="{BB962C8B-B14F-4D97-AF65-F5344CB8AC3E}">
        <p14:creationId xmlns:p14="http://schemas.microsoft.com/office/powerpoint/2010/main" val="1598602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1556" y="1600200"/>
            <a:ext cx="4125243" cy="4683341"/>
          </a:xfrm>
        </p:spPr>
        <p:txBody>
          <a:bodyPr>
            <a:normAutofit fontScale="70000" lnSpcReduction="20000"/>
          </a:bodyPr>
          <a:lstStyle/>
          <a:p>
            <a:r>
              <a:rPr lang="en-US" dirty="0" smtClean="0">
                <a:latin typeface="Times New Roman"/>
                <a:cs typeface="Times New Roman"/>
              </a:rPr>
              <a:t>Calibration Accuracy</a:t>
            </a:r>
          </a:p>
          <a:p>
            <a:r>
              <a:rPr lang="en-US" dirty="0" smtClean="0">
                <a:latin typeface="Times New Roman"/>
                <a:cs typeface="Times New Roman"/>
              </a:rPr>
              <a:t>Precise Instrument Design &amp; Knowledge</a:t>
            </a:r>
          </a:p>
          <a:p>
            <a:r>
              <a:rPr lang="en-US" dirty="0" smtClean="0">
                <a:latin typeface="Times New Roman"/>
                <a:cs typeface="Times New Roman"/>
              </a:rPr>
              <a:t>Polarization Leakage compounded with wide-field effects?</a:t>
            </a:r>
          </a:p>
          <a:p>
            <a:r>
              <a:rPr lang="en-US" dirty="0" smtClean="0">
                <a:latin typeface="Times New Roman"/>
                <a:cs typeface="Times New Roman"/>
              </a:rPr>
              <a:t>Recombination lines taken lightly?</a:t>
            </a:r>
          </a:p>
          <a:p>
            <a:r>
              <a:rPr lang="en-US" dirty="0" smtClean="0">
                <a:latin typeface="Times New Roman"/>
                <a:cs typeface="Times New Roman"/>
              </a:rPr>
              <a:t>Antenna-to-antenna variations in beam and signal path?</a:t>
            </a:r>
          </a:p>
          <a:p>
            <a:r>
              <a:rPr lang="en-US" dirty="0" smtClean="0">
                <a:latin typeface="Times New Roman"/>
                <a:cs typeface="Times New Roman"/>
              </a:rPr>
              <a:t>Over-reliance on few analysis techniques?</a:t>
            </a:r>
          </a:p>
          <a:p>
            <a:r>
              <a:rPr lang="en-US" dirty="0" smtClean="0">
                <a:latin typeface="Times New Roman"/>
                <a:cs typeface="Times New Roman"/>
              </a:rPr>
              <a:t>Cross-correlation with other approaches including at higher frequencies</a:t>
            </a:r>
            <a:endParaRPr lang="en-US" dirty="0">
              <a:latin typeface="Times New Roman"/>
              <a:cs typeface="Times New Roman"/>
            </a:endParaRPr>
          </a:p>
        </p:txBody>
      </p:sp>
      <p:sp>
        <p:nvSpPr>
          <p:cNvPr id="5" name="Title 1"/>
          <p:cNvSpPr>
            <a:spLocks noGrp="1"/>
          </p:cNvSpPr>
          <p:nvPr>
            <p:ph type="title"/>
          </p:nvPr>
        </p:nvSpPr>
        <p:spPr>
          <a:xfrm>
            <a:off x="584815" y="459192"/>
            <a:ext cx="2957494" cy="1143000"/>
          </a:xfrm>
        </p:spPr>
        <p:txBody>
          <a:bodyPr>
            <a:noAutofit/>
          </a:bodyPr>
          <a:lstStyle/>
          <a:p>
            <a:r>
              <a:rPr lang="en-US" sz="3600" dirty="0" smtClean="0">
                <a:solidFill>
                  <a:srgbClr val="FF0000"/>
                </a:solidFill>
                <a:latin typeface="PT Serif"/>
                <a:cs typeface="PT Serif"/>
              </a:rPr>
              <a:t>Challenges</a:t>
            </a:r>
            <a:endParaRPr lang="en-US" sz="3600" dirty="0"/>
          </a:p>
        </p:txBody>
      </p:sp>
      <p:sp>
        <p:nvSpPr>
          <p:cNvPr id="4" name="Content Placeholder 2"/>
          <p:cNvSpPr txBox="1">
            <a:spLocks/>
          </p:cNvSpPr>
          <p:nvPr/>
        </p:nvSpPr>
        <p:spPr>
          <a:xfrm>
            <a:off x="219096" y="1398352"/>
            <a:ext cx="4342460" cy="5061769"/>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FDB009"/>
                </a:solidFill>
                <a:latin typeface="Times New Roman"/>
                <a:cs typeface="Times New Roman"/>
              </a:rPr>
              <a:t>Knowledge and </a:t>
            </a:r>
            <a:r>
              <a:rPr lang="en-US" dirty="0" err="1" smtClean="0">
                <a:solidFill>
                  <a:srgbClr val="FDB009"/>
                </a:solidFill>
                <a:latin typeface="Times New Roman"/>
                <a:cs typeface="Times New Roman"/>
              </a:rPr>
              <a:t>behaviour</a:t>
            </a:r>
            <a:r>
              <a:rPr lang="en-US" dirty="0" smtClean="0">
                <a:solidFill>
                  <a:srgbClr val="FDB009"/>
                </a:solidFill>
                <a:latin typeface="Times New Roman"/>
                <a:cs typeface="Times New Roman"/>
              </a:rPr>
              <a:t> of foregrounds – point sources and diffuse emission</a:t>
            </a:r>
          </a:p>
          <a:p>
            <a:r>
              <a:rPr lang="en-US" dirty="0" smtClean="0">
                <a:solidFill>
                  <a:srgbClr val="FDB009"/>
                </a:solidFill>
                <a:latin typeface="Times New Roman"/>
                <a:cs typeface="Times New Roman"/>
              </a:rPr>
              <a:t>Control of wide-field “pitchfork” </a:t>
            </a:r>
            <a:r>
              <a:rPr lang="en-US" dirty="0" smtClean="0">
                <a:solidFill>
                  <a:srgbClr val="FDB009"/>
                </a:solidFill>
                <a:latin typeface="Times New Roman"/>
                <a:cs typeface="Times New Roman"/>
              </a:rPr>
              <a:t>effects</a:t>
            </a:r>
          </a:p>
          <a:p>
            <a:endParaRPr lang="en-US" dirty="0" smtClean="0">
              <a:solidFill>
                <a:srgbClr val="FDB009"/>
              </a:solidFill>
              <a:latin typeface="Times New Roman"/>
              <a:cs typeface="Times New Roman"/>
            </a:endParaRPr>
          </a:p>
          <a:p>
            <a:endParaRPr lang="en-US" dirty="0" smtClean="0">
              <a:solidFill>
                <a:srgbClr val="FDB009"/>
              </a:solidFill>
              <a:latin typeface="Times New Roman"/>
              <a:cs typeface="Times New Roman"/>
            </a:endParaRPr>
          </a:p>
          <a:p>
            <a:r>
              <a:rPr lang="en-US" dirty="0" smtClean="0">
                <a:solidFill>
                  <a:srgbClr val="FDB009"/>
                </a:solidFill>
                <a:latin typeface="Times New Roman"/>
                <a:cs typeface="Times New Roman"/>
              </a:rPr>
              <a:t>Careful aperture design</a:t>
            </a:r>
          </a:p>
          <a:p>
            <a:r>
              <a:rPr lang="en-US" dirty="0" smtClean="0">
                <a:solidFill>
                  <a:srgbClr val="FDB009"/>
                </a:solidFill>
                <a:latin typeface="Times New Roman"/>
                <a:cs typeface="Times New Roman"/>
              </a:rPr>
              <a:t>Control of antenna beam chromaticity</a:t>
            </a:r>
          </a:p>
          <a:p>
            <a:r>
              <a:rPr lang="en-US" dirty="0" smtClean="0">
                <a:solidFill>
                  <a:srgbClr val="FDB009"/>
                </a:solidFill>
                <a:latin typeface="Times New Roman"/>
                <a:cs typeface="Times New Roman"/>
              </a:rPr>
              <a:t>Control of reflections in instrument</a:t>
            </a:r>
          </a:p>
          <a:p>
            <a:r>
              <a:rPr lang="en-US" dirty="0" smtClean="0">
                <a:solidFill>
                  <a:srgbClr val="FDB009"/>
                </a:solidFill>
                <a:latin typeface="Times New Roman"/>
                <a:cs typeface="Times New Roman"/>
              </a:rPr>
              <a:t>Control of antenna positions</a:t>
            </a:r>
          </a:p>
          <a:p>
            <a:r>
              <a:rPr lang="en-US" dirty="0" smtClean="0">
                <a:solidFill>
                  <a:srgbClr val="FDB009"/>
                </a:solidFill>
                <a:latin typeface="Times New Roman"/>
                <a:cs typeface="Times New Roman"/>
              </a:rPr>
              <a:t>Careful system design </a:t>
            </a:r>
          </a:p>
        </p:txBody>
      </p:sp>
      <p:sp>
        <p:nvSpPr>
          <p:cNvPr id="6" name="Title 1"/>
          <p:cNvSpPr txBox="1">
            <a:spLocks/>
          </p:cNvSpPr>
          <p:nvPr/>
        </p:nvSpPr>
        <p:spPr>
          <a:xfrm>
            <a:off x="4427885" y="497186"/>
            <a:ext cx="462839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0000"/>
                </a:solidFill>
                <a:latin typeface="PT Serif"/>
                <a:cs typeface="PT Serif"/>
              </a:rPr>
              <a:t>And more </a:t>
            </a:r>
            <a:r>
              <a:rPr lang="en-US" sz="3600" dirty="0">
                <a:solidFill>
                  <a:srgbClr val="FF0000"/>
                </a:solidFill>
                <a:latin typeface="PT Serif"/>
                <a:cs typeface="PT Serif"/>
              </a:rPr>
              <a:t>c</a:t>
            </a:r>
            <a:r>
              <a:rPr lang="en-US" sz="3600" dirty="0" smtClean="0">
                <a:solidFill>
                  <a:srgbClr val="FF0000"/>
                </a:solidFill>
                <a:latin typeface="PT Serif"/>
                <a:cs typeface="PT Serif"/>
              </a:rPr>
              <a:t>hallenges</a:t>
            </a:r>
            <a:endParaRPr lang="en-US" sz="3600" dirty="0"/>
          </a:p>
        </p:txBody>
      </p:sp>
    </p:spTree>
    <p:extLst>
      <p:ext uri="{BB962C8B-B14F-4D97-AF65-F5344CB8AC3E}">
        <p14:creationId xmlns:p14="http://schemas.microsoft.com/office/powerpoint/2010/main" val="324620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82"/>
            <a:ext cx="8229600" cy="817566"/>
          </a:xfrm>
        </p:spPr>
        <p:txBody>
          <a:bodyPr>
            <a:normAutofit/>
          </a:bodyPr>
          <a:lstStyle/>
          <a:p>
            <a:r>
              <a:rPr lang="en-US" sz="3200" dirty="0" smtClean="0">
                <a:solidFill>
                  <a:srgbClr val="BC0024"/>
                </a:solidFill>
              </a:rPr>
              <a:t>HERA (Hydrogen Epoch of </a:t>
            </a:r>
            <a:r>
              <a:rPr lang="en-US" sz="3200" dirty="0" err="1" smtClean="0">
                <a:solidFill>
                  <a:srgbClr val="BC0024"/>
                </a:solidFill>
              </a:rPr>
              <a:t>Reionization</a:t>
            </a:r>
            <a:r>
              <a:rPr lang="en-US" sz="3200" dirty="0" smtClean="0">
                <a:solidFill>
                  <a:srgbClr val="BC0024"/>
                </a:solidFill>
              </a:rPr>
              <a:t> </a:t>
            </a:r>
            <a:r>
              <a:rPr lang="en-US" sz="3200" dirty="0" smtClean="0">
                <a:solidFill>
                  <a:srgbClr val="BC0024"/>
                </a:solidFill>
              </a:rPr>
              <a:t>Array)</a:t>
            </a:r>
            <a:endParaRPr lang="en-US" sz="3200" dirty="0">
              <a:solidFill>
                <a:srgbClr val="BC0024"/>
              </a:solidFill>
            </a:endParaRPr>
          </a:p>
        </p:txBody>
      </p:sp>
      <p:sp>
        <p:nvSpPr>
          <p:cNvPr id="3" name="Content Placeholder 2"/>
          <p:cNvSpPr>
            <a:spLocks noGrp="1"/>
          </p:cNvSpPr>
          <p:nvPr>
            <p:ph idx="1"/>
          </p:nvPr>
        </p:nvSpPr>
        <p:spPr>
          <a:xfrm>
            <a:off x="457200" y="767651"/>
            <a:ext cx="8229600" cy="4525963"/>
          </a:xfrm>
        </p:spPr>
        <p:txBody>
          <a:bodyPr>
            <a:normAutofit fontScale="92500" lnSpcReduction="10000"/>
          </a:bodyPr>
          <a:lstStyle/>
          <a:p>
            <a:r>
              <a:rPr lang="en-US" dirty="0" smtClean="0"/>
              <a:t>Funded by the NSF </a:t>
            </a:r>
            <a:r>
              <a:rPr lang="en-US" dirty="0" smtClean="0"/>
              <a:t>Mid-Scale Innovations Program </a:t>
            </a:r>
            <a:r>
              <a:rPr lang="en-US" dirty="0" smtClean="0"/>
              <a:t>and the Moore </a:t>
            </a:r>
          </a:p>
          <a:p>
            <a:pPr marL="0" indent="0">
              <a:buNone/>
            </a:pPr>
            <a:r>
              <a:rPr lang="en-US" dirty="0" smtClean="0"/>
              <a:t>    Foundation</a:t>
            </a:r>
            <a:endParaRPr lang="en-US" dirty="0" smtClean="0"/>
          </a:p>
          <a:p>
            <a:pPr lvl="1"/>
            <a:r>
              <a:rPr lang="en-US" dirty="0" smtClean="0"/>
              <a:t>B </a:t>
            </a:r>
            <a:r>
              <a:rPr lang="en-US" dirty="0"/>
              <a:t>= 100MHz</a:t>
            </a:r>
          </a:p>
          <a:p>
            <a:pPr lvl="1"/>
            <a:r>
              <a:rPr lang="en-US" dirty="0" err="1"/>
              <a:t>FoV</a:t>
            </a:r>
            <a:r>
              <a:rPr lang="en-US" dirty="0"/>
              <a:t> ~ 10 deg. at 150 MHz</a:t>
            </a:r>
          </a:p>
          <a:p>
            <a:pPr lvl="1"/>
            <a:endParaRPr lang="en-US" dirty="0" smtClean="0"/>
          </a:p>
          <a:p>
            <a:pPr lvl="1"/>
            <a:endParaRPr lang="en-US" dirty="0" smtClean="0"/>
          </a:p>
          <a:p>
            <a:pPr lvl="1"/>
            <a:r>
              <a:rPr lang="en-US" dirty="0" smtClean="0"/>
              <a:t>350 elements, 14m </a:t>
            </a:r>
            <a:r>
              <a:rPr lang="en-US" dirty="0" smtClean="0"/>
              <a:t>dishes</a:t>
            </a:r>
            <a:endParaRPr lang="en-US" dirty="0"/>
          </a:p>
          <a:p>
            <a:pPr lvl="1"/>
            <a:r>
              <a:rPr lang="en-US" dirty="0" smtClean="0"/>
              <a:t>Compact </a:t>
            </a:r>
            <a:r>
              <a:rPr lang="en-US" dirty="0"/>
              <a:t>hexagonal array</a:t>
            </a:r>
          </a:p>
          <a:p>
            <a:pPr lvl="1"/>
            <a:r>
              <a:rPr lang="en-US" dirty="0" smtClean="0"/>
              <a:t>35</a:t>
            </a:r>
            <a:r>
              <a:rPr lang="en-US" dirty="0" smtClean="0"/>
              <a:t>0 </a:t>
            </a:r>
            <a:r>
              <a:rPr lang="en-US" dirty="0" smtClean="0"/>
              <a:t>dishes</a:t>
            </a:r>
            <a:endParaRPr lang="en-US" dirty="0"/>
          </a:p>
          <a:p>
            <a:endParaRPr lang="en-US" dirty="0"/>
          </a:p>
        </p:txBody>
      </p:sp>
      <p:pic>
        <p:nvPicPr>
          <p:cNvPr id="7" name="Picture 6"/>
          <p:cNvPicPr>
            <a:picLocks noChangeAspect="1"/>
          </p:cNvPicPr>
          <p:nvPr/>
        </p:nvPicPr>
        <p:blipFill>
          <a:blip r:embed="rId2"/>
          <a:stretch>
            <a:fillRect/>
          </a:stretch>
        </p:blipFill>
        <p:spPr>
          <a:xfrm>
            <a:off x="402378" y="4882735"/>
            <a:ext cx="4635288" cy="1975265"/>
          </a:xfrm>
          <a:prstGeom prst="rect">
            <a:avLst/>
          </a:prstGeom>
        </p:spPr>
      </p:pic>
      <p:pic>
        <p:nvPicPr>
          <p:cNvPr id="8" name="Picture 7"/>
          <p:cNvPicPr>
            <a:picLocks noChangeAspect="1"/>
          </p:cNvPicPr>
          <p:nvPr/>
        </p:nvPicPr>
        <p:blipFill>
          <a:blip r:embed="rId3"/>
          <a:stretch>
            <a:fillRect/>
          </a:stretch>
        </p:blipFill>
        <p:spPr>
          <a:xfrm>
            <a:off x="5094104" y="1319396"/>
            <a:ext cx="3888340" cy="2151944"/>
          </a:xfrm>
          <a:prstGeom prst="rect">
            <a:avLst/>
          </a:prstGeom>
        </p:spPr>
      </p:pic>
      <p:pic>
        <p:nvPicPr>
          <p:cNvPr id="9" name="Picture 8"/>
          <p:cNvPicPr>
            <a:picLocks noChangeAspect="1"/>
          </p:cNvPicPr>
          <p:nvPr/>
        </p:nvPicPr>
        <p:blipFill>
          <a:blip r:embed="rId4"/>
          <a:stretch>
            <a:fillRect/>
          </a:stretch>
        </p:blipFill>
        <p:spPr>
          <a:xfrm>
            <a:off x="5094104" y="4778820"/>
            <a:ext cx="3976507" cy="2079180"/>
          </a:xfrm>
          <a:prstGeom prst="rect">
            <a:avLst/>
          </a:prstGeom>
        </p:spPr>
      </p:pic>
    </p:spTree>
    <p:extLst>
      <p:ext uri="{BB962C8B-B14F-4D97-AF65-F5344CB8AC3E}">
        <p14:creationId xmlns:p14="http://schemas.microsoft.com/office/powerpoint/2010/main" val="60320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84"/>
            <a:ext cx="8229600" cy="811916"/>
          </a:xfrm>
        </p:spPr>
        <p:txBody>
          <a:bodyPr>
            <a:normAutofit/>
          </a:bodyPr>
          <a:lstStyle/>
          <a:p>
            <a:r>
              <a:rPr lang="en-US" sz="3600" dirty="0" smtClean="0">
                <a:solidFill>
                  <a:srgbClr val="BC0024"/>
                </a:solidFill>
                <a:latin typeface="PT Serif"/>
                <a:cs typeface="PT Serif"/>
              </a:rPr>
              <a:t>HERA Collaboration</a:t>
            </a:r>
            <a:endParaRPr lang="en-US" sz="3600" dirty="0">
              <a:solidFill>
                <a:srgbClr val="BC0024"/>
              </a:solidFill>
              <a:latin typeface="PT Serif"/>
              <a:cs typeface="PT Serif"/>
            </a:endParaRPr>
          </a:p>
        </p:txBody>
      </p:sp>
      <p:pic>
        <p:nvPicPr>
          <p:cNvPr id="3" name="Picture 2" descr="ASU_logo_m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8" y="1101517"/>
            <a:ext cx="2595185" cy="1082883"/>
          </a:xfrm>
          <a:prstGeom prst="rect">
            <a:avLst/>
          </a:prstGeom>
        </p:spPr>
      </p:pic>
      <p:pic>
        <p:nvPicPr>
          <p:cNvPr id="4" name="Picture 3" descr="mit-redgrey-large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876" y="1075266"/>
            <a:ext cx="2381102" cy="1298783"/>
          </a:xfrm>
          <a:prstGeom prst="rect">
            <a:avLst/>
          </a:prstGeom>
        </p:spPr>
      </p:pic>
      <p:pic>
        <p:nvPicPr>
          <p:cNvPr id="5" name="Picture 4" descr="penn_full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546" y="1117600"/>
            <a:ext cx="3390900" cy="1117600"/>
          </a:xfrm>
          <a:prstGeom prst="rect">
            <a:avLst/>
          </a:prstGeom>
        </p:spPr>
      </p:pic>
      <p:pic>
        <p:nvPicPr>
          <p:cNvPr id="6" name="Picture 5" descr="nrao_logo_pms_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970" y="2416383"/>
            <a:ext cx="1682496" cy="2194560"/>
          </a:xfrm>
          <a:prstGeom prst="rect">
            <a:avLst/>
          </a:prstGeom>
        </p:spPr>
      </p:pic>
      <p:pic>
        <p:nvPicPr>
          <p:cNvPr id="7" name="Picture 6" descr="ucbseal_139_540-300x3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654" y="2416383"/>
            <a:ext cx="2324950" cy="2324950"/>
          </a:xfrm>
          <a:prstGeom prst="rect">
            <a:avLst/>
          </a:prstGeom>
        </p:spPr>
      </p:pic>
      <p:pic>
        <p:nvPicPr>
          <p:cNvPr id="8" name="Picture 7" descr="ska_logo_rgb-250x3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3993" y="2235200"/>
            <a:ext cx="2088444" cy="2506133"/>
          </a:xfrm>
          <a:prstGeom prst="rect">
            <a:avLst/>
          </a:prstGeom>
        </p:spPr>
      </p:pic>
      <p:pic>
        <p:nvPicPr>
          <p:cNvPr id="9" name="Picture 8" descr="UW_logo-300x15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78" y="4947003"/>
            <a:ext cx="2901078" cy="1479550"/>
          </a:xfrm>
          <a:prstGeom prst="rect">
            <a:avLst/>
          </a:prstGeom>
        </p:spPr>
      </p:pic>
      <p:pic>
        <p:nvPicPr>
          <p:cNvPr id="10" name="Picture 9" descr="ucla_logo.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2191" y="5240869"/>
            <a:ext cx="2552867" cy="822902"/>
          </a:xfrm>
          <a:prstGeom prst="rect">
            <a:avLst/>
          </a:prstGeom>
        </p:spPr>
      </p:pic>
      <p:pic>
        <p:nvPicPr>
          <p:cNvPr id="11" name="Picture 10" descr="UKZ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8685" y="4947003"/>
            <a:ext cx="3507093" cy="1258359"/>
          </a:xfrm>
          <a:prstGeom prst="rect">
            <a:avLst/>
          </a:prstGeom>
        </p:spPr>
      </p:pic>
      <p:pic>
        <p:nvPicPr>
          <p:cNvPr id="12" name="Picture 11" descr="brown.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7408" y="2397946"/>
            <a:ext cx="1919980" cy="2338437"/>
          </a:xfrm>
          <a:prstGeom prst="rect">
            <a:avLst/>
          </a:prstGeom>
        </p:spPr>
      </p:pic>
    </p:spTree>
    <p:extLst>
      <p:ext uri="{BB962C8B-B14F-4D97-AF65-F5344CB8AC3E}">
        <p14:creationId xmlns:p14="http://schemas.microsoft.com/office/powerpoint/2010/main" val="15984299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158"/>
            <a:ext cx="8229600" cy="1143000"/>
          </a:xfrm>
        </p:spPr>
        <p:txBody>
          <a:bodyPr>
            <a:noAutofit/>
          </a:bodyPr>
          <a:lstStyle/>
          <a:p>
            <a:r>
              <a:rPr lang="en-US" sz="3200" dirty="0" smtClean="0">
                <a:solidFill>
                  <a:srgbClr val="BC0024"/>
                </a:solidFill>
              </a:rPr>
              <a:t>HERA can significantly constrain </a:t>
            </a:r>
            <a:r>
              <a:rPr lang="en-US" sz="3200" dirty="0" err="1" smtClean="0">
                <a:solidFill>
                  <a:srgbClr val="BC0024"/>
                </a:solidFill>
              </a:rPr>
              <a:t>EoR</a:t>
            </a:r>
            <a:r>
              <a:rPr lang="en-US" sz="3200" dirty="0" smtClean="0">
                <a:solidFill>
                  <a:srgbClr val="BC0024"/>
                </a:solidFill>
              </a:rPr>
              <a:t> models</a:t>
            </a:r>
            <a:endParaRPr lang="en-US" sz="3200" dirty="0">
              <a:solidFill>
                <a:srgbClr val="BC0024"/>
              </a:solidFill>
            </a:endParaRPr>
          </a:p>
        </p:txBody>
      </p:sp>
      <p:pic>
        <p:nvPicPr>
          <p:cNvPr id="6" name="Picture 5"/>
          <p:cNvPicPr>
            <a:picLocks noChangeAspect="1"/>
          </p:cNvPicPr>
          <p:nvPr/>
        </p:nvPicPr>
        <p:blipFill rotWithShape="1">
          <a:blip r:embed="rId3"/>
          <a:srcRect l="7285" r="-7285"/>
          <a:stretch/>
        </p:blipFill>
        <p:spPr>
          <a:xfrm>
            <a:off x="4592828" y="1715558"/>
            <a:ext cx="4676596" cy="3835132"/>
          </a:xfrm>
          <a:prstGeom prst="rect">
            <a:avLst/>
          </a:prstGeom>
        </p:spPr>
      </p:pic>
      <p:pic>
        <p:nvPicPr>
          <p:cNvPr id="5" name="Content Placeholder 4"/>
          <p:cNvPicPr>
            <a:picLocks noGrp="1" noChangeAspect="1"/>
          </p:cNvPicPr>
          <p:nvPr>
            <p:ph idx="1"/>
          </p:nvPr>
        </p:nvPicPr>
        <p:blipFill rotWithShape="1">
          <a:blip r:embed="rId4"/>
          <a:srcRect l="6830" r="45"/>
          <a:stretch/>
        </p:blipFill>
        <p:spPr>
          <a:xfrm>
            <a:off x="125424" y="1715555"/>
            <a:ext cx="4417537" cy="3835132"/>
          </a:xfrm>
        </p:spPr>
      </p:pic>
      <p:sp>
        <p:nvSpPr>
          <p:cNvPr id="7" name="TextBox 6"/>
          <p:cNvSpPr txBox="1"/>
          <p:nvPr/>
        </p:nvSpPr>
        <p:spPr>
          <a:xfrm>
            <a:off x="3505094" y="5648260"/>
            <a:ext cx="2441030" cy="369332"/>
          </a:xfrm>
          <a:prstGeom prst="rect">
            <a:avLst/>
          </a:prstGeom>
          <a:noFill/>
        </p:spPr>
        <p:txBody>
          <a:bodyPr wrap="none" rtlCol="0">
            <a:spAutoFit/>
          </a:bodyPr>
          <a:lstStyle/>
          <a:p>
            <a:r>
              <a:rPr lang="en-US" dirty="0" smtClean="0">
                <a:solidFill>
                  <a:srgbClr val="FDB009"/>
                </a:solidFill>
              </a:rPr>
              <a:t>Image Credit: Adrian Liu</a:t>
            </a:r>
            <a:endParaRPr lang="en-US" dirty="0">
              <a:solidFill>
                <a:srgbClr val="FDB009"/>
              </a:solidFill>
            </a:endParaRPr>
          </a:p>
        </p:txBody>
      </p:sp>
    </p:spTree>
    <p:extLst>
      <p:ext uri="{BB962C8B-B14F-4D97-AF65-F5344CB8AC3E}">
        <p14:creationId xmlns:p14="http://schemas.microsoft.com/office/powerpoint/2010/main" val="12145193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8"/>
            <a:ext cx="8229600" cy="822956"/>
          </a:xfrm>
        </p:spPr>
        <p:txBody>
          <a:bodyPr>
            <a:normAutofit/>
          </a:bodyPr>
          <a:lstStyle/>
          <a:p>
            <a:r>
              <a:rPr lang="en-US" sz="3600" dirty="0" smtClean="0">
                <a:solidFill>
                  <a:srgbClr val="FF0000"/>
                </a:solidFill>
              </a:rPr>
              <a:t>HERA </a:t>
            </a:r>
            <a:r>
              <a:rPr lang="en-US" sz="3600" dirty="0" smtClean="0">
                <a:solidFill>
                  <a:srgbClr val="FF0000"/>
                </a:solidFill>
              </a:rPr>
              <a:t>Astrophysical</a:t>
            </a:r>
            <a:r>
              <a:rPr lang="en-US" sz="3600" dirty="0" smtClean="0">
                <a:solidFill>
                  <a:srgbClr val="FF0000"/>
                </a:solidFill>
              </a:rPr>
              <a:t> </a:t>
            </a:r>
            <a:r>
              <a:rPr lang="en-US" sz="3600" dirty="0" smtClean="0">
                <a:solidFill>
                  <a:srgbClr val="FF0000"/>
                </a:solidFill>
              </a:rPr>
              <a:t>Parameter Constraints</a:t>
            </a:r>
            <a:endParaRPr lang="en-US" sz="3600" dirty="0">
              <a:solidFill>
                <a:srgbClr val="FF0000"/>
              </a:solidFill>
            </a:endParaRPr>
          </a:p>
        </p:txBody>
      </p:sp>
      <p:pic>
        <p:nvPicPr>
          <p:cNvPr id="4" name="Content Placeholder 3"/>
          <p:cNvPicPr>
            <a:picLocks noGrp="1" noChangeAspect="1"/>
          </p:cNvPicPr>
          <p:nvPr>
            <p:ph idx="1"/>
          </p:nvPr>
        </p:nvPicPr>
        <p:blipFill rotWithShape="1">
          <a:blip r:embed="rId2"/>
          <a:srcRect l="358" r="95"/>
          <a:stretch/>
        </p:blipFill>
        <p:spPr>
          <a:xfrm>
            <a:off x="1272438" y="1010649"/>
            <a:ext cx="6535040" cy="5223184"/>
          </a:xfrm>
        </p:spPr>
      </p:pic>
      <p:sp>
        <p:nvSpPr>
          <p:cNvPr id="6" name="TextBox 5"/>
          <p:cNvSpPr txBox="1"/>
          <p:nvPr/>
        </p:nvSpPr>
        <p:spPr>
          <a:xfrm>
            <a:off x="3213816" y="6233833"/>
            <a:ext cx="2489947" cy="369332"/>
          </a:xfrm>
          <a:prstGeom prst="rect">
            <a:avLst/>
          </a:prstGeom>
          <a:noFill/>
        </p:spPr>
        <p:txBody>
          <a:bodyPr wrap="none" rtlCol="0">
            <a:spAutoFit/>
          </a:bodyPr>
          <a:lstStyle/>
          <a:p>
            <a:r>
              <a:rPr lang="en-US" dirty="0" err="1" smtClean="0">
                <a:solidFill>
                  <a:srgbClr val="FDB009"/>
                </a:solidFill>
              </a:rPr>
              <a:t>Greig</a:t>
            </a:r>
            <a:r>
              <a:rPr lang="en-US" dirty="0" smtClean="0">
                <a:solidFill>
                  <a:srgbClr val="FDB009"/>
                </a:solidFill>
              </a:rPr>
              <a:t> &amp; </a:t>
            </a:r>
            <a:r>
              <a:rPr lang="en-US" dirty="0" err="1" smtClean="0">
                <a:solidFill>
                  <a:srgbClr val="FDB009"/>
                </a:solidFill>
              </a:rPr>
              <a:t>Mesinger</a:t>
            </a:r>
            <a:r>
              <a:rPr lang="en-US" dirty="0" smtClean="0">
                <a:solidFill>
                  <a:srgbClr val="FDB009"/>
                </a:solidFill>
              </a:rPr>
              <a:t> (2015)</a:t>
            </a:r>
            <a:endParaRPr lang="en-US" dirty="0">
              <a:solidFill>
                <a:srgbClr val="FDB009"/>
              </a:solidFill>
            </a:endParaRPr>
          </a:p>
        </p:txBody>
      </p:sp>
    </p:spTree>
    <p:extLst>
      <p:ext uri="{BB962C8B-B14F-4D97-AF65-F5344CB8AC3E}">
        <p14:creationId xmlns:p14="http://schemas.microsoft.com/office/powerpoint/2010/main" val="4392909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8"/>
            <a:ext cx="8229600" cy="948395"/>
          </a:xfrm>
        </p:spPr>
        <p:txBody>
          <a:bodyPr>
            <a:normAutofit fontScale="90000"/>
          </a:bodyPr>
          <a:lstStyle/>
          <a:p>
            <a:r>
              <a:rPr lang="en-US" sz="3600" dirty="0" smtClean="0">
                <a:solidFill>
                  <a:srgbClr val="BC0024"/>
                </a:solidFill>
              </a:rPr>
              <a:t>First steps towards constraints on cosmological parameters</a:t>
            </a:r>
            <a:endParaRPr lang="en-US" sz="3600" dirty="0">
              <a:solidFill>
                <a:srgbClr val="BC0024"/>
              </a:solidFill>
            </a:endParaRPr>
          </a:p>
        </p:txBody>
      </p:sp>
      <p:pic>
        <p:nvPicPr>
          <p:cNvPr id="6" name="Content Placeholder 5"/>
          <p:cNvPicPr>
            <a:picLocks noGrp="1" noChangeAspect="1"/>
          </p:cNvPicPr>
          <p:nvPr>
            <p:ph idx="1"/>
          </p:nvPr>
        </p:nvPicPr>
        <p:blipFill rotWithShape="1">
          <a:blip r:embed="rId3"/>
          <a:srcRect l="191" r="568"/>
          <a:stretch/>
        </p:blipFill>
        <p:spPr>
          <a:xfrm>
            <a:off x="4703300" y="2871531"/>
            <a:ext cx="4362310" cy="3839478"/>
          </a:xfrm>
        </p:spPr>
      </p:pic>
      <p:sp>
        <p:nvSpPr>
          <p:cNvPr id="4" name="TextBox 3"/>
          <p:cNvSpPr txBox="1"/>
          <p:nvPr/>
        </p:nvSpPr>
        <p:spPr>
          <a:xfrm>
            <a:off x="6900900" y="1946097"/>
            <a:ext cx="2167681" cy="338554"/>
          </a:xfrm>
          <a:prstGeom prst="rect">
            <a:avLst/>
          </a:prstGeom>
          <a:noFill/>
        </p:spPr>
        <p:txBody>
          <a:bodyPr wrap="none" rtlCol="0">
            <a:spAutoFit/>
          </a:bodyPr>
          <a:lstStyle/>
          <a:p>
            <a:r>
              <a:rPr lang="en-US" sz="1600" dirty="0" smtClean="0">
                <a:solidFill>
                  <a:srgbClr val="FDB009"/>
                </a:solidFill>
              </a:rPr>
              <a:t>Image credit: Adrian Liu</a:t>
            </a:r>
            <a:endParaRPr lang="en-US" sz="1600" dirty="0">
              <a:solidFill>
                <a:srgbClr val="FDB009"/>
              </a:solidFill>
            </a:endParaRPr>
          </a:p>
        </p:txBody>
      </p:sp>
      <p:pic>
        <p:nvPicPr>
          <p:cNvPr id="3" name="Picture 2"/>
          <p:cNvPicPr>
            <a:picLocks noChangeAspect="1"/>
          </p:cNvPicPr>
          <p:nvPr/>
        </p:nvPicPr>
        <p:blipFill>
          <a:blip r:embed="rId4"/>
          <a:stretch>
            <a:fillRect/>
          </a:stretch>
        </p:blipFill>
        <p:spPr>
          <a:xfrm>
            <a:off x="47035" y="1067083"/>
            <a:ext cx="6882496" cy="2001579"/>
          </a:xfrm>
          <a:prstGeom prst="rect">
            <a:avLst/>
          </a:prstGeom>
        </p:spPr>
      </p:pic>
      <p:sp>
        <p:nvSpPr>
          <p:cNvPr id="5" name="TextBox 4"/>
          <p:cNvSpPr txBox="1"/>
          <p:nvPr/>
        </p:nvSpPr>
        <p:spPr>
          <a:xfrm>
            <a:off x="47035" y="3982695"/>
            <a:ext cx="4656265" cy="2677656"/>
          </a:xfrm>
          <a:prstGeom prst="rect">
            <a:avLst/>
          </a:prstGeom>
          <a:noFill/>
        </p:spPr>
        <p:txBody>
          <a:bodyPr wrap="square" rtlCol="0">
            <a:spAutoFit/>
          </a:bodyPr>
          <a:lstStyle/>
          <a:p>
            <a:pPr marL="285750" indent="-285750">
              <a:buFont typeface="Arial"/>
              <a:buChar char="•"/>
            </a:pPr>
            <a:r>
              <a:rPr lang="en-US" sz="2400" dirty="0" smtClean="0">
                <a:solidFill>
                  <a:srgbClr val="FDB009"/>
                </a:solidFill>
              </a:rPr>
              <a:t>Optical depth is a nuisance parameter for CMB measurements</a:t>
            </a:r>
          </a:p>
          <a:p>
            <a:pPr marL="285750" indent="-285750">
              <a:buFont typeface="Arial"/>
              <a:buChar char="•"/>
            </a:pPr>
            <a:r>
              <a:rPr lang="en-US" sz="2400" dirty="0" smtClean="0">
                <a:solidFill>
                  <a:srgbClr val="FDB009"/>
                </a:solidFill>
              </a:rPr>
              <a:t>Scattering reduces amplitude of density fluctuations</a:t>
            </a:r>
          </a:p>
          <a:p>
            <a:pPr marL="285750" indent="-285750">
              <a:buFont typeface="Arial"/>
              <a:buChar char="•"/>
            </a:pPr>
            <a:r>
              <a:rPr lang="en-US" sz="2400" dirty="0" smtClean="0">
                <a:solidFill>
                  <a:srgbClr val="FDB009"/>
                </a:solidFill>
              </a:rPr>
              <a:t>Optical depth degenerate with primordial amplitude fluctuations</a:t>
            </a:r>
            <a:endParaRPr lang="en-US" sz="2400" dirty="0">
              <a:solidFill>
                <a:srgbClr val="FDB009"/>
              </a:solidFill>
            </a:endParaRPr>
          </a:p>
        </p:txBody>
      </p:sp>
      <p:sp>
        <p:nvSpPr>
          <p:cNvPr id="7" name="TextBox 6"/>
          <p:cNvSpPr txBox="1"/>
          <p:nvPr/>
        </p:nvSpPr>
        <p:spPr>
          <a:xfrm>
            <a:off x="7162331" y="2477428"/>
            <a:ext cx="1745039" cy="369332"/>
          </a:xfrm>
          <a:prstGeom prst="rect">
            <a:avLst/>
          </a:prstGeom>
          <a:noFill/>
        </p:spPr>
        <p:txBody>
          <a:bodyPr wrap="none" rtlCol="0">
            <a:spAutoFit/>
          </a:bodyPr>
          <a:lstStyle/>
          <a:p>
            <a:r>
              <a:rPr lang="en-US" dirty="0" smtClean="0">
                <a:solidFill>
                  <a:srgbClr val="FDB009"/>
                </a:solidFill>
              </a:rPr>
              <a:t>Liu et al. (2015a)</a:t>
            </a:r>
            <a:endParaRPr lang="en-US" dirty="0">
              <a:solidFill>
                <a:srgbClr val="FDB009"/>
              </a:solidFill>
            </a:endParaRPr>
          </a:p>
        </p:txBody>
      </p:sp>
    </p:spTree>
    <p:extLst>
      <p:ext uri="{BB962C8B-B14F-4D97-AF65-F5344CB8AC3E}">
        <p14:creationId xmlns:p14="http://schemas.microsoft.com/office/powerpoint/2010/main" val="10238079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83996"/>
          </a:xfrm>
        </p:spPr>
        <p:txBody>
          <a:bodyPr>
            <a:normAutofit/>
          </a:bodyPr>
          <a:lstStyle/>
          <a:p>
            <a:r>
              <a:rPr lang="en-US" sz="3600" dirty="0" smtClean="0">
                <a:solidFill>
                  <a:srgbClr val="BC0024"/>
                </a:solidFill>
              </a:rPr>
              <a:t>Benefits future neutrino mass experiments</a:t>
            </a:r>
            <a:endParaRPr lang="en-US" sz="3600" dirty="0">
              <a:solidFill>
                <a:srgbClr val="BC0024"/>
              </a:solidFill>
            </a:endParaRPr>
          </a:p>
        </p:txBody>
      </p:sp>
      <p:pic>
        <p:nvPicPr>
          <p:cNvPr id="4" name="Content Placeholder 3"/>
          <p:cNvPicPr>
            <a:picLocks noGrp="1" noChangeAspect="1"/>
          </p:cNvPicPr>
          <p:nvPr>
            <p:ph idx="1"/>
          </p:nvPr>
        </p:nvPicPr>
        <p:blipFill>
          <a:blip r:embed="rId2"/>
          <a:srcRect l="-647" r="-647"/>
          <a:stretch>
            <a:fillRect/>
          </a:stretch>
        </p:blipFill>
        <p:spPr>
          <a:xfrm>
            <a:off x="112284" y="1800873"/>
            <a:ext cx="4199067" cy="4525963"/>
          </a:xfrm>
        </p:spPr>
      </p:pic>
      <p:pic>
        <p:nvPicPr>
          <p:cNvPr id="5" name="Picture 4"/>
          <p:cNvPicPr>
            <a:picLocks noChangeAspect="1"/>
          </p:cNvPicPr>
          <p:nvPr/>
        </p:nvPicPr>
        <p:blipFill>
          <a:blip r:embed="rId3"/>
          <a:stretch>
            <a:fillRect/>
          </a:stretch>
        </p:blipFill>
        <p:spPr>
          <a:xfrm>
            <a:off x="4316139" y="1800873"/>
            <a:ext cx="4450176" cy="4525963"/>
          </a:xfrm>
          <a:prstGeom prst="rect">
            <a:avLst/>
          </a:prstGeom>
        </p:spPr>
      </p:pic>
      <p:sp>
        <p:nvSpPr>
          <p:cNvPr id="6" name="TextBox 5"/>
          <p:cNvSpPr txBox="1"/>
          <p:nvPr/>
        </p:nvSpPr>
        <p:spPr>
          <a:xfrm rot="16200000">
            <a:off x="7541652" y="3810218"/>
            <a:ext cx="2679865" cy="369332"/>
          </a:xfrm>
          <a:prstGeom prst="rect">
            <a:avLst/>
          </a:prstGeom>
          <a:noFill/>
        </p:spPr>
        <p:txBody>
          <a:bodyPr wrap="none" rtlCol="0">
            <a:spAutoFit/>
          </a:bodyPr>
          <a:lstStyle/>
          <a:p>
            <a:r>
              <a:rPr lang="en-US" dirty="0" err="1" smtClean="0">
                <a:solidFill>
                  <a:srgbClr val="FDB009"/>
                </a:solidFill>
              </a:rPr>
              <a:t>Agarwal</a:t>
            </a:r>
            <a:r>
              <a:rPr lang="en-US" dirty="0" smtClean="0">
                <a:solidFill>
                  <a:srgbClr val="FDB009"/>
                </a:solidFill>
              </a:rPr>
              <a:t> &amp; Feldman (2011)</a:t>
            </a:r>
            <a:endParaRPr lang="en-US" dirty="0">
              <a:solidFill>
                <a:srgbClr val="FDB009"/>
              </a:solidFill>
            </a:endParaRPr>
          </a:p>
        </p:txBody>
      </p:sp>
      <p:sp>
        <p:nvSpPr>
          <p:cNvPr id="7" name="TextBox 6"/>
          <p:cNvSpPr txBox="1"/>
          <p:nvPr/>
        </p:nvSpPr>
        <p:spPr>
          <a:xfrm>
            <a:off x="1285570" y="6326836"/>
            <a:ext cx="1915909" cy="369332"/>
          </a:xfrm>
          <a:prstGeom prst="rect">
            <a:avLst/>
          </a:prstGeom>
          <a:noFill/>
        </p:spPr>
        <p:txBody>
          <a:bodyPr wrap="none" rtlCol="0">
            <a:spAutoFit/>
          </a:bodyPr>
          <a:lstStyle/>
          <a:p>
            <a:r>
              <a:rPr lang="en-US" dirty="0" smtClean="0">
                <a:solidFill>
                  <a:srgbClr val="FDB009"/>
                </a:solidFill>
              </a:rPr>
              <a:t>Without neutrinos</a:t>
            </a:r>
            <a:endParaRPr lang="en-US" dirty="0">
              <a:solidFill>
                <a:srgbClr val="FDB009"/>
              </a:solidFill>
            </a:endParaRPr>
          </a:p>
        </p:txBody>
      </p:sp>
      <p:sp>
        <p:nvSpPr>
          <p:cNvPr id="8" name="TextBox 7"/>
          <p:cNvSpPr txBox="1"/>
          <p:nvPr/>
        </p:nvSpPr>
        <p:spPr>
          <a:xfrm>
            <a:off x="5684711" y="6326836"/>
            <a:ext cx="1595309" cy="369332"/>
          </a:xfrm>
          <a:prstGeom prst="rect">
            <a:avLst/>
          </a:prstGeom>
          <a:noFill/>
        </p:spPr>
        <p:txBody>
          <a:bodyPr wrap="none" rtlCol="0">
            <a:spAutoFit/>
          </a:bodyPr>
          <a:lstStyle/>
          <a:p>
            <a:r>
              <a:rPr lang="en-US" dirty="0" smtClean="0">
                <a:solidFill>
                  <a:srgbClr val="FDB009"/>
                </a:solidFill>
              </a:rPr>
              <a:t>With neutrinos</a:t>
            </a:r>
            <a:endParaRPr lang="en-US" dirty="0">
              <a:solidFill>
                <a:srgbClr val="FDB009"/>
              </a:solidFill>
            </a:endParaRPr>
          </a:p>
        </p:txBody>
      </p:sp>
      <p:sp>
        <p:nvSpPr>
          <p:cNvPr id="9" name="TextBox 8"/>
          <p:cNvSpPr txBox="1"/>
          <p:nvPr/>
        </p:nvSpPr>
        <p:spPr>
          <a:xfrm>
            <a:off x="112284" y="1207355"/>
            <a:ext cx="8823987" cy="430887"/>
          </a:xfrm>
          <a:prstGeom prst="rect">
            <a:avLst/>
          </a:prstGeom>
          <a:noFill/>
        </p:spPr>
        <p:txBody>
          <a:bodyPr wrap="square" rtlCol="0">
            <a:spAutoFit/>
          </a:bodyPr>
          <a:lstStyle/>
          <a:p>
            <a:r>
              <a:rPr lang="en-US" sz="2200" dirty="0" smtClean="0">
                <a:solidFill>
                  <a:srgbClr val="FDB009"/>
                </a:solidFill>
              </a:rPr>
              <a:t>Neutrinos free-stream from over-densities and dampen structure formation</a:t>
            </a:r>
            <a:endParaRPr lang="en-US" sz="2200" dirty="0">
              <a:solidFill>
                <a:srgbClr val="FDB009"/>
              </a:solidFill>
            </a:endParaRPr>
          </a:p>
        </p:txBody>
      </p:sp>
    </p:spTree>
    <p:extLst>
      <p:ext uri="{BB962C8B-B14F-4D97-AF65-F5344CB8AC3E}">
        <p14:creationId xmlns:p14="http://schemas.microsoft.com/office/powerpoint/2010/main" val="2559299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8"/>
            <a:ext cx="8229600" cy="822956"/>
          </a:xfrm>
        </p:spPr>
        <p:txBody>
          <a:bodyPr/>
          <a:lstStyle/>
          <a:p>
            <a:r>
              <a:rPr lang="en-US" dirty="0" smtClean="0">
                <a:solidFill>
                  <a:srgbClr val="BC0024"/>
                </a:solidFill>
              </a:rPr>
              <a:t>Constraints on neutrino mass?</a:t>
            </a:r>
            <a:endParaRPr lang="en-US" dirty="0">
              <a:solidFill>
                <a:srgbClr val="BC0024"/>
              </a:solidFill>
            </a:endParaRPr>
          </a:p>
        </p:txBody>
      </p:sp>
      <p:pic>
        <p:nvPicPr>
          <p:cNvPr id="4" name="Content Placeholder 3"/>
          <p:cNvPicPr>
            <a:picLocks noGrp="1" noChangeAspect="1"/>
          </p:cNvPicPr>
          <p:nvPr>
            <p:ph idx="1"/>
          </p:nvPr>
        </p:nvPicPr>
        <p:blipFill rotWithShape="1">
          <a:blip r:embed="rId2"/>
          <a:srcRect l="-272" r="-479"/>
          <a:stretch/>
        </p:blipFill>
        <p:spPr>
          <a:xfrm>
            <a:off x="1787253" y="1145484"/>
            <a:ext cx="5675316" cy="4525963"/>
          </a:xfrm>
        </p:spPr>
      </p:pic>
      <p:sp>
        <p:nvSpPr>
          <p:cNvPr id="5" name="TextBox 4"/>
          <p:cNvSpPr txBox="1"/>
          <p:nvPr/>
        </p:nvSpPr>
        <p:spPr>
          <a:xfrm rot="16200000">
            <a:off x="7346998" y="3041905"/>
            <a:ext cx="1745039" cy="369332"/>
          </a:xfrm>
          <a:prstGeom prst="rect">
            <a:avLst/>
          </a:prstGeom>
          <a:noFill/>
        </p:spPr>
        <p:txBody>
          <a:bodyPr wrap="none" rtlCol="0">
            <a:spAutoFit/>
          </a:bodyPr>
          <a:lstStyle/>
          <a:p>
            <a:r>
              <a:rPr lang="en-US" dirty="0" smtClean="0">
                <a:solidFill>
                  <a:srgbClr val="FDB009"/>
                </a:solidFill>
              </a:rPr>
              <a:t>Liu et al. (2015a)</a:t>
            </a:r>
            <a:endParaRPr lang="en-US" dirty="0">
              <a:solidFill>
                <a:srgbClr val="FDB009"/>
              </a:solidFill>
            </a:endParaRPr>
          </a:p>
        </p:txBody>
      </p:sp>
      <p:sp>
        <p:nvSpPr>
          <p:cNvPr id="6" name="TextBox 5"/>
          <p:cNvSpPr txBox="1"/>
          <p:nvPr/>
        </p:nvSpPr>
        <p:spPr>
          <a:xfrm rot="16200000">
            <a:off x="6800428" y="3041904"/>
            <a:ext cx="2099516" cy="369332"/>
          </a:xfrm>
          <a:prstGeom prst="rect">
            <a:avLst/>
          </a:prstGeom>
          <a:noFill/>
        </p:spPr>
        <p:txBody>
          <a:bodyPr wrap="none" rtlCol="0">
            <a:spAutoFit/>
          </a:bodyPr>
          <a:lstStyle/>
          <a:p>
            <a:r>
              <a:rPr lang="en-US" dirty="0" smtClean="0">
                <a:solidFill>
                  <a:srgbClr val="FDB009"/>
                </a:solidFill>
              </a:rPr>
              <a:t>Allison et al. (2015a)</a:t>
            </a:r>
            <a:endParaRPr lang="en-US" dirty="0">
              <a:solidFill>
                <a:srgbClr val="FDB009"/>
              </a:solidFill>
            </a:endParaRPr>
          </a:p>
        </p:txBody>
      </p:sp>
      <p:sp>
        <p:nvSpPr>
          <p:cNvPr id="7" name="TextBox 6"/>
          <p:cNvSpPr txBox="1"/>
          <p:nvPr/>
        </p:nvSpPr>
        <p:spPr>
          <a:xfrm>
            <a:off x="457200" y="5730153"/>
            <a:ext cx="7501297" cy="954107"/>
          </a:xfrm>
          <a:prstGeom prst="rect">
            <a:avLst/>
          </a:prstGeom>
          <a:noFill/>
        </p:spPr>
        <p:txBody>
          <a:bodyPr wrap="none" rtlCol="0">
            <a:spAutoFit/>
          </a:bodyPr>
          <a:lstStyle/>
          <a:p>
            <a:pPr algn="ctr"/>
            <a:r>
              <a:rPr lang="en-US" sz="2800" dirty="0" smtClean="0">
                <a:solidFill>
                  <a:srgbClr val="FDB009"/>
                </a:solidFill>
              </a:rPr>
              <a:t>21cm results can break the degeneracies between </a:t>
            </a:r>
          </a:p>
          <a:p>
            <a:pPr algn="ctr"/>
            <a:r>
              <a:rPr lang="en-US" sz="2800" dirty="0" smtClean="0">
                <a:solidFill>
                  <a:srgbClr val="FDB009"/>
                </a:solidFill>
              </a:rPr>
              <a:t>neutrino mass and optical depth</a:t>
            </a:r>
            <a:endParaRPr lang="en-US" sz="2800" dirty="0">
              <a:solidFill>
                <a:srgbClr val="FDB009"/>
              </a:solidFill>
            </a:endParaRPr>
          </a:p>
        </p:txBody>
      </p:sp>
    </p:spTree>
    <p:extLst>
      <p:ext uri="{BB962C8B-B14F-4D97-AF65-F5344CB8AC3E}">
        <p14:creationId xmlns:p14="http://schemas.microsoft.com/office/powerpoint/2010/main" val="5870006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9902" y="-229444"/>
            <a:ext cx="8229600" cy="1143000"/>
          </a:xfrm>
        </p:spPr>
        <p:txBody>
          <a:bodyPr>
            <a:normAutofit/>
          </a:bodyPr>
          <a:lstStyle/>
          <a:p>
            <a:r>
              <a:rPr lang="en-US" sz="3600" dirty="0" smtClean="0">
                <a:solidFill>
                  <a:srgbClr val="A50021"/>
                </a:solidFill>
                <a:latin typeface="PT Serif"/>
                <a:cs typeface="PT Serif"/>
              </a:rPr>
              <a:t>Summary</a:t>
            </a:r>
            <a:endParaRPr lang="en-US" sz="3600" dirty="0">
              <a:solidFill>
                <a:srgbClr val="A50021"/>
              </a:solidFill>
              <a:latin typeface="PT Serif"/>
              <a:cs typeface="PT Serif"/>
            </a:endParaRPr>
          </a:p>
        </p:txBody>
      </p:sp>
      <p:sp>
        <p:nvSpPr>
          <p:cNvPr id="8" name="Content Placeholder 7"/>
          <p:cNvSpPr>
            <a:spLocks noGrp="1"/>
          </p:cNvSpPr>
          <p:nvPr>
            <p:ph idx="1"/>
          </p:nvPr>
        </p:nvSpPr>
        <p:spPr>
          <a:xfrm>
            <a:off x="0" y="3339819"/>
            <a:ext cx="9096696" cy="3057582"/>
          </a:xfrm>
        </p:spPr>
        <p:txBody>
          <a:bodyPr>
            <a:normAutofit fontScale="92500" lnSpcReduction="10000"/>
          </a:bodyPr>
          <a:lstStyle/>
          <a:p>
            <a:pPr marL="514350" indent="-457200"/>
            <a:endParaRPr lang="en-US" sz="2600" dirty="0">
              <a:latin typeface="PT Serif"/>
              <a:cs typeface="PT Serif"/>
            </a:endParaRPr>
          </a:p>
          <a:p>
            <a:pPr marL="57150" indent="0">
              <a:buNone/>
            </a:pPr>
            <a:endParaRPr lang="en-US" sz="2600" dirty="0" smtClean="0">
              <a:latin typeface="PT Serif"/>
              <a:cs typeface="PT Serif"/>
            </a:endParaRPr>
          </a:p>
          <a:p>
            <a:pPr marL="514350" indent="-457200"/>
            <a:r>
              <a:rPr lang="en-US" sz="2600" dirty="0" smtClean="0">
                <a:latin typeface="PT Serif"/>
                <a:cs typeface="PT Serif"/>
              </a:rPr>
              <a:t>Exciting times ahead:</a:t>
            </a:r>
          </a:p>
          <a:p>
            <a:pPr marL="914400" lvl="1" indent="-457200"/>
            <a:r>
              <a:rPr lang="en-US" sz="2200" dirty="0" smtClean="0">
                <a:latin typeface="PT Serif"/>
                <a:cs typeface="PT Serif"/>
              </a:rPr>
              <a:t>Close to significant </a:t>
            </a:r>
            <a:r>
              <a:rPr lang="en-US" sz="2200" dirty="0" err="1" smtClean="0">
                <a:latin typeface="PT Serif"/>
                <a:cs typeface="PT Serif"/>
              </a:rPr>
              <a:t>EoR</a:t>
            </a:r>
            <a:r>
              <a:rPr lang="en-US" sz="2200" dirty="0" smtClean="0">
                <a:latin typeface="PT Serif"/>
                <a:cs typeface="PT Serif"/>
              </a:rPr>
              <a:t> detection (few years)</a:t>
            </a:r>
            <a:endParaRPr lang="en-US" sz="2200" dirty="0" smtClean="0">
              <a:latin typeface="PT Serif"/>
              <a:cs typeface="PT Serif"/>
            </a:endParaRPr>
          </a:p>
          <a:p>
            <a:pPr marL="914400" lvl="1" indent="-457200"/>
            <a:r>
              <a:rPr lang="en-US" sz="2200" dirty="0" smtClean="0">
                <a:latin typeface="PT Serif"/>
                <a:cs typeface="PT Serif"/>
              </a:rPr>
              <a:t>21 cm studies will shed light on the dark ages and cosmic dawn when first stars and galaxies formed</a:t>
            </a:r>
          </a:p>
          <a:p>
            <a:pPr marL="914400" lvl="1" indent="-457200"/>
            <a:r>
              <a:rPr lang="en-US" sz="2200" dirty="0" smtClean="0">
                <a:latin typeface="PT Serif"/>
                <a:cs typeface="PT Serif"/>
              </a:rPr>
              <a:t>Will</a:t>
            </a:r>
            <a:r>
              <a:rPr lang="en-US" sz="2200" dirty="0" smtClean="0">
                <a:latin typeface="PT Serif"/>
                <a:cs typeface="PT Serif"/>
              </a:rPr>
              <a:t> reveal the astrophysics during the </a:t>
            </a:r>
            <a:r>
              <a:rPr lang="en-US" sz="2200" dirty="0" err="1" smtClean="0">
                <a:latin typeface="PT Serif"/>
                <a:cs typeface="PT Serif"/>
              </a:rPr>
              <a:t>EoR</a:t>
            </a:r>
            <a:endParaRPr lang="en-US" sz="2200" dirty="0" smtClean="0">
              <a:latin typeface="PT Serif"/>
              <a:cs typeface="PT Serif"/>
            </a:endParaRPr>
          </a:p>
          <a:p>
            <a:pPr marL="914400" lvl="1" indent="-457200"/>
            <a:r>
              <a:rPr lang="en-US" sz="2200" dirty="0" smtClean="0">
                <a:latin typeface="PT Serif"/>
                <a:cs typeface="PT Serif"/>
              </a:rPr>
              <a:t>May help remove degeneracies in cosmological parameters</a:t>
            </a:r>
            <a:endParaRPr lang="en-US" sz="2200" dirty="0" smtClean="0">
              <a:latin typeface="PT Serif"/>
              <a:cs typeface="PT Serif"/>
            </a:endParaRPr>
          </a:p>
          <a:p>
            <a:pPr marL="57150" indent="0">
              <a:buNone/>
            </a:pPr>
            <a:endParaRPr lang="en-US" sz="3000" dirty="0" smtClean="0">
              <a:latin typeface="PT Serif"/>
              <a:cs typeface="PT Serif"/>
            </a:endParaRPr>
          </a:p>
          <a:p>
            <a:pPr marL="914400" lvl="1" indent="-457200">
              <a:buNone/>
            </a:pPr>
            <a:endParaRPr lang="en-US" dirty="0" smtClean="0">
              <a:latin typeface="PT Serif"/>
              <a:cs typeface="PT Serif"/>
            </a:endParaRPr>
          </a:p>
          <a:p>
            <a:pPr marL="914400" lvl="1" indent="-457200"/>
            <a:endParaRPr lang="en-US" dirty="0" smtClean="0">
              <a:latin typeface="PT Serif"/>
              <a:cs typeface="PT Serif"/>
            </a:endParaRPr>
          </a:p>
        </p:txBody>
      </p:sp>
      <p:sp>
        <p:nvSpPr>
          <p:cNvPr id="5" name="Content Placeholder 7"/>
          <p:cNvSpPr txBox="1">
            <a:spLocks/>
          </p:cNvSpPr>
          <p:nvPr/>
        </p:nvSpPr>
        <p:spPr>
          <a:xfrm>
            <a:off x="42024" y="803796"/>
            <a:ext cx="9054672" cy="2128347"/>
          </a:xfrm>
          <a:prstGeom prst="rect">
            <a:avLst/>
          </a:prstGeom>
        </p:spPr>
        <p:txBody>
          <a:bodyPr vert="horz" lIns="91440" tIns="45720" rIns="91440" bIns="45720" rtlCol="0">
            <a:normAutofit fontScale="85000" lnSpcReduction="10000"/>
          </a:bodyPr>
          <a:lstStyle/>
          <a:p>
            <a:pPr marL="514350" lvl="0" indent="-457200">
              <a:spcBef>
                <a:spcPct val="20000"/>
              </a:spcBef>
              <a:buFont typeface="Arial"/>
              <a:buChar char="•"/>
              <a:defRPr/>
            </a:pPr>
            <a:r>
              <a:rPr kumimoji="0" lang="en-US" sz="3200" b="0" i="0" u="none" strike="noStrike" kern="1200" cap="none" spc="0" normalizeH="0" baseline="0" noProof="0" dirty="0" smtClean="0">
                <a:ln>
                  <a:noFill/>
                </a:ln>
                <a:solidFill>
                  <a:srgbClr val="FFC000"/>
                </a:solidFill>
                <a:effectLst/>
                <a:uLnTx/>
                <a:uFillTx/>
                <a:latin typeface="PT Serif"/>
                <a:cs typeface="PT Serif"/>
              </a:rPr>
              <a:t>Systematics</a:t>
            </a:r>
            <a:r>
              <a:rPr kumimoji="0" lang="en-US" sz="3200" b="0" i="0" u="none" strike="noStrike" kern="1200" cap="none" spc="0" normalizeH="0" noProof="0" dirty="0" smtClean="0">
                <a:ln>
                  <a:noFill/>
                </a:ln>
                <a:solidFill>
                  <a:srgbClr val="FFC000"/>
                </a:solidFill>
                <a:effectLst/>
                <a:uLnTx/>
                <a:uFillTx/>
                <a:latin typeface="PT Serif"/>
                <a:cs typeface="PT Serif"/>
              </a:rPr>
              <a:t> are the biggest challenge to </a:t>
            </a:r>
            <a:r>
              <a:rPr kumimoji="0" lang="en-US" sz="3200" b="0" i="0" u="none" strike="noStrike" kern="1200" cap="none" spc="0" normalizeH="0" noProof="0" dirty="0" err="1" smtClean="0">
                <a:ln>
                  <a:noFill/>
                </a:ln>
                <a:solidFill>
                  <a:srgbClr val="FFC000"/>
                </a:solidFill>
                <a:effectLst/>
                <a:uLnTx/>
                <a:uFillTx/>
                <a:latin typeface="PT Serif"/>
                <a:cs typeface="PT Serif"/>
              </a:rPr>
              <a:t>EoR</a:t>
            </a:r>
            <a:r>
              <a:rPr kumimoji="0" lang="en-US" sz="3200" b="0" i="0" u="none" strike="noStrike" kern="1200" cap="none" spc="0" normalizeH="0" noProof="0" dirty="0" smtClean="0">
                <a:ln>
                  <a:noFill/>
                </a:ln>
                <a:solidFill>
                  <a:srgbClr val="FFC000"/>
                </a:solidFill>
                <a:effectLst/>
                <a:uLnTx/>
                <a:uFillTx/>
                <a:latin typeface="PT Serif"/>
                <a:cs typeface="PT Serif"/>
              </a:rPr>
              <a:t> and low frequency experiments - </a:t>
            </a:r>
            <a:r>
              <a:rPr lang="en-US" sz="3200" dirty="0">
                <a:solidFill>
                  <a:srgbClr val="FFC000"/>
                </a:solidFill>
                <a:latin typeface="PT Serif"/>
                <a:cs typeface="PT Serif"/>
              </a:rPr>
              <a:t>HERA, SKA, </a:t>
            </a:r>
            <a:r>
              <a:rPr lang="en-US" sz="3200" dirty="0" smtClean="0">
                <a:solidFill>
                  <a:srgbClr val="FFC000"/>
                </a:solidFill>
                <a:latin typeface="PT Serif"/>
                <a:cs typeface="PT Serif"/>
              </a:rPr>
              <a:t>MWA, PAPER, </a:t>
            </a:r>
            <a:r>
              <a:rPr lang="en-US" sz="3200" dirty="0" smtClean="0">
                <a:solidFill>
                  <a:srgbClr val="FFC000"/>
                </a:solidFill>
                <a:latin typeface="PT Serif"/>
                <a:cs typeface="PT Serif"/>
              </a:rPr>
              <a:t>LOFAR, CHIME</a:t>
            </a:r>
            <a:endParaRPr kumimoji="0" lang="en-US" sz="3200" b="0" i="0" u="none" strike="noStrike" kern="1200" cap="none" spc="0" normalizeH="0" noProof="0" dirty="0" smtClean="0">
              <a:ln>
                <a:noFill/>
              </a:ln>
              <a:solidFill>
                <a:srgbClr val="FFC000"/>
              </a:solidFill>
              <a:effectLst/>
              <a:uLnTx/>
              <a:uFillTx/>
              <a:latin typeface="PT Serif"/>
              <a:cs typeface="PT Serif"/>
            </a:endParaRPr>
          </a:p>
          <a:p>
            <a:pPr marL="514350" marR="0" lvl="0" indent="-4572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solidFill>
                  <a:srgbClr val="FFC000"/>
                </a:solidFill>
                <a:latin typeface="PT Serif"/>
                <a:cs typeface="PT Serif"/>
              </a:rPr>
              <a:t>Strategy - best</a:t>
            </a:r>
            <a:r>
              <a:rPr lang="en-US" sz="3200" dirty="0" smtClean="0">
                <a:solidFill>
                  <a:srgbClr val="FFC000"/>
                </a:solidFill>
                <a:latin typeface="PT Serif"/>
                <a:cs typeface="PT Serif"/>
              </a:rPr>
              <a:t> </a:t>
            </a:r>
            <a:r>
              <a:rPr lang="en-US" sz="3200" dirty="0">
                <a:solidFill>
                  <a:srgbClr val="FFC000"/>
                </a:solidFill>
                <a:latin typeface="PT Serif"/>
                <a:cs typeface="PT Serif"/>
              </a:rPr>
              <a:t>s</a:t>
            </a:r>
            <a:r>
              <a:rPr kumimoji="0" lang="en-US" sz="3200" b="0" i="0" u="none" strike="noStrike" kern="1200" cap="none" spc="0" normalizeH="0" baseline="0" noProof="0" dirty="0" err="1" smtClean="0">
                <a:ln>
                  <a:noFill/>
                </a:ln>
                <a:solidFill>
                  <a:srgbClr val="FFC000"/>
                </a:solidFill>
                <a:effectLst/>
                <a:uLnTx/>
                <a:uFillTx/>
                <a:latin typeface="PT Serif"/>
                <a:cs typeface="PT Serif"/>
              </a:rPr>
              <a:t>olutions</a:t>
            </a:r>
            <a:r>
              <a:rPr kumimoji="0" lang="en-US" sz="3200" b="0" i="0" u="none" strike="noStrike" kern="1200" cap="none" spc="0" normalizeH="0" baseline="0" noProof="0" dirty="0" smtClean="0">
                <a:ln>
                  <a:noFill/>
                </a:ln>
                <a:solidFill>
                  <a:srgbClr val="FFC000"/>
                </a:solidFill>
                <a:effectLst/>
                <a:uLnTx/>
                <a:uFillTx/>
                <a:latin typeface="PT Serif"/>
                <a:cs typeface="PT Serif"/>
              </a:rPr>
              <a:t> are via robust instrument </a:t>
            </a:r>
            <a:r>
              <a:rPr lang="en-US" sz="3200" dirty="0" smtClean="0">
                <a:solidFill>
                  <a:srgbClr val="FFC000"/>
                </a:solidFill>
                <a:latin typeface="PT Serif"/>
                <a:cs typeface="PT Serif"/>
              </a:rPr>
              <a:t>design, then followed by </a:t>
            </a:r>
            <a:r>
              <a:rPr lang="en-US" sz="3200" dirty="0" smtClean="0">
                <a:solidFill>
                  <a:srgbClr val="FFC000"/>
                </a:solidFill>
                <a:latin typeface="PT Serif"/>
                <a:cs typeface="PT Serif"/>
              </a:rPr>
              <a:t>smart</a:t>
            </a:r>
            <a:r>
              <a:rPr lang="en-US" sz="3200" dirty="0" smtClean="0">
                <a:solidFill>
                  <a:srgbClr val="FFC000"/>
                </a:solidFill>
                <a:latin typeface="PT Serif"/>
                <a:cs typeface="PT Serif"/>
              </a:rPr>
              <a:t> analysis</a:t>
            </a:r>
            <a:endParaRPr lang="en-US" sz="3200" dirty="0" smtClean="0">
              <a:solidFill>
                <a:srgbClr val="FFC000"/>
              </a:solidFill>
              <a:latin typeface="PT Serif"/>
              <a:cs typeface="PT Serif"/>
            </a:endParaRPr>
          </a:p>
          <a:p>
            <a:pPr marL="514350" marR="0" lvl="0" indent="-4572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rgbClr val="FFC000"/>
              </a:solidFill>
              <a:effectLst/>
              <a:uLnTx/>
              <a:uFillTx/>
              <a:latin typeface="+mn-lt"/>
              <a:ea typeface="+mn-ea"/>
              <a:cs typeface="+mn-cs"/>
            </a:endParaRPr>
          </a:p>
        </p:txBody>
      </p:sp>
    </p:spTree>
    <p:extLst>
      <p:ext uri="{BB962C8B-B14F-4D97-AF65-F5344CB8AC3E}">
        <p14:creationId xmlns:p14="http://schemas.microsoft.com/office/powerpoint/2010/main" val="1212935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 calcmode="lin" valueType="num">
                                      <p:cBhvr additive="base">
                                        <p:cTn id="23"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87"/>
        <p:cNvGrpSpPr/>
        <p:nvPr/>
      </p:nvGrpSpPr>
      <p:grpSpPr>
        <a:xfrm>
          <a:off x="0" y="0"/>
          <a:ext cx="0" cy="0"/>
          <a:chOff x="0" y="0"/>
          <a:chExt cx="0" cy="0"/>
        </a:xfrm>
      </p:grpSpPr>
      <p:pic>
        <p:nvPicPr>
          <p:cNvPr id="288" name="Shape 2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67700" y="315900"/>
            <a:ext cx="6200699" cy="6200700"/>
          </a:xfrm>
          <a:prstGeom prst="rect">
            <a:avLst/>
          </a:prstGeom>
          <a:noFill/>
          <a:ln>
            <a:noFill/>
          </a:ln>
        </p:spPr>
      </p:pic>
      <p:sp>
        <p:nvSpPr>
          <p:cNvPr id="289" name="Shape 289"/>
          <p:cNvSpPr/>
          <p:nvPr/>
        </p:nvSpPr>
        <p:spPr>
          <a:xfrm>
            <a:off x="4983723" y="6338420"/>
            <a:ext cx="4141087" cy="481799"/>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b="0" i="0" u="none" strike="noStrike" cap="none" dirty="0">
                <a:solidFill>
                  <a:srgbClr val="FDB009"/>
                </a:solidFill>
                <a:latin typeface="Helvetica Neue"/>
                <a:ea typeface="Helvetica Neue"/>
                <a:cs typeface="Helvetica Neue"/>
                <a:sym typeface="Helvetica Neue"/>
              </a:rPr>
              <a:t>(Mao et </a:t>
            </a:r>
            <a:r>
              <a:rPr lang="en" b="0" i="0" u="none" strike="noStrike" cap="none" dirty="0" smtClean="0">
                <a:solidFill>
                  <a:srgbClr val="FDB009"/>
                </a:solidFill>
                <a:latin typeface="Helvetica Neue"/>
                <a:ea typeface="Helvetica Neue"/>
                <a:cs typeface="Helvetica Neue"/>
                <a:sym typeface="Helvetica Neue"/>
              </a:rPr>
              <a:t>a</a:t>
            </a:r>
            <a:r>
              <a:rPr lang="en-US" b="0" i="0" u="none" strike="noStrike" cap="none" dirty="0" smtClean="0">
                <a:solidFill>
                  <a:srgbClr val="FDB009"/>
                </a:solidFill>
                <a:latin typeface="Helvetica Neue"/>
                <a:ea typeface="Helvetica Neue"/>
                <a:cs typeface="Helvetica Neue"/>
                <a:sym typeface="Helvetica Neue"/>
              </a:rPr>
              <a:t>l</a:t>
            </a:r>
            <a:r>
              <a:rPr lang="en" b="0" i="0" u="none" strike="noStrike" cap="none" dirty="0" smtClean="0">
                <a:solidFill>
                  <a:srgbClr val="FDB009"/>
                </a:solidFill>
                <a:latin typeface="Helvetica Neue"/>
                <a:ea typeface="Helvetica Neue"/>
                <a:cs typeface="Helvetica Neue"/>
                <a:sym typeface="Helvetica Neue"/>
              </a:rPr>
              <a:t>. </a:t>
            </a:r>
            <a:r>
              <a:rPr lang="en" b="0" i="0" u="none" strike="noStrike" cap="none" dirty="0">
                <a:solidFill>
                  <a:srgbClr val="FDB009"/>
                </a:solidFill>
                <a:latin typeface="Helvetica Neue"/>
                <a:ea typeface="Helvetica Neue"/>
                <a:cs typeface="Helvetica Neue"/>
                <a:sym typeface="Helvetica Neue"/>
              </a:rPr>
              <a:t>2008, Zheng et al. 2014)</a:t>
            </a:r>
          </a:p>
        </p:txBody>
      </p:sp>
      <p:pic>
        <p:nvPicPr>
          <p:cNvPr id="290" name="Shape 290"/>
          <p:cNvPicPr preferRelativeResize="0"/>
          <p:nvPr/>
        </p:nvPicPr>
        <p:blipFill rotWithShape="1">
          <a:blip r:embed="rId4">
            <a:alphaModFix/>
          </a:blip>
          <a:srcRect/>
          <a:stretch/>
        </p:blipFill>
        <p:spPr>
          <a:xfrm>
            <a:off x="4893570" y="2290652"/>
            <a:ext cx="4280400" cy="2556000"/>
          </a:xfrm>
          <a:prstGeom prst="rect">
            <a:avLst/>
          </a:prstGeom>
          <a:noFill/>
          <a:ln w="9525" cap="flat" cmpd="sng">
            <a:solidFill>
              <a:schemeClr val="dk1"/>
            </a:solidFill>
            <a:prstDash val="solid"/>
            <a:round/>
            <a:headEnd type="none" w="med" len="med"/>
            <a:tailEnd type="none" w="med" len="med"/>
          </a:ln>
        </p:spPr>
      </p:pic>
      <p:cxnSp>
        <p:nvCxnSpPr>
          <p:cNvPr id="291" name="Shape 291"/>
          <p:cNvCxnSpPr/>
          <p:nvPr/>
        </p:nvCxnSpPr>
        <p:spPr>
          <a:xfrm rot="10800000" flipH="1">
            <a:off x="4497294" y="2290705"/>
            <a:ext cx="411300" cy="1086000"/>
          </a:xfrm>
          <a:prstGeom prst="straightConnector1">
            <a:avLst/>
          </a:prstGeom>
          <a:noFill/>
          <a:ln w="25400" cap="flat" cmpd="sng">
            <a:solidFill>
              <a:srgbClr val="FFFFFF"/>
            </a:solidFill>
            <a:prstDash val="solid"/>
            <a:round/>
            <a:headEnd type="none" w="med" len="med"/>
            <a:tailEnd type="none" w="med" len="med"/>
          </a:ln>
        </p:spPr>
      </p:cxnSp>
      <p:cxnSp>
        <p:nvCxnSpPr>
          <p:cNvPr id="292" name="Shape 292"/>
          <p:cNvCxnSpPr/>
          <p:nvPr/>
        </p:nvCxnSpPr>
        <p:spPr>
          <a:xfrm rot="10800000">
            <a:off x="4482270" y="3529009"/>
            <a:ext cx="411300" cy="1317600"/>
          </a:xfrm>
          <a:prstGeom prst="straightConnector1">
            <a:avLst/>
          </a:prstGeom>
          <a:noFill/>
          <a:ln w="25400" cap="flat" cmpd="sng">
            <a:solidFill>
              <a:srgbClr val="FFFFFF"/>
            </a:solidFill>
            <a:prstDash val="solid"/>
            <a:round/>
            <a:headEnd type="none" w="med" len="med"/>
            <a:tailEnd type="none" w="med" len="med"/>
          </a:ln>
        </p:spPr>
      </p:cxnSp>
      <p:cxnSp>
        <p:nvCxnSpPr>
          <p:cNvPr id="293" name="Shape 293"/>
          <p:cNvCxnSpPr/>
          <p:nvPr/>
        </p:nvCxnSpPr>
        <p:spPr>
          <a:xfrm>
            <a:off x="959223" y="3376705"/>
            <a:ext cx="1897500" cy="0"/>
          </a:xfrm>
          <a:prstGeom prst="straightConnector1">
            <a:avLst/>
          </a:prstGeom>
          <a:noFill/>
          <a:ln w="25400" cap="flat" cmpd="sng">
            <a:solidFill>
              <a:srgbClr val="FFFFFF"/>
            </a:solidFill>
            <a:prstDash val="solid"/>
            <a:round/>
            <a:headEnd type="none" w="med" len="med"/>
            <a:tailEnd type="stealth" w="lg" len="lg"/>
          </a:ln>
        </p:spPr>
      </p:cxnSp>
      <p:cxnSp>
        <p:nvCxnSpPr>
          <p:cNvPr id="294" name="Shape 294"/>
          <p:cNvCxnSpPr/>
          <p:nvPr/>
        </p:nvCxnSpPr>
        <p:spPr>
          <a:xfrm>
            <a:off x="1048871" y="3866776"/>
            <a:ext cx="1332900" cy="0"/>
          </a:xfrm>
          <a:prstGeom prst="straightConnector1">
            <a:avLst/>
          </a:prstGeom>
          <a:noFill/>
          <a:ln w="25400" cap="flat" cmpd="sng">
            <a:solidFill>
              <a:srgbClr val="FFFFFF"/>
            </a:solidFill>
            <a:prstDash val="solid"/>
            <a:round/>
            <a:headEnd type="none" w="med" len="med"/>
            <a:tailEnd type="stealth" w="lg" len="lg"/>
          </a:ln>
        </p:spPr>
      </p:cxnSp>
      <p:cxnSp>
        <p:nvCxnSpPr>
          <p:cNvPr id="295" name="Shape 295"/>
          <p:cNvCxnSpPr/>
          <p:nvPr/>
        </p:nvCxnSpPr>
        <p:spPr>
          <a:xfrm>
            <a:off x="1138518" y="4286622"/>
            <a:ext cx="1090800" cy="0"/>
          </a:xfrm>
          <a:prstGeom prst="straightConnector1">
            <a:avLst/>
          </a:prstGeom>
          <a:noFill/>
          <a:ln w="25400" cap="flat" cmpd="sng">
            <a:solidFill>
              <a:srgbClr val="FFFFFF"/>
            </a:solidFill>
            <a:prstDash val="solid"/>
            <a:round/>
            <a:headEnd type="none" w="med" len="med"/>
            <a:tailEnd type="stealth" w="lg" len="lg"/>
          </a:ln>
        </p:spPr>
      </p:cxnSp>
      <p:cxnSp>
        <p:nvCxnSpPr>
          <p:cNvPr id="296" name="Shape 296"/>
          <p:cNvCxnSpPr/>
          <p:nvPr/>
        </p:nvCxnSpPr>
        <p:spPr>
          <a:xfrm>
            <a:off x="1326777" y="4619196"/>
            <a:ext cx="978599" cy="0"/>
          </a:xfrm>
          <a:prstGeom prst="straightConnector1">
            <a:avLst/>
          </a:prstGeom>
          <a:noFill/>
          <a:ln w="25400" cap="flat" cmpd="sng">
            <a:solidFill>
              <a:srgbClr val="FFFFFF"/>
            </a:solidFill>
            <a:prstDash val="solid"/>
            <a:round/>
            <a:headEnd type="none" w="med" len="med"/>
            <a:tailEnd type="stealth" w="lg" len="lg"/>
          </a:ln>
        </p:spPr>
      </p:cxnSp>
      <p:cxnSp>
        <p:nvCxnSpPr>
          <p:cNvPr id="297" name="Shape 297"/>
          <p:cNvCxnSpPr/>
          <p:nvPr/>
        </p:nvCxnSpPr>
        <p:spPr>
          <a:xfrm>
            <a:off x="1483659" y="5078197"/>
            <a:ext cx="702299" cy="0"/>
          </a:xfrm>
          <a:prstGeom prst="straightConnector1">
            <a:avLst/>
          </a:prstGeom>
          <a:noFill/>
          <a:ln w="25400" cap="flat" cmpd="sng">
            <a:solidFill>
              <a:srgbClr val="FFFFFF"/>
            </a:solidFill>
            <a:prstDash val="solid"/>
            <a:round/>
            <a:headEnd type="none" w="med" len="med"/>
            <a:tailEnd type="stealth" w="lg" len="lg"/>
          </a:ln>
        </p:spPr>
      </p:cxnSp>
      <p:cxnSp>
        <p:nvCxnSpPr>
          <p:cNvPr id="298" name="Shape 298"/>
          <p:cNvCxnSpPr/>
          <p:nvPr/>
        </p:nvCxnSpPr>
        <p:spPr>
          <a:xfrm>
            <a:off x="1709271" y="5483417"/>
            <a:ext cx="412500" cy="0"/>
          </a:xfrm>
          <a:prstGeom prst="straightConnector1">
            <a:avLst/>
          </a:prstGeom>
          <a:noFill/>
          <a:ln w="25400" cap="flat" cmpd="sng">
            <a:solidFill>
              <a:srgbClr val="FFFFFF"/>
            </a:solidFill>
            <a:prstDash val="solid"/>
            <a:round/>
            <a:headEnd type="none" w="med" len="med"/>
            <a:tailEnd type="stealth" w="lg" len="lg"/>
          </a:ln>
        </p:spPr>
      </p:cxnSp>
      <p:sp>
        <p:nvSpPr>
          <p:cNvPr id="299" name="Shape 299"/>
          <p:cNvSpPr txBox="1"/>
          <p:nvPr/>
        </p:nvSpPr>
        <p:spPr>
          <a:xfrm>
            <a:off x="69123" y="3152588"/>
            <a:ext cx="922200" cy="481799"/>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6</a:t>
            </a:r>
          </a:p>
        </p:txBody>
      </p:sp>
      <p:sp>
        <p:nvSpPr>
          <p:cNvPr id="300" name="Shape 300"/>
          <p:cNvSpPr txBox="1"/>
          <p:nvPr/>
        </p:nvSpPr>
        <p:spPr>
          <a:xfrm>
            <a:off x="22438" y="3652228"/>
            <a:ext cx="11028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15</a:t>
            </a:r>
          </a:p>
        </p:txBody>
      </p:sp>
      <p:sp>
        <p:nvSpPr>
          <p:cNvPr id="301" name="Shape 301"/>
          <p:cNvSpPr txBox="1"/>
          <p:nvPr/>
        </p:nvSpPr>
        <p:spPr>
          <a:xfrm>
            <a:off x="112495" y="4072075"/>
            <a:ext cx="11028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30</a:t>
            </a:r>
          </a:p>
        </p:txBody>
      </p:sp>
      <p:sp>
        <p:nvSpPr>
          <p:cNvPr id="302" name="Shape 302"/>
          <p:cNvSpPr txBox="1"/>
          <p:nvPr/>
        </p:nvSpPr>
        <p:spPr>
          <a:xfrm>
            <a:off x="232024" y="4404648"/>
            <a:ext cx="11028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40</a:t>
            </a:r>
          </a:p>
        </p:txBody>
      </p:sp>
      <p:sp>
        <p:nvSpPr>
          <p:cNvPr id="303" name="Shape 303"/>
          <p:cNvSpPr txBox="1"/>
          <p:nvPr/>
        </p:nvSpPr>
        <p:spPr>
          <a:xfrm>
            <a:off x="160819" y="4865122"/>
            <a:ext cx="12831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150</a:t>
            </a:r>
          </a:p>
        </p:txBody>
      </p:sp>
      <p:sp>
        <p:nvSpPr>
          <p:cNvPr id="304" name="Shape 304"/>
          <p:cNvSpPr txBox="1"/>
          <p:nvPr/>
        </p:nvSpPr>
        <p:spPr>
          <a:xfrm>
            <a:off x="230189" y="5268869"/>
            <a:ext cx="14637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1088</a:t>
            </a:r>
          </a:p>
        </p:txBody>
      </p:sp>
      <p:sp>
        <p:nvSpPr>
          <p:cNvPr id="305" name="Shape 305"/>
          <p:cNvSpPr/>
          <p:nvPr/>
        </p:nvSpPr>
        <p:spPr>
          <a:xfrm>
            <a:off x="5595250" y="4456348"/>
            <a:ext cx="2463075"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b="0" i="0" u="none" strike="noStrike" cap="none" dirty="0">
                <a:solidFill>
                  <a:srgbClr val="FDB009"/>
                </a:solidFill>
                <a:latin typeface="Helvetica Neue"/>
                <a:ea typeface="Helvetica Neue"/>
                <a:cs typeface="Helvetica Neue"/>
                <a:sym typeface="Helvetica Neue"/>
              </a:rPr>
              <a:t>(Colless et al. 2002)</a:t>
            </a:r>
          </a:p>
        </p:txBody>
      </p:sp>
    </p:spTree>
    <p:extLst>
      <p:ext uri="{BB962C8B-B14F-4D97-AF65-F5344CB8AC3E}">
        <p14:creationId xmlns:p14="http://schemas.microsoft.com/office/powerpoint/2010/main" val="2801207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coverage.png"/>
          <p:cNvPicPr>
            <a:picLocks noChangeAspect="1"/>
          </p:cNvPicPr>
          <p:nvPr/>
        </p:nvPicPr>
        <p:blipFill>
          <a:blip r:embed="rId3">
            <a:extLst>
              <a:ext uri="{BEBA8EAE-BF5A-486C-A8C5-ECC9F3942E4B}">
                <a14:imgProps xmlns:a14="http://schemas.microsoft.com/office/drawing/2010/main">
                  <a14:imgLayer r:embed="rId4">
                    <a14:imgEffect>
                      <a14:backgroundRemoval t="4836" b="96132" l="3835" r="98230"/>
                    </a14:imgEffect>
                  </a14:imgLayer>
                </a14:imgProps>
              </a:ext>
              <a:ext uri="{28A0092B-C50C-407E-A947-70E740481C1C}">
                <a14:useLocalDpi xmlns:a14="http://schemas.microsoft.com/office/drawing/2010/main"/>
              </a:ext>
            </a:extLst>
          </a:blip>
          <a:stretch>
            <a:fillRect/>
          </a:stretch>
        </p:blipFill>
        <p:spPr>
          <a:xfrm>
            <a:off x="-294522" y="2604888"/>
            <a:ext cx="8760464" cy="4453452"/>
          </a:xfrm>
          <a:prstGeom prst="rect">
            <a:avLst/>
          </a:prstGeom>
        </p:spPr>
      </p:pic>
      <p:sp>
        <p:nvSpPr>
          <p:cNvPr id="2" name="Title 1"/>
          <p:cNvSpPr>
            <a:spLocks noGrp="1"/>
          </p:cNvSpPr>
          <p:nvPr>
            <p:ph type="ctrTitle"/>
          </p:nvPr>
        </p:nvSpPr>
        <p:spPr>
          <a:xfrm>
            <a:off x="336041" y="-247935"/>
            <a:ext cx="8379992" cy="1006611"/>
          </a:xfrm>
        </p:spPr>
        <p:txBody>
          <a:bodyPr>
            <a:normAutofit/>
          </a:bodyPr>
          <a:lstStyle/>
          <a:p>
            <a:r>
              <a:rPr lang="en-US" sz="3600" dirty="0" smtClean="0">
                <a:solidFill>
                  <a:srgbClr val="FF0000"/>
                </a:solidFill>
                <a:latin typeface="Garamond"/>
                <a:cs typeface="Garamond"/>
              </a:rPr>
              <a:t>Distinction from CMB studies</a:t>
            </a:r>
            <a:endParaRPr lang="en-US" sz="3600" dirty="0">
              <a:solidFill>
                <a:srgbClr val="FF0000"/>
              </a:solidFill>
              <a:latin typeface="Garamond"/>
              <a:cs typeface="Garamond"/>
            </a:endParaRPr>
          </a:p>
        </p:txBody>
      </p:sp>
      <p:sp>
        <p:nvSpPr>
          <p:cNvPr id="5" name="Oval 1"/>
          <p:cNvSpPr>
            <a:spLocks noChangeArrowheads="1"/>
          </p:cNvSpPr>
          <p:nvPr/>
        </p:nvSpPr>
        <p:spPr bwMode="auto">
          <a:xfrm>
            <a:off x="865930" y="1137550"/>
            <a:ext cx="2249431" cy="1124716"/>
          </a:xfrm>
          <a:prstGeom prst="ellipse">
            <a:avLst/>
          </a:prstGeom>
          <a:solidFill>
            <a:srgbClr val="FF3300"/>
          </a:solidFill>
          <a:ln w="9525">
            <a:solidFill>
              <a:schemeClr val="tx1"/>
            </a:solidFill>
            <a:round/>
            <a:headEnd/>
            <a:tailEnd/>
          </a:ln>
        </p:spPr>
        <p:txBody>
          <a:bodyPr/>
          <a:lstStyle/>
          <a:p>
            <a:endParaRPr lang="en-US">
              <a:solidFill>
                <a:srgbClr val="000000"/>
              </a:solidFill>
            </a:endParaRPr>
          </a:p>
        </p:txBody>
      </p:sp>
      <p:sp>
        <p:nvSpPr>
          <p:cNvPr id="7" name="Oval 1"/>
          <p:cNvSpPr>
            <a:spLocks noChangeArrowheads="1"/>
          </p:cNvSpPr>
          <p:nvPr/>
        </p:nvSpPr>
        <p:spPr bwMode="auto">
          <a:xfrm>
            <a:off x="1018330" y="1289950"/>
            <a:ext cx="2249431" cy="1124716"/>
          </a:xfrm>
          <a:prstGeom prst="ellipse">
            <a:avLst/>
          </a:prstGeom>
          <a:solidFill>
            <a:schemeClr val="accent3">
              <a:lumMod val="75000"/>
            </a:schemeClr>
          </a:solidFill>
          <a:ln w="9525">
            <a:solidFill>
              <a:schemeClr val="tx1"/>
            </a:solidFill>
            <a:round/>
            <a:headEnd/>
            <a:tailEnd/>
          </a:ln>
        </p:spPr>
        <p:txBody>
          <a:bodyPr/>
          <a:lstStyle/>
          <a:p>
            <a:endParaRPr lang="en-US">
              <a:solidFill>
                <a:srgbClr val="000000"/>
              </a:solidFill>
            </a:endParaRPr>
          </a:p>
        </p:txBody>
      </p:sp>
      <p:sp>
        <p:nvSpPr>
          <p:cNvPr id="8" name="Oval 1"/>
          <p:cNvSpPr>
            <a:spLocks noChangeArrowheads="1"/>
          </p:cNvSpPr>
          <p:nvPr/>
        </p:nvSpPr>
        <p:spPr bwMode="auto">
          <a:xfrm>
            <a:off x="1170730" y="1442350"/>
            <a:ext cx="2249431" cy="1124716"/>
          </a:xfrm>
          <a:prstGeom prst="ellipse">
            <a:avLst/>
          </a:prstGeom>
          <a:solidFill>
            <a:schemeClr val="tx2">
              <a:lumMod val="60000"/>
              <a:lumOff val="40000"/>
            </a:schemeClr>
          </a:solidFill>
          <a:ln w="9525">
            <a:solidFill>
              <a:schemeClr val="tx1"/>
            </a:solidFill>
            <a:round/>
            <a:headEnd/>
            <a:tailEnd/>
          </a:ln>
        </p:spPr>
        <p:txBody>
          <a:bodyPr/>
          <a:lstStyle/>
          <a:p>
            <a:endParaRPr lang="en-US">
              <a:solidFill>
                <a:srgbClr val="000000"/>
              </a:solidFill>
            </a:endParaRPr>
          </a:p>
        </p:txBody>
      </p:sp>
      <p:cxnSp>
        <p:nvCxnSpPr>
          <p:cNvPr id="12" name="Straight Arrow Connector 11"/>
          <p:cNvCxnSpPr>
            <a:endCxn id="23" idx="1"/>
          </p:cNvCxnSpPr>
          <p:nvPr/>
        </p:nvCxnSpPr>
        <p:spPr>
          <a:xfrm flipV="1">
            <a:off x="3466625" y="1277326"/>
            <a:ext cx="2752375" cy="735530"/>
          </a:xfrm>
          <a:prstGeom prst="straightConnector1">
            <a:avLst/>
          </a:prstGeom>
          <a:ln w="53975">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466625" y="2012856"/>
            <a:ext cx="3023040" cy="1091504"/>
          </a:xfrm>
          <a:prstGeom prst="straightConnector1">
            <a:avLst/>
          </a:prstGeom>
          <a:ln w="53975">
            <a:solidFill>
              <a:srgbClr val="4F81BD"/>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1709" b="94304" l="10388" r="85482">
                        <a14:foregroundMark x1="41802" y1="34177" x2="41802" y2="34177"/>
                        <a14:foregroundMark x1="74218" y1="30222" x2="74218" y2="30222"/>
                      </a14:backgroundRemoval>
                    </a14:imgEffect>
                  </a14:imgLayer>
                </a14:imgProps>
              </a:ext>
              <a:ext uri="{28A0092B-C50C-407E-A947-70E740481C1C}">
                <a14:useLocalDpi xmlns:a14="http://schemas.microsoft.com/office/drawing/2010/main"/>
              </a:ext>
            </a:extLst>
          </a:blip>
          <a:srcRect l="2071" t="10748" r="13963"/>
          <a:stretch/>
        </p:blipFill>
        <p:spPr>
          <a:xfrm>
            <a:off x="6219001" y="2234711"/>
            <a:ext cx="2928822" cy="2462481"/>
          </a:xfrm>
          <a:prstGeom prst="rect">
            <a:avLst/>
          </a:prstGeom>
        </p:spPr>
      </p:pic>
      <p:sp>
        <p:nvSpPr>
          <p:cNvPr id="9" name="TextBox 8"/>
          <p:cNvSpPr txBox="1"/>
          <p:nvPr/>
        </p:nvSpPr>
        <p:spPr>
          <a:xfrm>
            <a:off x="4829877" y="1042038"/>
            <a:ext cx="633507" cy="369332"/>
          </a:xfrm>
          <a:prstGeom prst="rect">
            <a:avLst/>
          </a:prstGeom>
          <a:noFill/>
        </p:spPr>
        <p:txBody>
          <a:bodyPr wrap="none" rtlCol="0">
            <a:spAutoFit/>
          </a:bodyPr>
          <a:lstStyle/>
          <a:p>
            <a:r>
              <a:rPr lang="en-US" dirty="0" smtClean="0">
                <a:solidFill>
                  <a:srgbClr val="FFFFFF"/>
                </a:solidFill>
              </a:rPr>
              <a:t>CMB</a:t>
            </a:r>
            <a:endParaRPr lang="en-US" dirty="0">
              <a:solidFill>
                <a:srgbClr val="FFFFFF"/>
              </a:solidFill>
            </a:endParaRPr>
          </a:p>
        </p:txBody>
      </p:sp>
      <p:sp>
        <p:nvSpPr>
          <p:cNvPr id="10" name="TextBox 9"/>
          <p:cNvSpPr txBox="1"/>
          <p:nvPr/>
        </p:nvSpPr>
        <p:spPr>
          <a:xfrm>
            <a:off x="5146631" y="2199020"/>
            <a:ext cx="700658" cy="369332"/>
          </a:xfrm>
          <a:prstGeom prst="rect">
            <a:avLst/>
          </a:prstGeom>
          <a:noFill/>
        </p:spPr>
        <p:txBody>
          <a:bodyPr wrap="none" rtlCol="0">
            <a:spAutoFit/>
          </a:bodyPr>
          <a:lstStyle/>
          <a:p>
            <a:r>
              <a:rPr lang="en-US" dirty="0" smtClean="0">
                <a:solidFill>
                  <a:srgbClr val="FFFFFF"/>
                </a:solidFill>
              </a:rPr>
              <a:t>21cm</a:t>
            </a:r>
            <a:endParaRPr lang="en-US" dirty="0">
              <a:solidFill>
                <a:srgbClr val="FFFFFF"/>
              </a:solidFill>
            </a:endParaRPr>
          </a:p>
        </p:txBody>
      </p:sp>
      <p:sp>
        <p:nvSpPr>
          <p:cNvPr id="22" name="TextBox 21"/>
          <p:cNvSpPr txBox="1"/>
          <p:nvPr/>
        </p:nvSpPr>
        <p:spPr>
          <a:xfrm>
            <a:off x="788490" y="2568352"/>
            <a:ext cx="2906189" cy="369332"/>
          </a:xfrm>
          <a:prstGeom prst="rect">
            <a:avLst/>
          </a:prstGeom>
          <a:noFill/>
        </p:spPr>
        <p:txBody>
          <a:bodyPr wrap="none" rtlCol="0">
            <a:spAutoFit/>
          </a:bodyPr>
          <a:lstStyle/>
          <a:p>
            <a:r>
              <a:rPr lang="en-US" dirty="0" smtClean="0">
                <a:solidFill>
                  <a:schemeClr val="bg1"/>
                </a:solidFill>
              </a:rPr>
              <a:t>Measurements vs. frequency</a:t>
            </a:r>
            <a:endParaRPr lang="en-US" dirty="0">
              <a:solidFill>
                <a:schemeClr val="bg1"/>
              </a:solidFill>
            </a:endParaRPr>
          </a:p>
        </p:txBody>
      </p:sp>
      <p:pic>
        <p:nvPicPr>
          <p:cNvPr id="23" name="Picture 22" descr="planck_cmb.jpg"/>
          <p:cNvPicPr>
            <a:picLocks noChangeAspect="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219000" y="540226"/>
            <a:ext cx="2924999" cy="1474200"/>
          </a:xfrm>
          <a:prstGeom prst="rect">
            <a:avLst/>
          </a:prstGeom>
        </p:spPr>
      </p:pic>
    </p:spTree>
    <p:extLst>
      <p:ext uri="{BB962C8B-B14F-4D97-AF65-F5344CB8AC3E}">
        <p14:creationId xmlns:p14="http://schemas.microsoft.com/office/powerpoint/2010/main" val="2013446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7376" y="164878"/>
            <a:ext cx="7740352" cy="922114"/>
          </a:xfrm>
        </p:spPr>
        <p:txBody>
          <a:bodyPr/>
          <a:lstStyle/>
          <a:p>
            <a:r>
              <a:rPr lang="en-AU" dirty="0" smtClean="0">
                <a:solidFill>
                  <a:srgbClr val="FF0000"/>
                </a:solidFill>
              </a:rPr>
              <a:t>MWA: SKA Low precursor</a:t>
            </a:r>
            <a:endParaRPr lang="en-AU" dirty="0">
              <a:solidFill>
                <a:srgbClr val="FF000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3" name="P1080861_MWA_core_sma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12" y="1174680"/>
            <a:ext cx="9180512" cy="5042776"/>
          </a:xfrm>
          <a:prstGeom prst="rect">
            <a:avLst/>
          </a:prstGeom>
        </p:spPr>
      </p:pic>
    </p:spTree>
    <p:extLst>
      <p:ext uri="{BB962C8B-B14F-4D97-AF65-F5344CB8AC3E}">
        <p14:creationId xmlns:p14="http://schemas.microsoft.com/office/powerpoint/2010/main" val="3039651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en-AU" dirty="0" smtClean="0">
                <a:solidFill>
                  <a:srgbClr val="FF0000"/>
                </a:solidFill>
              </a:rPr>
              <a:t>MWA </a:t>
            </a:r>
            <a:r>
              <a:rPr lang="en-AU" dirty="0" err="1" smtClean="0">
                <a:solidFill>
                  <a:srgbClr val="FF0000"/>
                </a:solidFill>
              </a:rPr>
              <a:t>EoR</a:t>
            </a:r>
            <a:r>
              <a:rPr lang="en-AU" dirty="0" smtClean="0">
                <a:solidFill>
                  <a:srgbClr val="FF0000"/>
                </a:solidFill>
              </a:rPr>
              <a:t> sky coverage</a:t>
            </a:r>
            <a:endParaRPr lang="en-AU" dirty="0">
              <a:solidFill>
                <a:srgbClr val="FF0000"/>
              </a:solidFill>
            </a:endParaRPr>
          </a:p>
        </p:txBody>
      </p:sp>
      <p:pic>
        <p:nvPicPr>
          <p:cNvPr id="5" name="MWA_G0009_larg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520" y="983624"/>
            <a:ext cx="10513168" cy="5256584"/>
          </a:xfrm>
        </p:spPr>
      </p:pic>
      <p:sp>
        <p:nvSpPr>
          <p:cNvPr id="3" name="TextBox 2"/>
          <p:cNvSpPr txBox="1"/>
          <p:nvPr/>
        </p:nvSpPr>
        <p:spPr>
          <a:xfrm>
            <a:off x="3480462" y="6319002"/>
            <a:ext cx="2088470" cy="369332"/>
          </a:xfrm>
          <a:prstGeom prst="rect">
            <a:avLst/>
          </a:prstGeom>
          <a:noFill/>
        </p:spPr>
        <p:txBody>
          <a:bodyPr wrap="none" rtlCol="0">
            <a:spAutoFit/>
          </a:bodyPr>
          <a:lstStyle/>
          <a:p>
            <a:r>
              <a:rPr lang="en-US" dirty="0" smtClean="0">
                <a:solidFill>
                  <a:srgbClr val="FDB009"/>
                </a:solidFill>
              </a:rPr>
              <a:t>Credit: David Kaplan</a:t>
            </a:r>
            <a:endParaRPr lang="en-US" dirty="0">
              <a:solidFill>
                <a:srgbClr val="FDB009"/>
              </a:solidFill>
            </a:endParaRPr>
          </a:p>
        </p:txBody>
      </p:sp>
    </p:spTree>
    <p:extLst>
      <p:ext uri="{BB962C8B-B14F-4D97-AF65-F5344CB8AC3E}">
        <p14:creationId xmlns:p14="http://schemas.microsoft.com/office/powerpoint/2010/main" val="407244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prstGeom prst="rect">
            <a:avLst/>
          </a:prstGeom>
        </p:spPr>
        <p:txBody>
          <a:bodyPr>
            <a:normAutofit/>
          </a:bodyPr>
          <a:lstStyle/>
          <a:p>
            <a:pPr lvl="0">
              <a:defRPr sz="1800"/>
            </a:pPr>
            <a:r>
              <a:rPr sz="3600" dirty="0">
                <a:solidFill>
                  <a:srgbClr val="BC0024"/>
                </a:solidFill>
                <a:latin typeface="PT Serif"/>
                <a:cs typeface="PT Serif"/>
              </a:rPr>
              <a:t>MWA Collaboration</a:t>
            </a:r>
          </a:p>
        </p:txBody>
      </p:sp>
      <p:pic>
        <p:nvPicPr>
          <p:cNvPr id="226" name="mit-redgrey-large3.png"/>
          <p:cNvPicPr/>
          <p:nvPr/>
        </p:nvPicPr>
        <p:blipFill>
          <a:blip r:embed="rId2">
            <a:extLst/>
          </a:blip>
          <a:stretch>
            <a:fillRect/>
          </a:stretch>
        </p:blipFill>
        <p:spPr>
          <a:xfrm>
            <a:off x="366117" y="1919883"/>
            <a:ext cx="1375172" cy="750094"/>
          </a:xfrm>
          <a:prstGeom prst="rect">
            <a:avLst/>
          </a:prstGeom>
          <a:ln w="12700">
            <a:miter lim="400000"/>
          </a:ln>
          <a:effectLst>
            <a:outerShdw blurRad="50800" dist="50800" dir="2700000" rotWithShape="0">
              <a:srgbClr val="212121">
                <a:alpha val="60000"/>
              </a:srgbClr>
            </a:outerShdw>
          </a:effectLst>
        </p:spPr>
      </p:pic>
      <p:pic>
        <p:nvPicPr>
          <p:cNvPr id="227" name="cfa-logo.png"/>
          <p:cNvPicPr/>
          <p:nvPr/>
        </p:nvPicPr>
        <p:blipFill>
          <a:blip r:embed="rId3">
            <a:extLst/>
          </a:blip>
          <a:stretch>
            <a:fillRect/>
          </a:stretch>
        </p:blipFill>
        <p:spPr>
          <a:xfrm>
            <a:off x="2326478" y="1815820"/>
            <a:ext cx="1083563" cy="964407"/>
          </a:xfrm>
          <a:prstGeom prst="rect">
            <a:avLst/>
          </a:prstGeom>
          <a:ln w="12700">
            <a:miter lim="400000"/>
          </a:ln>
          <a:effectLst>
            <a:outerShdw blurRad="50800" dist="50800" dir="2700000" rotWithShape="0">
              <a:srgbClr val="212121">
                <a:alpha val="60000"/>
              </a:srgbClr>
            </a:outerShdw>
          </a:effectLst>
        </p:spPr>
      </p:pic>
      <p:pic>
        <p:nvPicPr>
          <p:cNvPr id="228" name="pic01.png"/>
          <p:cNvPicPr/>
          <p:nvPr/>
        </p:nvPicPr>
        <p:blipFill>
          <a:blip r:embed="rId4">
            <a:extLst/>
          </a:blip>
          <a:stretch>
            <a:fillRect/>
          </a:stretch>
        </p:blipFill>
        <p:spPr>
          <a:xfrm>
            <a:off x="4091291" y="1696641"/>
            <a:ext cx="1178873" cy="1187648"/>
          </a:xfrm>
          <a:prstGeom prst="rect">
            <a:avLst/>
          </a:prstGeom>
          <a:ln w="12700">
            <a:miter lim="400000"/>
          </a:ln>
          <a:effectLst>
            <a:outerShdw blurRad="50800" dist="50800" dir="2700000" rotWithShape="0">
              <a:srgbClr val="212121">
                <a:alpha val="60000"/>
              </a:srgbClr>
            </a:outerShdw>
          </a:effectLst>
        </p:spPr>
      </p:pic>
      <p:pic>
        <p:nvPicPr>
          <p:cNvPr id="229" name="media?pid=pid-mm-01-00120c&amp;directory-component=.png"/>
          <p:cNvPicPr/>
          <p:nvPr/>
        </p:nvPicPr>
        <p:blipFill>
          <a:blip r:embed="rId5">
            <a:extLst/>
          </a:blip>
          <a:stretch>
            <a:fillRect/>
          </a:stretch>
        </p:blipFill>
        <p:spPr>
          <a:xfrm>
            <a:off x="366117" y="3222981"/>
            <a:ext cx="1785938" cy="750094"/>
          </a:xfrm>
          <a:prstGeom prst="rect">
            <a:avLst/>
          </a:prstGeom>
          <a:ln w="12700">
            <a:miter lim="400000"/>
          </a:ln>
          <a:effectLst>
            <a:outerShdw blurRad="50800" dist="50800" dir="2700000" rotWithShape="0">
              <a:srgbClr val="212121">
                <a:alpha val="60000"/>
              </a:srgbClr>
            </a:outerShdw>
          </a:effectLst>
        </p:spPr>
      </p:pic>
      <p:pic>
        <p:nvPicPr>
          <p:cNvPr id="230" name="logo_mg.png"/>
          <p:cNvPicPr/>
          <p:nvPr/>
        </p:nvPicPr>
        <p:blipFill>
          <a:blip r:embed="rId6">
            <a:extLst/>
          </a:blip>
          <a:stretch>
            <a:fillRect/>
          </a:stretch>
        </p:blipFill>
        <p:spPr>
          <a:xfrm>
            <a:off x="7590836" y="1966365"/>
            <a:ext cx="1433831" cy="598290"/>
          </a:xfrm>
          <a:prstGeom prst="rect">
            <a:avLst/>
          </a:prstGeom>
          <a:ln w="12700">
            <a:miter lim="400000"/>
          </a:ln>
          <a:effectLst>
            <a:outerShdw blurRad="50800" dist="50800" dir="2700000" rotWithShape="0">
              <a:srgbClr val="212121">
                <a:alpha val="60000"/>
              </a:srgbClr>
            </a:outerShdw>
          </a:effectLst>
        </p:spPr>
      </p:pic>
      <p:pic>
        <p:nvPicPr>
          <p:cNvPr id="231" name="CSIRO_Logo.png"/>
          <p:cNvPicPr/>
          <p:nvPr/>
        </p:nvPicPr>
        <p:blipFill>
          <a:blip r:embed="rId7">
            <a:extLst/>
          </a:blip>
          <a:stretch>
            <a:fillRect/>
          </a:stretch>
        </p:blipFill>
        <p:spPr>
          <a:xfrm>
            <a:off x="2522637" y="3078809"/>
            <a:ext cx="848320" cy="1026195"/>
          </a:xfrm>
          <a:prstGeom prst="rect">
            <a:avLst/>
          </a:prstGeom>
          <a:ln w="12700">
            <a:miter lim="400000"/>
          </a:ln>
          <a:effectLst>
            <a:outerShdw blurRad="50800" dist="50800" dir="2700000" rotWithShape="0">
              <a:srgbClr val="212121">
                <a:alpha val="60000"/>
              </a:srgbClr>
            </a:outerShdw>
          </a:effectLst>
        </p:spPr>
      </p:pic>
      <p:pic>
        <p:nvPicPr>
          <p:cNvPr id="232" name="Curtin_University_logo.png"/>
          <p:cNvPicPr/>
          <p:nvPr/>
        </p:nvPicPr>
        <p:blipFill>
          <a:blip r:embed="rId8">
            <a:extLst/>
          </a:blip>
          <a:stretch>
            <a:fillRect/>
          </a:stretch>
        </p:blipFill>
        <p:spPr>
          <a:xfrm>
            <a:off x="3830836" y="3410504"/>
            <a:ext cx="2187774" cy="366155"/>
          </a:xfrm>
          <a:prstGeom prst="rect">
            <a:avLst/>
          </a:prstGeom>
          <a:ln w="12700">
            <a:miter lim="400000"/>
          </a:ln>
          <a:effectLst>
            <a:outerShdw blurRad="50800" dist="50800" dir="2700000" rotWithShape="0">
              <a:srgbClr val="212121">
                <a:alpha val="60000"/>
              </a:srgbClr>
            </a:outerShdw>
          </a:effectLst>
        </p:spPr>
      </p:pic>
      <p:pic>
        <p:nvPicPr>
          <p:cNvPr id="233" name="University%20of%20Sydney%20logo.png"/>
          <p:cNvPicPr/>
          <p:nvPr/>
        </p:nvPicPr>
        <p:blipFill>
          <a:blip r:embed="rId9">
            <a:extLst/>
          </a:blip>
          <a:stretch>
            <a:fillRect/>
          </a:stretch>
        </p:blipFill>
        <p:spPr>
          <a:xfrm>
            <a:off x="4491074" y="4244899"/>
            <a:ext cx="1992437" cy="937617"/>
          </a:xfrm>
          <a:prstGeom prst="rect">
            <a:avLst/>
          </a:prstGeom>
          <a:ln w="12700">
            <a:miter lim="400000"/>
          </a:ln>
          <a:effectLst>
            <a:outerShdw blurRad="50800" dist="50800" dir="2700000" rotWithShape="0">
              <a:srgbClr val="212121">
                <a:alpha val="60000"/>
              </a:srgbClr>
            </a:outerShdw>
          </a:effectLst>
        </p:spPr>
      </p:pic>
      <p:pic>
        <p:nvPicPr>
          <p:cNvPr id="234" name="perth_obs.png"/>
          <p:cNvPicPr/>
          <p:nvPr/>
        </p:nvPicPr>
        <p:blipFill>
          <a:blip r:embed="rId10">
            <a:extLst/>
          </a:blip>
          <a:stretch>
            <a:fillRect/>
          </a:stretch>
        </p:blipFill>
        <p:spPr>
          <a:xfrm>
            <a:off x="2751561" y="4244899"/>
            <a:ext cx="1339730" cy="1148418"/>
          </a:xfrm>
          <a:prstGeom prst="rect">
            <a:avLst/>
          </a:prstGeom>
          <a:ln w="12700">
            <a:miter lim="400000"/>
          </a:ln>
          <a:effectLst>
            <a:outerShdw blurRad="50800" dist="50800" dir="2700000" rotWithShape="0">
              <a:srgbClr val="212121">
                <a:alpha val="60000"/>
              </a:srgbClr>
            </a:outerShdw>
          </a:effectLst>
        </p:spPr>
      </p:pic>
      <p:pic>
        <p:nvPicPr>
          <p:cNvPr id="235" name="ICRAR.png"/>
          <p:cNvPicPr/>
          <p:nvPr/>
        </p:nvPicPr>
        <p:blipFill>
          <a:blip r:embed="rId11">
            <a:extLst/>
          </a:blip>
          <a:stretch>
            <a:fillRect/>
          </a:stretch>
        </p:blipFill>
        <p:spPr>
          <a:xfrm>
            <a:off x="357729" y="4153820"/>
            <a:ext cx="2118772" cy="401836"/>
          </a:xfrm>
          <a:prstGeom prst="rect">
            <a:avLst/>
          </a:prstGeom>
          <a:ln w="12700">
            <a:miter lim="400000"/>
          </a:ln>
          <a:effectLst>
            <a:outerShdw blurRad="50800" dist="50800" dir="2700000" rotWithShape="0">
              <a:srgbClr val="212121">
                <a:alpha val="60000"/>
              </a:srgbClr>
            </a:outerShdw>
          </a:effectLst>
        </p:spPr>
      </p:pic>
      <p:pic>
        <p:nvPicPr>
          <p:cNvPr id="236" name="uwa-new-logo.gif"/>
          <p:cNvPicPr/>
          <p:nvPr/>
        </p:nvPicPr>
        <p:blipFill>
          <a:blip r:embed="rId12">
            <a:extLst/>
          </a:blip>
          <a:stretch>
            <a:fillRect/>
          </a:stretch>
        </p:blipFill>
        <p:spPr>
          <a:xfrm>
            <a:off x="366117" y="5776871"/>
            <a:ext cx="2647015" cy="741164"/>
          </a:xfrm>
          <a:prstGeom prst="rect">
            <a:avLst/>
          </a:prstGeom>
          <a:ln w="12700">
            <a:miter lim="400000"/>
          </a:ln>
          <a:effectLst>
            <a:outerShdw blurRad="50800" dist="50800" dir="2700000" rotWithShape="0">
              <a:srgbClr val="212121">
                <a:alpha val="60000"/>
              </a:srgbClr>
            </a:outerShdw>
          </a:effectLst>
        </p:spPr>
      </p:pic>
      <p:pic>
        <p:nvPicPr>
          <p:cNvPr id="237" name="pasted-image.png"/>
          <p:cNvPicPr/>
          <p:nvPr/>
        </p:nvPicPr>
        <p:blipFill>
          <a:blip r:embed="rId13">
            <a:extLst/>
          </a:blip>
          <a:stretch>
            <a:fillRect/>
          </a:stretch>
        </p:blipFill>
        <p:spPr>
          <a:xfrm>
            <a:off x="5601271" y="1556657"/>
            <a:ext cx="1785938" cy="1592210"/>
          </a:xfrm>
          <a:prstGeom prst="rect">
            <a:avLst/>
          </a:prstGeom>
          <a:ln w="12700">
            <a:miter lim="400000"/>
          </a:ln>
        </p:spPr>
      </p:pic>
      <p:pic>
        <p:nvPicPr>
          <p:cNvPr id="238" name="pasted-image.png"/>
          <p:cNvPicPr/>
          <p:nvPr/>
        </p:nvPicPr>
        <p:blipFill>
          <a:blip r:embed="rId14">
            <a:extLst/>
          </a:blip>
          <a:stretch>
            <a:fillRect/>
          </a:stretch>
        </p:blipFill>
        <p:spPr>
          <a:xfrm>
            <a:off x="6905895" y="4354738"/>
            <a:ext cx="2118772" cy="1040469"/>
          </a:xfrm>
          <a:prstGeom prst="rect">
            <a:avLst/>
          </a:prstGeom>
          <a:ln w="12700">
            <a:miter lim="400000"/>
          </a:ln>
        </p:spPr>
      </p:pic>
      <p:pic>
        <p:nvPicPr>
          <p:cNvPr id="239" name="pasted-image.png"/>
          <p:cNvPicPr/>
          <p:nvPr/>
        </p:nvPicPr>
        <p:blipFill>
          <a:blip r:embed="rId15">
            <a:extLst/>
          </a:blip>
          <a:stretch>
            <a:fillRect/>
          </a:stretch>
        </p:blipFill>
        <p:spPr>
          <a:xfrm>
            <a:off x="6509369" y="3328248"/>
            <a:ext cx="2515299" cy="527317"/>
          </a:xfrm>
          <a:prstGeom prst="rect">
            <a:avLst/>
          </a:prstGeom>
          <a:ln w="12700">
            <a:miter lim="400000"/>
          </a:ln>
        </p:spPr>
      </p:pic>
      <p:pic>
        <p:nvPicPr>
          <p:cNvPr id="240" name="pasted-image.png"/>
          <p:cNvPicPr/>
          <p:nvPr/>
        </p:nvPicPr>
        <p:blipFill>
          <a:blip r:embed="rId16">
            <a:extLst/>
          </a:blip>
          <a:stretch>
            <a:fillRect/>
          </a:stretch>
        </p:blipFill>
        <p:spPr>
          <a:xfrm>
            <a:off x="4719886" y="5258745"/>
            <a:ext cx="1259087" cy="1259087"/>
          </a:xfrm>
          <a:prstGeom prst="rect">
            <a:avLst/>
          </a:prstGeom>
          <a:ln w="12700">
            <a:miter lim="400000"/>
          </a:ln>
        </p:spPr>
      </p:pic>
      <p:pic>
        <p:nvPicPr>
          <p:cNvPr id="241" name="pasted-image.png"/>
          <p:cNvPicPr/>
          <p:nvPr/>
        </p:nvPicPr>
        <p:blipFill>
          <a:blip r:embed="rId17">
            <a:extLst/>
          </a:blip>
          <a:stretch>
            <a:fillRect/>
          </a:stretch>
        </p:blipFill>
        <p:spPr>
          <a:xfrm>
            <a:off x="3185360" y="5509616"/>
            <a:ext cx="1274432" cy="1087515"/>
          </a:xfrm>
          <a:prstGeom prst="rect">
            <a:avLst/>
          </a:prstGeom>
          <a:ln w="12700">
            <a:miter lim="400000"/>
          </a:ln>
        </p:spPr>
      </p:pic>
      <p:pic>
        <p:nvPicPr>
          <p:cNvPr id="242" name="pasted-image.png"/>
          <p:cNvPicPr/>
          <p:nvPr/>
        </p:nvPicPr>
        <p:blipFill>
          <a:blip r:embed="rId18">
            <a:extLst/>
          </a:blip>
          <a:stretch>
            <a:fillRect/>
          </a:stretch>
        </p:blipFill>
        <p:spPr>
          <a:xfrm>
            <a:off x="6239068" y="5827993"/>
            <a:ext cx="2761628" cy="590989"/>
          </a:xfrm>
          <a:prstGeom prst="rect">
            <a:avLst/>
          </a:prstGeom>
          <a:ln w="12700">
            <a:miter lim="400000"/>
          </a:ln>
        </p:spPr>
      </p:pic>
      <p:pic>
        <p:nvPicPr>
          <p:cNvPr id="2" name="Picture 1" descr="Uof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7729" y="4643655"/>
            <a:ext cx="2064402" cy="960041"/>
          </a:xfrm>
          <a:prstGeom prst="rect">
            <a:avLst/>
          </a:prstGeom>
        </p:spPr>
      </p:pic>
    </p:spTree>
    <p:extLst>
      <p:ext uri="{BB962C8B-B14F-4D97-AF65-F5344CB8AC3E}">
        <p14:creationId xmlns:p14="http://schemas.microsoft.com/office/powerpoint/2010/main" val="22413062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1631" t="2371" r="3358" b="3899"/>
          <a:stretch/>
        </p:blipFill>
        <p:spPr>
          <a:xfrm>
            <a:off x="762000" y="948406"/>
            <a:ext cx="7635875" cy="5651500"/>
          </a:xfrm>
          <a:prstGeom prst="rect">
            <a:avLst/>
          </a:prstGeom>
        </p:spPr>
      </p:pic>
      <p:sp>
        <p:nvSpPr>
          <p:cNvPr id="2" name="TextBox 1"/>
          <p:cNvSpPr txBox="1"/>
          <p:nvPr/>
        </p:nvSpPr>
        <p:spPr>
          <a:xfrm>
            <a:off x="7568053" y="6112767"/>
            <a:ext cx="431315" cy="369332"/>
          </a:xfrm>
          <a:prstGeom prst="rect">
            <a:avLst/>
          </a:prstGeom>
          <a:noFill/>
        </p:spPr>
        <p:txBody>
          <a:bodyPr wrap="none" rtlCol="0">
            <a:spAutoFit/>
          </a:bodyPr>
          <a:lstStyle/>
          <a:p>
            <a:r>
              <a:rPr lang="en-US" dirty="0" smtClean="0">
                <a:solidFill>
                  <a:srgbClr val="FFFFFF"/>
                </a:solidFill>
              </a:rPr>
              <a:t>k</a:t>
            </a:r>
            <a:r>
              <a:rPr lang="en-US" baseline="-25000" dirty="0" smtClean="0">
                <a:solidFill>
                  <a:srgbClr val="FFFFFF"/>
                </a:solidFill>
              </a:rPr>
              <a:t>||</a:t>
            </a:r>
            <a:endParaRPr lang="en-US" baseline="-25000" dirty="0">
              <a:solidFill>
                <a:srgbClr val="FFFFFF"/>
              </a:solidFill>
            </a:endParaRPr>
          </a:p>
        </p:txBody>
      </p:sp>
      <p:sp>
        <p:nvSpPr>
          <p:cNvPr id="4" name="Rectangle 3"/>
          <p:cNvSpPr/>
          <p:nvPr/>
        </p:nvSpPr>
        <p:spPr>
          <a:xfrm>
            <a:off x="2005529" y="5399787"/>
            <a:ext cx="3339146" cy="9910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TextBox 4"/>
          <p:cNvSpPr txBox="1"/>
          <p:nvPr/>
        </p:nvSpPr>
        <p:spPr>
          <a:xfrm>
            <a:off x="6061036" y="6343184"/>
            <a:ext cx="356250" cy="369332"/>
          </a:xfrm>
          <a:prstGeom prst="rect">
            <a:avLst/>
          </a:prstGeom>
          <a:noFill/>
        </p:spPr>
        <p:txBody>
          <a:bodyPr wrap="none" rtlCol="0">
            <a:spAutoFit/>
          </a:bodyPr>
          <a:lstStyle/>
          <a:p>
            <a:r>
              <a:rPr lang="en-US" dirty="0" err="1" smtClean="0">
                <a:solidFill>
                  <a:srgbClr val="FFFFFF"/>
                </a:solidFill>
              </a:rPr>
              <a:t>k</a:t>
            </a:r>
            <a:r>
              <a:rPr lang="en-US" baseline="-25000" dirty="0" err="1" smtClean="0">
                <a:solidFill>
                  <a:srgbClr val="FFFFFF"/>
                </a:solidFill>
              </a:rPr>
              <a:t>x</a:t>
            </a:r>
            <a:endParaRPr lang="en-US" baseline="-25000" dirty="0">
              <a:solidFill>
                <a:srgbClr val="FFFFFF"/>
              </a:solidFill>
            </a:endParaRPr>
          </a:p>
        </p:txBody>
      </p:sp>
      <p:sp>
        <p:nvSpPr>
          <p:cNvPr id="6" name="TextBox 5"/>
          <p:cNvSpPr txBox="1"/>
          <p:nvPr/>
        </p:nvSpPr>
        <p:spPr>
          <a:xfrm>
            <a:off x="4980473" y="5426550"/>
            <a:ext cx="364202" cy="369332"/>
          </a:xfrm>
          <a:prstGeom prst="rect">
            <a:avLst/>
          </a:prstGeom>
          <a:noFill/>
        </p:spPr>
        <p:txBody>
          <a:bodyPr wrap="none" rtlCol="0">
            <a:spAutoFit/>
          </a:bodyPr>
          <a:lstStyle/>
          <a:p>
            <a:r>
              <a:rPr lang="en-US" dirty="0" err="1" smtClean="0">
                <a:solidFill>
                  <a:srgbClr val="FFFFFF"/>
                </a:solidFill>
              </a:rPr>
              <a:t>k</a:t>
            </a:r>
            <a:r>
              <a:rPr lang="en-US" baseline="-25000" dirty="0" err="1" smtClean="0">
                <a:solidFill>
                  <a:srgbClr val="FFFFFF"/>
                </a:solidFill>
              </a:rPr>
              <a:t>y</a:t>
            </a:r>
            <a:endParaRPr lang="en-US" baseline="-25000" dirty="0">
              <a:solidFill>
                <a:srgbClr val="FFFFFF"/>
              </a:solidFill>
            </a:endParaRPr>
          </a:p>
        </p:txBody>
      </p:sp>
      <p:sp>
        <p:nvSpPr>
          <p:cNvPr id="3" name="TextBox 2"/>
          <p:cNvSpPr txBox="1"/>
          <p:nvPr/>
        </p:nvSpPr>
        <p:spPr>
          <a:xfrm>
            <a:off x="26976" y="235198"/>
            <a:ext cx="9117024" cy="646331"/>
          </a:xfrm>
          <a:prstGeom prst="rect">
            <a:avLst/>
          </a:prstGeom>
          <a:noFill/>
        </p:spPr>
        <p:txBody>
          <a:bodyPr wrap="none" rtlCol="0">
            <a:spAutoFit/>
          </a:bodyPr>
          <a:lstStyle/>
          <a:p>
            <a:r>
              <a:rPr lang="en-US" sz="3600" dirty="0" smtClean="0">
                <a:solidFill>
                  <a:srgbClr val="FF0000"/>
                </a:solidFill>
              </a:rPr>
              <a:t>21cm </a:t>
            </a:r>
            <a:r>
              <a:rPr lang="en-US" sz="3600" dirty="0" err="1" smtClean="0">
                <a:solidFill>
                  <a:srgbClr val="FF0000"/>
                </a:solidFill>
              </a:rPr>
              <a:t>EoR</a:t>
            </a:r>
            <a:r>
              <a:rPr lang="en-US" sz="3600" dirty="0" smtClean="0">
                <a:solidFill>
                  <a:srgbClr val="FF0000"/>
                </a:solidFill>
              </a:rPr>
              <a:t> Power Spectrum Analysis Framework</a:t>
            </a:r>
            <a:endParaRPr lang="en-US" sz="3600" dirty="0">
              <a:solidFill>
                <a:srgbClr val="FF0000"/>
              </a:solidFill>
            </a:endParaRPr>
          </a:p>
        </p:txBody>
      </p:sp>
    </p:spTree>
    <p:extLst>
      <p:ext uri="{BB962C8B-B14F-4D97-AF65-F5344CB8AC3E}">
        <p14:creationId xmlns:p14="http://schemas.microsoft.com/office/powerpoint/2010/main" val="31294742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140" y="1094050"/>
            <a:ext cx="2312377" cy="2522961"/>
          </a:xfrm>
          <a:prstGeom prst="rect">
            <a:avLst/>
          </a:prstGeom>
        </p:spPr>
      </p:pic>
      <p:pic>
        <p:nvPicPr>
          <p:cNvPr id="16" name="Picture 15"/>
          <p:cNvPicPr>
            <a:picLocks noChangeAspect="1"/>
          </p:cNvPicPr>
          <p:nvPr/>
        </p:nvPicPr>
        <p:blipFill>
          <a:blip r:embed="rId3"/>
          <a:stretch>
            <a:fillRect/>
          </a:stretch>
        </p:blipFill>
        <p:spPr>
          <a:xfrm>
            <a:off x="5621408" y="702361"/>
            <a:ext cx="2705100" cy="2914650"/>
          </a:xfrm>
          <a:prstGeom prst="rect">
            <a:avLst/>
          </a:prstGeom>
        </p:spPr>
      </p:pic>
      <p:sp>
        <p:nvSpPr>
          <p:cNvPr id="6" name="Title 1"/>
          <p:cNvSpPr>
            <a:spLocks noGrp="1"/>
          </p:cNvSpPr>
          <p:nvPr>
            <p:ph type="title"/>
          </p:nvPr>
        </p:nvSpPr>
        <p:spPr>
          <a:xfrm>
            <a:off x="457200" y="18078"/>
            <a:ext cx="8229600" cy="845814"/>
          </a:xfrm>
        </p:spPr>
        <p:txBody>
          <a:bodyPr>
            <a:normAutofit/>
          </a:bodyPr>
          <a:lstStyle/>
          <a:p>
            <a:r>
              <a:rPr lang="en-US" dirty="0" smtClean="0">
                <a:solidFill>
                  <a:srgbClr val="A50021"/>
                </a:solidFill>
              </a:rPr>
              <a:t>Fourier Space and Delay Spectrum</a:t>
            </a:r>
            <a:endParaRPr lang="en-US" dirty="0">
              <a:solidFill>
                <a:srgbClr val="A50021"/>
              </a:solidFill>
            </a:endParaRPr>
          </a:p>
        </p:txBody>
      </p:sp>
      <p:sp>
        <p:nvSpPr>
          <p:cNvPr id="7" name="TextBox 6"/>
          <p:cNvSpPr txBox="1"/>
          <p:nvPr/>
        </p:nvSpPr>
        <p:spPr>
          <a:xfrm>
            <a:off x="3443517" y="6311556"/>
            <a:ext cx="2309522" cy="400110"/>
          </a:xfrm>
          <a:prstGeom prst="rect">
            <a:avLst/>
          </a:prstGeom>
          <a:noFill/>
        </p:spPr>
        <p:txBody>
          <a:bodyPr wrap="none" rtlCol="0">
            <a:spAutoFit/>
          </a:bodyPr>
          <a:lstStyle/>
          <a:p>
            <a:r>
              <a:rPr lang="en-US" sz="2000" dirty="0" smtClean="0">
                <a:solidFill>
                  <a:srgbClr val="FDB009"/>
                </a:solidFill>
              </a:rPr>
              <a:t>Parsons et al. (2012)</a:t>
            </a:r>
            <a:endParaRPr lang="en-US" sz="2000" dirty="0">
              <a:solidFill>
                <a:srgbClr val="FDB009"/>
              </a:solidFill>
            </a:endParaRPr>
          </a:p>
        </p:txBody>
      </p:sp>
      <p:pic>
        <p:nvPicPr>
          <p:cNvPr id="8" name="Content Placeholder 3"/>
          <p:cNvPicPr>
            <a:picLocks noChangeAspect="1"/>
          </p:cNvPicPr>
          <p:nvPr/>
        </p:nvPicPr>
        <p:blipFill rotWithShape="1">
          <a:blip r:embed="rId4"/>
          <a:srcRect l="586" t="2370" r="718"/>
          <a:stretch/>
        </p:blipFill>
        <p:spPr>
          <a:xfrm>
            <a:off x="86024" y="3617011"/>
            <a:ext cx="4233333" cy="2682930"/>
          </a:xfrm>
          <a:prstGeom prst="rect">
            <a:avLst/>
          </a:prstGeom>
        </p:spPr>
      </p:pic>
      <p:pic>
        <p:nvPicPr>
          <p:cNvPr id="10" name="Picture 9"/>
          <p:cNvPicPr>
            <a:picLocks noChangeAspect="1"/>
          </p:cNvPicPr>
          <p:nvPr/>
        </p:nvPicPr>
        <p:blipFill>
          <a:blip r:embed="rId5"/>
          <a:stretch>
            <a:fillRect/>
          </a:stretch>
        </p:blipFill>
        <p:spPr>
          <a:xfrm>
            <a:off x="4268858" y="3617011"/>
            <a:ext cx="4791105" cy="2682930"/>
          </a:xfrm>
          <a:prstGeom prst="rect">
            <a:avLst/>
          </a:prstGeom>
        </p:spPr>
      </p:pic>
    </p:spTree>
    <p:extLst>
      <p:ext uri="{BB962C8B-B14F-4D97-AF65-F5344CB8AC3E}">
        <p14:creationId xmlns:p14="http://schemas.microsoft.com/office/powerpoint/2010/main" val="1685005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rotWithShape="1">
          <a:blip r:embed="rId2"/>
          <a:srcRect t="445" b="-747"/>
          <a:stretch/>
        </p:blipFill>
        <p:spPr>
          <a:xfrm>
            <a:off x="411542" y="344958"/>
            <a:ext cx="8416152" cy="6175728"/>
          </a:xfrm>
        </p:spPr>
      </p:pic>
    </p:spTree>
    <p:extLst>
      <p:ext uri="{BB962C8B-B14F-4D97-AF65-F5344CB8AC3E}">
        <p14:creationId xmlns:p14="http://schemas.microsoft.com/office/powerpoint/2010/main" val="887278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4"/>
          <p:cNvSpPr txBox="1">
            <a:spLocks/>
          </p:cNvSpPr>
          <p:nvPr/>
        </p:nvSpPr>
        <p:spPr>
          <a:xfrm>
            <a:off x="107504" y="793168"/>
            <a:ext cx="9038530" cy="609329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70000"/>
              </a:lnSpc>
              <a:spcBef>
                <a:spcPts val="600"/>
              </a:spcBef>
              <a:spcAft>
                <a:spcPts val="600"/>
              </a:spcAft>
            </a:pPr>
            <a:r>
              <a:rPr lang="en-US" sz="3600" dirty="0" smtClean="0">
                <a:solidFill>
                  <a:schemeClr val="bg1"/>
                </a:solidFill>
              </a:rPr>
              <a:t>Phase 1: 2013-2016 </a:t>
            </a:r>
          </a:p>
          <a:p>
            <a:pPr lvl="1">
              <a:lnSpc>
                <a:spcPct val="70000"/>
              </a:lnSpc>
              <a:spcBef>
                <a:spcPts val="600"/>
              </a:spcBef>
              <a:spcAft>
                <a:spcPts val="600"/>
              </a:spcAft>
            </a:pPr>
            <a:r>
              <a:rPr lang="en-US" dirty="0" smtClean="0">
                <a:solidFill>
                  <a:schemeClr val="bg1"/>
                </a:solidFill>
              </a:rPr>
              <a:t>128 antennas, 2.5 km max baseline</a:t>
            </a:r>
          </a:p>
          <a:p>
            <a:pPr>
              <a:lnSpc>
                <a:spcPct val="70000"/>
              </a:lnSpc>
              <a:spcBef>
                <a:spcPts val="1200"/>
              </a:spcBef>
              <a:spcAft>
                <a:spcPts val="600"/>
              </a:spcAft>
            </a:pPr>
            <a:r>
              <a:rPr lang="en-US" sz="3600" dirty="0" smtClean="0">
                <a:solidFill>
                  <a:schemeClr val="bg1"/>
                </a:solidFill>
              </a:rPr>
              <a:t>Phase 2: 2016-2018</a:t>
            </a:r>
          </a:p>
          <a:p>
            <a:pPr lvl="1">
              <a:lnSpc>
                <a:spcPct val="70000"/>
              </a:lnSpc>
              <a:spcBef>
                <a:spcPts val="600"/>
              </a:spcBef>
              <a:spcAft>
                <a:spcPts val="600"/>
              </a:spcAft>
            </a:pPr>
            <a:r>
              <a:rPr lang="en-US" dirty="0" smtClean="0">
                <a:solidFill>
                  <a:schemeClr val="bg1"/>
                </a:solidFill>
              </a:rPr>
              <a:t>Expand with additional 128 antennas, comprised of</a:t>
            </a:r>
          </a:p>
          <a:p>
            <a:pPr lvl="2">
              <a:lnSpc>
                <a:spcPct val="70000"/>
              </a:lnSpc>
              <a:spcBef>
                <a:spcPts val="600"/>
              </a:spcBef>
              <a:spcAft>
                <a:spcPts val="600"/>
              </a:spcAft>
            </a:pPr>
            <a:r>
              <a:rPr lang="en-US" dirty="0" smtClean="0">
                <a:solidFill>
                  <a:schemeClr val="bg1"/>
                </a:solidFill>
              </a:rPr>
              <a:t>72 closely spaced in 2x hexagonal grids </a:t>
            </a:r>
            <a:r>
              <a:rPr lang="en-US" dirty="0" err="1" smtClean="0">
                <a:solidFill>
                  <a:schemeClr val="bg1"/>
                </a:solidFill>
              </a:rPr>
              <a:t>approx</a:t>
            </a:r>
            <a:r>
              <a:rPr lang="en-US" dirty="0" smtClean="0">
                <a:solidFill>
                  <a:schemeClr val="bg1"/>
                </a:solidFill>
              </a:rPr>
              <a:t> 100m size</a:t>
            </a:r>
          </a:p>
          <a:p>
            <a:pPr lvl="2">
              <a:lnSpc>
                <a:spcPct val="70000"/>
              </a:lnSpc>
              <a:spcBef>
                <a:spcPts val="600"/>
              </a:spcBef>
              <a:spcAft>
                <a:spcPts val="600"/>
              </a:spcAft>
            </a:pPr>
            <a:r>
              <a:rPr lang="en-US" dirty="0" smtClean="0">
                <a:solidFill>
                  <a:schemeClr val="bg1"/>
                </a:solidFill>
              </a:rPr>
              <a:t>56 new long baseline antennas to double max baseline to 5km</a:t>
            </a:r>
          </a:p>
          <a:p>
            <a:pPr lvl="1">
              <a:lnSpc>
                <a:spcPct val="70000"/>
              </a:lnSpc>
              <a:spcBef>
                <a:spcPts val="600"/>
              </a:spcBef>
              <a:spcAft>
                <a:spcPts val="600"/>
              </a:spcAft>
            </a:pPr>
            <a:r>
              <a:rPr lang="en-US" dirty="0" smtClean="0">
                <a:solidFill>
                  <a:schemeClr val="bg1"/>
                </a:solidFill>
              </a:rPr>
              <a:t>Only 128 antennas used at any time: reconfigure for</a:t>
            </a:r>
          </a:p>
          <a:p>
            <a:pPr lvl="2">
              <a:lnSpc>
                <a:spcPct val="70000"/>
              </a:lnSpc>
              <a:spcBef>
                <a:spcPts val="600"/>
              </a:spcBef>
              <a:spcAft>
                <a:spcPts val="600"/>
              </a:spcAft>
            </a:pPr>
            <a:r>
              <a:rPr lang="en-US" dirty="0" smtClean="0">
                <a:solidFill>
                  <a:schemeClr val="bg1"/>
                </a:solidFill>
              </a:rPr>
              <a:t>‘</a:t>
            </a:r>
            <a:r>
              <a:rPr lang="en-US" dirty="0" err="1" smtClean="0">
                <a:solidFill>
                  <a:schemeClr val="bg1"/>
                </a:solidFill>
              </a:rPr>
              <a:t>EoR</a:t>
            </a:r>
            <a:r>
              <a:rPr lang="en-US" dirty="0" smtClean="0">
                <a:solidFill>
                  <a:schemeClr val="bg1"/>
                </a:solidFill>
              </a:rPr>
              <a:t> array’ (existing core tiles plus new hexes)</a:t>
            </a:r>
          </a:p>
          <a:p>
            <a:pPr lvl="2">
              <a:lnSpc>
                <a:spcPct val="70000"/>
              </a:lnSpc>
              <a:spcBef>
                <a:spcPts val="600"/>
              </a:spcBef>
              <a:spcAft>
                <a:spcPts val="600"/>
              </a:spcAft>
            </a:pPr>
            <a:r>
              <a:rPr lang="en-US" dirty="0" smtClean="0">
                <a:solidFill>
                  <a:schemeClr val="bg1"/>
                </a:solidFill>
              </a:rPr>
              <a:t>‘Long baseline array’ (existing non-core tiles + new long baseline tiles)</a:t>
            </a:r>
          </a:p>
          <a:p>
            <a:pPr lvl="1">
              <a:lnSpc>
                <a:spcPct val="70000"/>
              </a:lnSpc>
              <a:spcBef>
                <a:spcPts val="600"/>
              </a:spcBef>
              <a:spcAft>
                <a:spcPts val="600"/>
              </a:spcAft>
            </a:pPr>
            <a:r>
              <a:rPr lang="en-US" dirty="0" smtClean="0">
                <a:solidFill>
                  <a:schemeClr val="bg1"/>
                </a:solidFill>
              </a:rPr>
              <a:t>Same correlator, receivers: reconfigure by manual re-plugging of tiles into receivers</a:t>
            </a:r>
          </a:p>
          <a:p>
            <a:pPr>
              <a:lnSpc>
                <a:spcPct val="70000"/>
              </a:lnSpc>
              <a:spcBef>
                <a:spcPts val="600"/>
              </a:spcBef>
              <a:spcAft>
                <a:spcPts val="600"/>
              </a:spcAft>
            </a:pPr>
            <a:r>
              <a:rPr lang="en-US" dirty="0" smtClean="0">
                <a:solidFill>
                  <a:schemeClr val="bg1"/>
                </a:solidFill>
              </a:rPr>
              <a:t>Phase </a:t>
            </a:r>
            <a:r>
              <a:rPr lang="en-US" dirty="0">
                <a:solidFill>
                  <a:schemeClr val="bg1"/>
                </a:solidFill>
              </a:rPr>
              <a:t>3: 2018</a:t>
            </a:r>
            <a:r>
              <a:rPr lang="en-US" dirty="0" smtClean="0">
                <a:solidFill>
                  <a:schemeClr val="bg1"/>
                </a:solidFill>
              </a:rPr>
              <a:t>-</a:t>
            </a:r>
          </a:p>
          <a:p>
            <a:pPr lvl="1">
              <a:lnSpc>
                <a:spcPct val="70000"/>
              </a:lnSpc>
              <a:spcBef>
                <a:spcPts val="600"/>
              </a:spcBef>
              <a:spcAft>
                <a:spcPts val="600"/>
              </a:spcAft>
            </a:pPr>
            <a:r>
              <a:rPr lang="en-US" dirty="0" smtClean="0">
                <a:solidFill>
                  <a:schemeClr val="bg1"/>
                </a:solidFill>
              </a:rPr>
              <a:t>New electronics and receivers</a:t>
            </a:r>
            <a:endParaRPr lang="en-US" dirty="0">
              <a:solidFill>
                <a:schemeClr val="bg1"/>
              </a:solidFill>
            </a:endParaRPr>
          </a:p>
          <a:p>
            <a:pPr marL="457200" lvl="1" indent="0">
              <a:lnSpc>
                <a:spcPct val="70000"/>
              </a:lnSpc>
              <a:spcBef>
                <a:spcPts val="600"/>
              </a:spcBef>
              <a:spcAft>
                <a:spcPts val="600"/>
              </a:spcAft>
              <a:buNone/>
            </a:pPr>
            <a:endParaRPr lang="en-US" dirty="0" smtClean="0">
              <a:solidFill>
                <a:schemeClr val="bg1"/>
              </a:solidFill>
            </a:endParaRPr>
          </a:p>
        </p:txBody>
      </p:sp>
      <p:pic>
        <p:nvPicPr>
          <p:cNvPr id="5" name="Picture 4"/>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8" name="Title 1"/>
          <p:cNvSpPr txBox="1">
            <a:spLocks/>
          </p:cNvSpPr>
          <p:nvPr/>
        </p:nvSpPr>
        <p:spPr>
          <a:xfrm>
            <a:off x="467544" y="0"/>
            <a:ext cx="8229600" cy="63408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200" dirty="0" smtClean="0">
                <a:solidFill>
                  <a:srgbClr val="FF0000"/>
                </a:solidFill>
              </a:rPr>
              <a:t>MWA Past, present, future</a:t>
            </a:r>
            <a:endParaRPr lang="en-AU" sz="3200" dirty="0">
              <a:solidFill>
                <a:srgbClr val="FF0000"/>
              </a:solidFill>
            </a:endParaRPr>
          </a:p>
        </p:txBody>
      </p:sp>
    </p:spTree>
    <p:extLst>
      <p:ext uri="{BB962C8B-B14F-4D97-AF65-F5344CB8AC3E}">
        <p14:creationId xmlns:p14="http://schemas.microsoft.com/office/powerpoint/2010/main" val="949730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Slide Number Placeholder 2"/>
          <p:cNvSpPr>
            <a:spLocks noGrp="1"/>
          </p:cNvSpPr>
          <p:nvPr>
            <p:ph type="sldNum" sz="quarter" idx="12"/>
          </p:nvPr>
        </p:nvSpPr>
        <p:spPr/>
        <p:txBody>
          <a:bodyPr/>
          <a:lstStyle/>
          <a:p>
            <a:fld id="{4559B5CD-97EE-454D-9E9F-7CF7580FE560}" type="slidenum">
              <a:rPr lang="en-AU" smtClean="0"/>
              <a:t>34</a:t>
            </a:fld>
            <a:endParaRPr lang="en-AU"/>
          </a:p>
        </p:txBody>
      </p:sp>
      <p:pic>
        <p:nvPicPr>
          <p:cNvPr id="4" name="Picture 3"/>
          <p:cNvPicPr>
            <a:picLocks noChangeAspect="1"/>
          </p:cNvPicPr>
          <p:nvPr/>
        </p:nvPicPr>
        <p:blipFill>
          <a:blip r:embed="rId2"/>
          <a:stretch>
            <a:fillRect/>
          </a:stretch>
        </p:blipFill>
        <p:spPr>
          <a:xfrm>
            <a:off x="-1" y="-27384"/>
            <a:ext cx="12133710" cy="7632848"/>
          </a:xfrm>
          <a:prstGeom prst="rect">
            <a:avLst/>
          </a:prstGeom>
        </p:spPr>
      </p:pic>
      <p:sp>
        <p:nvSpPr>
          <p:cNvPr id="5" name="TextBox 4"/>
          <p:cNvSpPr txBox="1"/>
          <p:nvPr/>
        </p:nvSpPr>
        <p:spPr>
          <a:xfrm>
            <a:off x="4766011" y="-15683"/>
            <a:ext cx="3477910" cy="769441"/>
          </a:xfrm>
          <a:prstGeom prst="rect">
            <a:avLst/>
          </a:prstGeom>
          <a:noFill/>
        </p:spPr>
        <p:txBody>
          <a:bodyPr wrap="none" rtlCol="0">
            <a:spAutoFit/>
          </a:bodyPr>
          <a:lstStyle/>
          <a:p>
            <a:r>
              <a:rPr lang="en-US" sz="4400" b="1" dirty="0" smtClean="0">
                <a:solidFill>
                  <a:srgbClr val="FF0000"/>
                </a:solidFill>
              </a:rPr>
              <a:t>MWA Phase II</a:t>
            </a:r>
            <a:endParaRPr lang="en-US" sz="4400" b="1" dirty="0">
              <a:solidFill>
                <a:srgbClr val="FF0000"/>
              </a:solidFill>
            </a:endParaRPr>
          </a:p>
        </p:txBody>
      </p:sp>
    </p:spTree>
    <p:extLst>
      <p:ext uri="{BB962C8B-B14F-4D97-AF65-F5344CB8AC3E}">
        <p14:creationId xmlns:p14="http://schemas.microsoft.com/office/powerpoint/2010/main" val="2309748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600600" y="110623"/>
            <a:ext cx="7804500" cy="1046700"/>
          </a:xfrm>
          <a:prstGeom prst="rect">
            <a:avLst/>
          </a:prstGeom>
          <a:no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sz="5200" b="0" i="0" u="none" strike="noStrike" cap="none">
                <a:solidFill>
                  <a:srgbClr val="FFFFFF"/>
                </a:solidFill>
                <a:latin typeface="Helvetica Neue"/>
                <a:ea typeface="Helvetica Neue"/>
                <a:cs typeface="Helvetica Neue"/>
                <a:sym typeface="Helvetica Neue"/>
              </a:rPr>
              <a:t>Timeline</a:t>
            </a:r>
          </a:p>
        </p:txBody>
      </p:sp>
      <p:pic>
        <p:nvPicPr>
          <p:cNvPr id="560" name="Shape 560"/>
          <p:cNvPicPr preferRelativeResize="0"/>
          <p:nvPr/>
        </p:nvPicPr>
        <p:blipFill>
          <a:blip r:embed="rId3">
            <a:alphaModFix/>
          </a:blip>
          <a:stretch>
            <a:fillRect/>
          </a:stretch>
        </p:blipFill>
        <p:spPr>
          <a:xfrm>
            <a:off x="0" y="1090655"/>
            <a:ext cx="9143998" cy="5767337"/>
          </a:xfrm>
          <a:prstGeom prst="rect">
            <a:avLst/>
          </a:prstGeom>
          <a:noFill/>
          <a:ln>
            <a:noFill/>
          </a:ln>
        </p:spPr>
      </p:pic>
    </p:spTree>
    <p:extLst>
      <p:ext uri="{BB962C8B-B14F-4D97-AF65-F5344CB8AC3E}">
        <p14:creationId xmlns:p14="http://schemas.microsoft.com/office/powerpoint/2010/main" val="24930221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3752"/>
            <a:ext cx="9036496" cy="710952"/>
          </a:xfrm>
        </p:spPr>
        <p:txBody>
          <a:bodyPr>
            <a:normAutofit/>
          </a:bodyPr>
          <a:lstStyle/>
          <a:p>
            <a:r>
              <a:rPr lang="en-AU" sz="3200" dirty="0" smtClean="0">
                <a:solidFill>
                  <a:srgbClr val="FF0000"/>
                </a:solidFill>
              </a:rPr>
              <a:t>Anticipated performance of </a:t>
            </a:r>
            <a:r>
              <a:rPr lang="en-AU" sz="3200" dirty="0" err="1" smtClean="0">
                <a:solidFill>
                  <a:srgbClr val="FF0000"/>
                </a:solidFill>
              </a:rPr>
              <a:t>EoR</a:t>
            </a:r>
            <a:r>
              <a:rPr lang="en-AU" sz="3200" dirty="0" smtClean="0">
                <a:solidFill>
                  <a:srgbClr val="FF0000"/>
                </a:solidFill>
              </a:rPr>
              <a:t> experiments</a:t>
            </a:r>
            <a:endParaRPr lang="en-AU" sz="3200" dirty="0">
              <a:solidFill>
                <a:srgbClr val="FF0000"/>
              </a:solidFill>
            </a:endParaRPr>
          </a:p>
        </p:txBody>
      </p:sp>
      <p:sp>
        <p:nvSpPr>
          <p:cNvPr id="7" name="TextBox 6"/>
          <p:cNvSpPr txBox="1"/>
          <p:nvPr/>
        </p:nvSpPr>
        <p:spPr>
          <a:xfrm>
            <a:off x="179512" y="6525344"/>
            <a:ext cx="5198859" cy="369332"/>
          </a:xfrm>
          <a:prstGeom prst="rect">
            <a:avLst/>
          </a:prstGeom>
          <a:noFill/>
        </p:spPr>
        <p:txBody>
          <a:bodyPr wrap="none" rtlCol="0">
            <a:spAutoFit/>
          </a:bodyPr>
          <a:lstStyle/>
          <a:p>
            <a:r>
              <a:rPr lang="en-AU" dirty="0" smtClean="0"/>
              <a:t>Courtesy Adam Beardsley &amp; anonymous grad student</a:t>
            </a:r>
            <a:endParaRPr lang="en-AU" dirty="0"/>
          </a:p>
        </p:txBody>
      </p:sp>
      <p:pic>
        <p:nvPicPr>
          <p:cNvPr id="6" name="Shape 3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7691" y="5188732"/>
            <a:ext cx="7133341" cy="1177311"/>
          </a:xfrm>
          <a:prstGeom prst="rect">
            <a:avLst/>
          </a:prstGeom>
          <a:noFill/>
          <a:ln>
            <a:noFill/>
          </a:ln>
        </p:spPr>
      </p:pic>
      <p:pic>
        <p:nvPicPr>
          <p:cNvPr id="8" name="Shape 3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87691" y="958714"/>
            <a:ext cx="7133341" cy="4247015"/>
          </a:xfrm>
          <a:prstGeom prst="rect">
            <a:avLst/>
          </a:prstGeom>
          <a:noFill/>
          <a:ln>
            <a:noFill/>
          </a:ln>
        </p:spPr>
      </p:pic>
    </p:spTree>
    <p:extLst>
      <p:ext uri="{BB962C8B-B14F-4D97-AF65-F5344CB8AC3E}">
        <p14:creationId xmlns:p14="http://schemas.microsoft.com/office/powerpoint/2010/main" val="488834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56562"/>
            <a:ext cx="8229600" cy="725921"/>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rgbClr val="FFC000"/>
                </a:solidFill>
                <a:latin typeface="+mj-lt"/>
                <a:ea typeface="+mj-ea"/>
                <a:cs typeface="+mj-cs"/>
              </a:defRPr>
            </a:lvl1pPr>
          </a:lstStyle>
          <a:p>
            <a:endParaRPr lang="en-US" dirty="0">
              <a:solidFill>
                <a:srgbClr val="0000FF"/>
              </a:solidFill>
            </a:endParaRPr>
          </a:p>
        </p:txBody>
      </p:sp>
      <p:pic>
        <p:nvPicPr>
          <p:cNvPr id="5" name="Content Placeholder 3" descr="reionexpl.jpg"/>
          <p:cNvPicPr>
            <a:picLocks noChangeAspect="1"/>
          </p:cNvPicPr>
          <p:nvPr/>
        </p:nvPicPr>
        <p:blipFill rotWithShape="1">
          <a:blip r:embed="rId2">
            <a:extLst>
              <a:ext uri="{28A0092B-C50C-407E-A947-70E740481C1C}">
                <a14:useLocalDpi xmlns:a14="http://schemas.microsoft.com/office/drawing/2010/main" val="0"/>
              </a:ext>
            </a:extLst>
          </a:blip>
          <a:srcRect l="-447" r="-534"/>
          <a:stretch/>
        </p:blipFill>
        <p:spPr>
          <a:xfrm>
            <a:off x="1" y="918813"/>
            <a:ext cx="4718978" cy="5841375"/>
          </a:xfrm>
          <a:prstGeom prst="rect">
            <a:avLst/>
          </a:prstGeom>
        </p:spPr>
      </p:pic>
      <p:sp>
        <p:nvSpPr>
          <p:cNvPr id="6" name="TextBox 5"/>
          <p:cNvSpPr txBox="1"/>
          <p:nvPr/>
        </p:nvSpPr>
        <p:spPr>
          <a:xfrm>
            <a:off x="5435695" y="1116007"/>
            <a:ext cx="3758951" cy="5262979"/>
          </a:xfrm>
          <a:prstGeom prst="rect">
            <a:avLst/>
          </a:prstGeom>
          <a:noFill/>
        </p:spPr>
        <p:txBody>
          <a:bodyPr wrap="square" rtlCol="0">
            <a:spAutoFit/>
          </a:bodyPr>
          <a:lstStyle/>
          <a:p>
            <a:pPr marL="285750" indent="-285750">
              <a:buFont typeface="Arial"/>
              <a:buChar char="•"/>
            </a:pPr>
            <a:r>
              <a:rPr lang="en-US" sz="2400" dirty="0" smtClean="0">
                <a:solidFill>
                  <a:srgbClr val="FDB009"/>
                </a:solidFill>
              </a:rPr>
              <a:t>Formation of large scale structures and evolution of astrophysical objects need to be probed</a:t>
            </a:r>
          </a:p>
          <a:p>
            <a:pPr marL="285750" indent="-285750">
              <a:buFont typeface="Arial"/>
              <a:buChar char="•"/>
            </a:pPr>
            <a:endParaRPr lang="en-US" sz="2400" dirty="0" smtClean="0">
              <a:solidFill>
                <a:srgbClr val="FDB009"/>
              </a:solidFill>
            </a:endParaRPr>
          </a:p>
          <a:p>
            <a:pPr marL="285750" indent="-285750">
              <a:buFont typeface="Arial"/>
              <a:buChar char="•"/>
            </a:pPr>
            <a:r>
              <a:rPr lang="en-US" sz="2400" dirty="0" smtClean="0">
                <a:solidFill>
                  <a:srgbClr val="FDB009"/>
                </a:solidFill>
              </a:rPr>
              <a:t>Neutral Hydrogen is a direct probe of the </a:t>
            </a:r>
            <a:r>
              <a:rPr lang="en-US" sz="2400" dirty="0" err="1" smtClean="0">
                <a:solidFill>
                  <a:srgbClr val="FDB009"/>
                </a:solidFill>
              </a:rPr>
              <a:t>Reionization</a:t>
            </a:r>
            <a:r>
              <a:rPr lang="en-US" sz="2400" dirty="0" smtClean="0">
                <a:solidFill>
                  <a:srgbClr val="FDB009"/>
                </a:solidFill>
              </a:rPr>
              <a:t> epoch</a:t>
            </a:r>
          </a:p>
          <a:p>
            <a:pPr marL="285750" indent="-285750">
              <a:buFont typeface="Arial"/>
              <a:buChar char="•"/>
            </a:pPr>
            <a:endParaRPr lang="en-US" sz="2400" dirty="0" smtClean="0">
              <a:solidFill>
                <a:srgbClr val="FDB009"/>
              </a:solidFill>
            </a:endParaRPr>
          </a:p>
          <a:p>
            <a:pPr marL="285750" indent="-285750">
              <a:buFont typeface="Arial"/>
              <a:buChar char="•"/>
            </a:pPr>
            <a:r>
              <a:rPr lang="en-US" sz="2400" dirty="0" smtClean="0">
                <a:solidFill>
                  <a:srgbClr val="FDB009"/>
                </a:solidFill>
              </a:rPr>
              <a:t>Current instruments have enough sensitivity for statistical detection of HI from the </a:t>
            </a:r>
            <a:r>
              <a:rPr lang="en-US" sz="2400" dirty="0" err="1" smtClean="0">
                <a:solidFill>
                  <a:srgbClr val="FDB009"/>
                </a:solidFill>
              </a:rPr>
              <a:t>EoR</a:t>
            </a:r>
            <a:r>
              <a:rPr lang="en-US" sz="2400" dirty="0" smtClean="0">
                <a:solidFill>
                  <a:srgbClr val="FDB009"/>
                </a:solidFill>
              </a:rPr>
              <a:t> (~100-200 MHz)</a:t>
            </a:r>
            <a:endParaRPr lang="en-US" sz="2400" dirty="0" smtClean="0">
              <a:solidFill>
                <a:srgbClr val="FDB009"/>
              </a:solidFill>
            </a:endParaRPr>
          </a:p>
        </p:txBody>
      </p:sp>
      <p:sp>
        <p:nvSpPr>
          <p:cNvPr id="2" name="Title 1"/>
          <p:cNvSpPr>
            <a:spLocks noGrp="1"/>
          </p:cNvSpPr>
          <p:nvPr>
            <p:ph type="title"/>
          </p:nvPr>
        </p:nvSpPr>
        <p:spPr>
          <a:xfrm>
            <a:off x="519912" y="-48336"/>
            <a:ext cx="8229600" cy="1143000"/>
          </a:xfrm>
        </p:spPr>
        <p:txBody>
          <a:bodyPr>
            <a:normAutofit fontScale="90000"/>
          </a:bodyPr>
          <a:lstStyle/>
          <a:p>
            <a:r>
              <a:rPr lang="en-US" dirty="0">
                <a:solidFill>
                  <a:srgbClr val="BC0024"/>
                </a:solidFill>
              </a:rPr>
              <a:t>Why study </a:t>
            </a:r>
            <a:r>
              <a:rPr lang="en-US" dirty="0" smtClean="0">
                <a:solidFill>
                  <a:srgbClr val="BC0024"/>
                </a:solidFill>
              </a:rPr>
              <a:t>Hydrogen in the Early Universe</a:t>
            </a:r>
            <a:r>
              <a:rPr lang="en-US" dirty="0" smtClean="0">
                <a:solidFill>
                  <a:srgbClr val="BC0024"/>
                </a:solidFill>
              </a:rPr>
              <a:t>?</a:t>
            </a:r>
            <a:endParaRPr lang="en-US" dirty="0">
              <a:solidFill>
                <a:srgbClr val="BC0024"/>
              </a:solidFill>
            </a:endParaRPr>
          </a:p>
        </p:txBody>
      </p:sp>
    </p:spTree>
    <p:extLst>
      <p:ext uri="{BB962C8B-B14F-4D97-AF65-F5344CB8AC3E}">
        <p14:creationId xmlns:p14="http://schemas.microsoft.com/office/powerpoint/2010/main" val="1625539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8"/>
            <a:ext cx="8229600" cy="807276"/>
          </a:xfrm>
        </p:spPr>
        <p:txBody>
          <a:bodyPr/>
          <a:lstStyle/>
          <a:p>
            <a:r>
              <a:rPr lang="en-US" dirty="0" smtClean="0">
                <a:solidFill>
                  <a:srgbClr val="FF0000"/>
                </a:solidFill>
              </a:rPr>
              <a:t>Low Frequency Array (LOFAR)</a:t>
            </a:r>
            <a:endParaRPr lang="en-US" dirty="0">
              <a:solidFill>
                <a:srgbClr val="FF0000"/>
              </a:solidFill>
            </a:endParaRPr>
          </a:p>
        </p:txBody>
      </p:sp>
      <p:pic>
        <p:nvPicPr>
          <p:cNvPr id="7" name="Content Placeholder 6" descr="LOFAR-superterp.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67" r="-107"/>
          <a:stretch/>
        </p:blipFill>
        <p:spPr>
          <a:xfrm>
            <a:off x="219487" y="970956"/>
            <a:ext cx="4265327" cy="2837214"/>
          </a:xfrm>
        </p:spPr>
      </p:pic>
      <p:pic>
        <p:nvPicPr>
          <p:cNvPr id="8" name="Picture 7" descr="LOFAR-international-stations-on-map-Europ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814" y="970956"/>
            <a:ext cx="4489834" cy="2681265"/>
          </a:xfrm>
          <a:prstGeom prst="rect">
            <a:avLst/>
          </a:prstGeom>
        </p:spPr>
      </p:pic>
      <p:pic>
        <p:nvPicPr>
          <p:cNvPr id="9" name="Picture 8" descr="LOFAR_HBA.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69" y="3808170"/>
            <a:ext cx="3932028" cy="2949021"/>
          </a:xfrm>
          <a:prstGeom prst="rect">
            <a:avLst/>
          </a:prstGeom>
        </p:spPr>
      </p:pic>
      <p:pic>
        <p:nvPicPr>
          <p:cNvPr id="10" name="Picture 9" descr="LOFAR_LBA.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434" y="3794112"/>
            <a:ext cx="3950772" cy="2963079"/>
          </a:xfrm>
          <a:prstGeom prst="rect">
            <a:avLst/>
          </a:prstGeom>
        </p:spPr>
      </p:pic>
    </p:spTree>
    <p:extLst>
      <p:ext uri="{BB962C8B-B14F-4D97-AF65-F5344CB8AC3E}">
        <p14:creationId xmlns:p14="http://schemas.microsoft.com/office/powerpoint/2010/main" val="24413007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7478" y="-333376"/>
            <a:ext cx="5836521" cy="2671409"/>
          </a:xfrm>
          <a:prstGeom prst="rect">
            <a:avLst/>
          </a:prstGeom>
        </p:spPr>
      </p:pic>
      <p:cxnSp>
        <p:nvCxnSpPr>
          <p:cNvPr id="7" name="Straight Connector 6"/>
          <p:cNvCxnSpPr/>
          <p:nvPr/>
        </p:nvCxnSpPr>
        <p:spPr>
          <a:xfrm flipH="1" flipV="1">
            <a:off x="4418738" y="-333374"/>
            <a:ext cx="1279726" cy="8217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418737" y="797726"/>
            <a:ext cx="1279727" cy="15466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0" y="-419957"/>
            <a:ext cx="5144899" cy="9083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0" y="797726"/>
            <a:ext cx="5144899" cy="1546614"/>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9957"/>
            <a:ext cx="4418737" cy="2764296"/>
          </a:xfrm>
          <a:prstGeom prst="rect">
            <a:avLst/>
          </a:prstGeom>
        </p:spPr>
      </p:pic>
      <p:cxnSp>
        <p:nvCxnSpPr>
          <p:cNvPr id="30" name="Straight Connector 29"/>
          <p:cNvCxnSpPr/>
          <p:nvPr/>
        </p:nvCxnSpPr>
        <p:spPr>
          <a:xfrm>
            <a:off x="2377074" y="488404"/>
            <a:ext cx="6766925" cy="625156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0" y="41064"/>
            <a:ext cx="1682750" cy="229696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77074" y="41064"/>
            <a:ext cx="6766926" cy="230327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144899" y="488404"/>
            <a:ext cx="553565" cy="3093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682750" y="41064"/>
            <a:ext cx="694324" cy="44734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0" y="488404"/>
            <a:ext cx="1682750" cy="636959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6" name="Picture 15" descr="psa128.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14843"/>
            <a:ext cx="9143999" cy="4592641"/>
          </a:xfrm>
          <a:prstGeom prst="rect">
            <a:avLst/>
          </a:prstGeom>
        </p:spPr>
      </p:pic>
      <p:sp>
        <p:nvSpPr>
          <p:cNvPr id="4" name="TextBox 3"/>
          <p:cNvSpPr txBox="1"/>
          <p:nvPr/>
        </p:nvSpPr>
        <p:spPr>
          <a:xfrm>
            <a:off x="3005529" y="2360020"/>
            <a:ext cx="2826415" cy="646331"/>
          </a:xfrm>
          <a:prstGeom prst="rect">
            <a:avLst/>
          </a:prstGeom>
          <a:noFill/>
        </p:spPr>
        <p:txBody>
          <a:bodyPr wrap="none" rtlCol="0">
            <a:spAutoFit/>
          </a:bodyPr>
          <a:lstStyle/>
          <a:p>
            <a:r>
              <a:rPr lang="en-US" sz="3600" dirty="0" smtClean="0">
                <a:solidFill>
                  <a:schemeClr val="bg1"/>
                </a:solidFill>
              </a:rPr>
              <a:t>PAPER / HERA</a:t>
            </a:r>
            <a:endParaRPr lang="en-US" sz="3600" dirty="0">
              <a:solidFill>
                <a:schemeClr val="bg1"/>
              </a:solidFill>
            </a:endParaRPr>
          </a:p>
        </p:txBody>
      </p:sp>
    </p:spTree>
    <p:extLst>
      <p:ext uri="{BB962C8B-B14F-4D97-AF65-F5344CB8AC3E}">
        <p14:creationId xmlns:p14="http://schemas.microsoft.com/office/powerpoint/2010/main" val="18428863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er_1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43" y="0"/>
            <a:ext cx="9326903" cy="6858000"/>
          </a:xfrm>
          <a:prstGeom prst="rect">
            <a:avLst/>
          </a:prstGeom>
        </p:spPr>
      </p:pic>
    </p:spTree>
    <p:extLst>
      <p:ext uri="{BB962C8B-B14F-4D97-AF65-F5344CB8AC3E}">
        <p14:creationId xmlns:p14="http://schemas.microsoft.com/office/powerpoint/2010/main" val="21359154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25" name="Content Placeholder 24" descr="mwa.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p:pic>
      <p:sp>
        <p:nvSpPr>
          <p:cNvPr id="4" name="Slide Number Placeholder 3"/>
          <p:cNvSpPr>
            <a:spLocks noGrp="1"/>
          </p:cNvSpPr>
          <p:nvPr>
            <p:ph type="sldNum" sz="quarter" idx="12"/>
          </p:nvPr>
        </p:nvSpPr>
        <p:spPr/>
        <p:txBody>
          <a:bodyPr/>
          <a:lstStyle/>
          <a:p>
            <a:fld id="{4559B5CD-97EE-454D-9E9F-7CF7580FE560}" type="slidenum">
              <a:rPr lang="en-AU" smtClean="0"/>
              <a:t>8</a:t>
            </a:fld>
            <a:endParaRPr lang="en-AU" dirty="0"/>
          </a:p>
        </p:txBody>
      </p:sp>
      <p:pic>
        <p:nvPicPr>
          <p:cNvPr id="5" name="Picture Placeholder 13" descr="murchison-shire.png"/>
          <p:cNvPicPr>
            <a:picLocks noChangeAspect="1"/>
          </p:cNvPicPr>
          <p:nvPr/>
        </p:nvPicPr>
        <p:blipFill rotWithShape="1">
          <a:blip r:embed="rId4"/>
          <a:srcRect t="-13782" r="11111" b="-13782"/>
          <a:stretch/>
        </p:blipFill>
        <p:spPr>
          <a:xfrm>
            <a:off x="0" y="-1006280"/>
            <a:ext cx="9144000" cy="8844788"/>
          </a:xfrm>
          <a:prstGeom prst="rect">
            <a:avLst/>
          </a:prstGeom>
        </p:spPr>
      </p:pic>
      <p:sp>
        <p:nvSpPr>
          <p:cNvPr id="7" name="Oval 6"/>
          <p:cNvSpPr/>
          <p:nvPr/>
        </p:nvSpPr>
        <p:spPr>
          <a:xfrm>
            <a:off x="2057400" y="5065713"/>
            <a:ext cx="114300" cy="1158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15"/>
          <p:cNvSpPr txBox="1">
            <a:spLocks noChangeArrowheads="1"/>
          </p:cNvSpPr>
          <p:nvPr/>
        </p:nvSpPr>
        <p:spPr bwMode="auto">
          <a:xfrm>
            <a:off x="1371600" y="4916488"/>
            <a:ext cx="746125" cy="646112"/>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Perth</a:t>
            </a:r>
          </a:p>
          <a:p>
            <a:endParaRPr lang="en-US" dirty="0">
              <a:solidFill>
                <a:srgbClr val="FFFFFF"/>
              </a:solidFill>
            </a:endParaRPr>
          </a:p>
        </p:txBody>
      </p:sp>
      <p:cxnSp>
        <p:nvCxnSpPr>
          <p:cNvPr id="9" name="Straight Arrow Connector 8"/>
          <p:cNvCxnSpPr/>
          <p:nvPr/>
        </p:nvCxnSpPr>
        <p:spPr>
          <a:xfrm>
            <a:off x="2514600" y="4418012"/>
            <a:ext cx="838200" cy="158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2452687" y="4383087"/>
            <a:ext cx="1128713" cy="369888"/>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~200 km</a:t>
            </a:r>
          </a:p>
        </p:txBody>
      </p:sp>
      <p:sp>
        <p:nvSpPr>
          <p:cNvPr id="11" name="Oval 10"/>
          <p:cNvSpPr/>
          <p:nvPr/>
        </p:nvSpPr>
        <p:spPr>
          <a:xfrm>
            <a:off x="1752600" y="3998912"/>
            <a:ext cx="114300" cy="1158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5"/>
          <p:cNvSpPr txBox="1">
            <a:spLocks noChangeArrowheads="1"/>
          </p:cNvSpPr>
          <p:nvPr/>
        </p:nvSpPr>
        <p:spPr bwMode="auto">
          <a:xfrm>
            <a:off x="685800" y="3810000"/>
            <a:ext cx="1262062" cy="646113"/>
          </a:xfrm>
          <a:prstGeom prst="rect">
            <a:avLst/>
          </a:prstGeom>
          <a:noFill/>
          <a:ln w="9525">
            <a:noFill/>
            <a:miter lim="800000"/>
            <a:headEnd/>
            <a:tailEnd/>
          </a:ln>
        </p:spPr>
        <p:txBody>
          <a:bodyPr wrap="none">
            <a:prstTxWarp prst="textNoShape">
              <a:avLst/>
            </a:prstTxWarp>
            <a:spAutoFit/>
          </a:bodyPr>
          <a:lstStyle/>
          <a:p>
            <a:r>
              <a:rPr lang="en-US" dirty="0" err="1">
                <a:solidFill>
                  <a:schemeClr val="bg1"/>
                </a:solidFill>
              </a:rPr>
              <a:t>Geraldton</a:t>
            </a:r>
            <a:endParaRPr lang="en-US" dirty="0">
              <a:solidFill>
                <a:schemeClr val="bg1"/>
              </a:solidFill>
            </a:endParaRPr>
          </a:p>
          <a:p>
            <a:endParaRPr lang="en-US" dirty="0">
              <a:solidFill>
                <a:schemeClr val="bg1"/>
              </a:solidFill>
            </a:endParaRPr>
          </a:p>
        </p:txBody>
      </p:sp>
      <p:sp>
        <p:nvSpPr>
          <p:cNvPr id="13" name="TextBox 15"/>
          <p:cNvSpPr txBox="1">
            <a:spLocks noChangeArrowheads="1"/>
          </p:cNvSpPr>
          <p:nvPr/>
        </p:nvSpPr>
        <p:spPr bwMode="auto">
          <a:xfrm>
            <a:off x="3733800" y="2590800"/>
            <a:ext cx="3974015"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solidFill>
              </a:rPr>
              <a:t>41,000 sq. km = The Netherlands</a:t>
            </a:r>
          </a:p>
        </p:txBody>
      </p:sp>
      <p:cxnSp>
        <p:nvCxnSpPr>
          <p:cNvPr id="14" name="Straight Arrow Connector 12"/>
          <p:cNvCxnSpPr>
            <a:cxnSpLocks noChangeShapeType="1"/>
          </p:cNvCxnSpPr>
          <p:nvPr/>
        </p:nvCxnSpPr>
        <p:spPr bwMode="auto">
          <a:xfrm rot="5400000">
            <a:off x="1947862" y="2484438"/>
            <a:ext cx="762000" cy="3175"/>
          </a:xfrm>
          <a:prstGeom prst="straightConnector1">
            <a:avLst/>
          </a:prstGeom>
          <a:noFill/>
          <a:ln w="9525">
            <a:solidFill>
              <a:schemeClr val="bg1"/>
            </a:solidFill>
            <a:round/>
            <a:headEnd/>
            <a:tailEnd type="arrow" w="med" len="med"/>
          </a:ln>
        </p:spPr>
      </p:cxnSp>
      <p:sp>
        <p:nvSpPr>
          <p:cNvPr id="15" name="TextBox 15"/>
          <p:cNvSpPr txBox="1">
            <a:spLocks noChangeArrowheads="1"/>
          </p:cNvSpPr>
          <p:nvPr/>
        </p:nvSpPr>
        <p:spPr bwMode="auto">
          <a:xfrm>
            <a:off x="1143000" y="1752600"/>
            <a:ext cx="2610322" cy="369332"/>
          </a:xfrm>
          <a:prstGeom prst="rect">
            <a:avLst/>
          </a:prstGeom>
          <a:noFill/>
          <a:ln w="9525">
            <a:noFill/>
            <a:miter lim="800000"/>
            <a:headEnd/>
            <a:tailEnd/>
          </a:ln>
        </p:spPr>
        <p:txBody>
          <a:bodyPr wrap="none">
            <a:prstTxWarp prst="textNoShape">
              <a:avLst/>
            </a:prstTxWarp>
            <a:spAutoFit/>
          </a:bodyPr>
          <a:lstStyle/>
          <a:p>
            <a:r>
              <a:rPr lang="en-US" dirty="0" smtClean="0">
                <a:solidFill>
                  <a:schemeClr val="bg1"/>
                </a:solidFill>
              </a:rPr>
              <a:t>MRO (operated by CSIRO)</a:t>
            </a:r>
            <a:endParaRPr lang="en-US" dirty="0">
              <a:solidFill>
                <a:schemeClr val="bg1"/>
              </a:solidFill>
            </a:endParaRPr>
          </a:p>
        </p:txBody>
      </p:sp>
      <p:pic>
        <p:nvPicPr>
          <p:cNvPr id="16" name="Picture 2" descr="http://sphotos-a.xx.fbcdn.net/hphotos-ash4/269049_265807113539583_148247667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0" y="479425"/>
            <a:ext cx="1954335" cy="13049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477598_193083210811974_144213582365604_306231_766694245_o.jpg"/>
          <p:cNvPicPr>
            <a:picLocks noChangeAspect="1"/>
          </p:cNvPicPr>
          <p:nvPr/>
        </p:nvPicPr>
        <p:blipFill>
          <a:blip r:embed="rId6"/>
          <a:stretch>
            <a:fillRect/>
          </a:stretch>
        </p:blipFill>
        <p:spPr>
          <a:xfrm>
            <a:off x="2320925" y="861484"/>
            <a:ext cx="1621603" cy="919017"/>
          </a:xfrm>
          <a:prstGeom prst="rect">
            <a:avLst/>
          </a:prstGeom>
        </p:spPr>
      </p:pic>
      <p:sp>
        <p:nvSpPr>
          <p:cNvPr id="18" name="Freeform 17"/>
          <p:cNvSpPr/>
          <p:nvPr/>
        </p:nvSpPr>
        <p:spPr>
          <a:xfrm>
            <a:off x="1836897" y="3095625"/>
            <a:ext cx="480853" cy="1984375"/>
          </a:xfrm>
          <a:custGeom>
            <a:avLst/>
            <a:gdLst>
              <a:gd name="connsiteX0" fmla="*/ 480853 w 480853"/>
              <a:gd name="connsiteY0" fmla="*/ 0 h 1984375"/>
              <a:gd name="connsiteX1" fmla="*/ 464978 w 480853"/>
              <a:gd name="connsiteY1" fmla="*/ 301625 h 1984375"/>
              <a:gd name="connsiteX2" fmla="*/ 449103 w 480853"/>
              <a:gd name="connsiteY2" fmla="*/ 365125 h 1984375"/>
              <a:gd name="connsiteX3" fmla="*/ 417353 w 480853"/>
              <a:gd name="connsiteY3" fmla="*/ 412750 h 1984375"/>
              <a:gd name="connsiteX4" fmla="*/ 369728 w 480853"/>
              <a:gd name="connsiteY4" fmla="*/ 444500 h 1984375"/>
              <a:gd name="connsiteX5" fmla="*/ 353853 w 480853"/>
              <a:gd name="connsiteY5" fmla="*/ 492125 h 1984375"/>
              <a:gd name="connsiteX6" fmla="*/ 322103 w 480853"/>
              <a:gd name="connsiteY6" fmla="*/ 635000 h 1984375"/>
              <a:gd name="connsiteX7" fmla="*/ 306228 w 480853"/>
              <a:gd name="connsiteY7" fmla="*/ 682625 h 1984375"/>
              <a:gd name="connsiteX8" fmla="*/ 258603 w 480853"/>
              <a:gd name="connsiteY8" fmla="*/ 714375 h 1984375"/>
              <a:gd name="connsiteX9" fmla="*/ 226853 w 480853"/>
              <a:gd name="connsiteY9" fmla="*/ 762000 h 1984375"/>
              <a:gd name="connsiteX10" fmla="*/ 179228 w 480853"/>
              <a:gd name="connsiteY10" fmla="*/ 777875 h 1984375"/>
              <a:gd name="connsiteX11" fmla="*/ 115728 w 480853"/>
              <a:gd name="connsiteY11" fmla="*/ 873125 h 1984375"/>
              <a:gd name="connsiteX12" fmla="*/ 83978 w 480853"/>
              <a:gd name="connsiteY12" fmla="*/ 920750 h 1984375"/>
              <a:gd name="connsiteX13" fmla="*/ 36353 w 480853"/>
              <a:gd name="connsiteY13" fmla="*/ 936625 h 1984375"/>
              <a:gd name="connsiteX14" fmla="*/ 4603 w 480853"/>
              <a:gd name="connsiteY14" fmla="*/ 984250 h 1984375"/>
              <a:gd name="connsiteX15" fmla="*/ 20478 w 480853"/>
              <a:gd name="connsiteY15" fmla="*/ 1301750 h 1984375"/>
              <a:gd name="connsiteX16" fmla="*/ 68103 w 480853"/>
              <a:gd name="connsiteY16" fmla="*/ 1397000 h 1984375"/>
              <a:gd name="connsiteX17" fmla="*/ 131603 w 480853"/>
              <a:gd name="connsiteY17" fmla="*/ 1508125 h 1984375"/>
              <a:gd name="connsiteX18" fmla="*/ 163353 w 480853"/>
              <a:gd name="connsiteY18" fmla="*/ 1619250 h 1984375"/>
              <a:gd name="connsiteX19" fmla="*/ 195103 w 480853"/>
              <a:gd name="connsiteY19" fmla="*/ 1666875 h 1984375"/>
              <a:gd name="connsiteX20" fmla="*/ 242728 w 480853"/>
              <a:gd name="connsiteY20" fmla="*/ 1682750 h 1984375"/>
              <a:gd name="connsiteX21" fmla="*/ 258603 w 480853"/>
              <a:gd name="connsiteY21" fmla="*/ 1984375 h 19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3" h="1984375">
                <a:moveTo>
                  <a:pt x="480853" y="0"/>
                </a:moveTo>
                <a:cubicBezTo>
                  <a:pt x="475561" y="100542"/>
                  <a:pt x="473700" y="201323"/>
                  <a:pt x="464978" y="301625"/>
                </a:cubicBezTo>
                <a:cubicBezTo>
                  <a:pt x="463088" y="323361"/>
                  <a:pt x="457698" y="345071"/>
                  <a:pt x="449103" y="365125"/>
                </a:cubicBezTo>
                <a:cubicBezTo>
                  <a:pt x="441587" y="382662"/>
                  <a:pt x="430844" y="399259"/>
                  <a:pt x="417353" y="412750"/>
                </a:cubicBezTo>
                <a:cubicBezTo>
                  <a:pt x="403862" y="426241"/>
                  <a:pt x="385603" y="433917"/>
                  <a:pt x="369728" y="444500"/>
                </a:cubicBezTo>
                <a:cubicBezTo>
                  <a:pt x="364436" y="460375"/>
                  <a:pt x="357912" y="475891"/>
                  <a:pt x="353853" y="492125"/>
                </a:cubicBezTo>
                <a:cubicBezTo>
                  <a:pt x="321117" y="623069"/>
                  <a:pt x="354696" y="520924"/>
                  <a:pt x="322103" y="635000"/>
                </a:cubicBezTo>
                <a:cubicBezTo>
                  <a:pt x="317506" y="651090"/>
                  <a:pt x="316681" y="669558"/>
                  <a:pt x="306228" y="682625"/>
                </a:cubicBezTo>
                <a:cubicBezTo>
                  <a:pt x="294309" y="697523"/>
                  <a:pt x="274478" y="703792"/>
                  <a:pt x="258603" y="714375"/>
                </a:cubicBezTo>
                <a:cubicBezTo>
                  <a:pt x="248020" y="730250"/>
                  <a:pt x="241751" y="750081"/>
                  <a:pt x="226853" y="762000"/>
                </a:cubicBezTo>
                <a:cubicBezTo>
                  <a:pt x="213786" y="772453"/>
                  <a:pt x="191061" y="766042"/>
                  <a:pt x="179228" y="777875"/>
                </a:cubicBezTo>
                <a:cubicBezTo>
                  <a:pt x="152246" y="804857"/>
                  <a:pt x="136895" y="841375"/>
                  <a:pt x="115728" y="873125"/>
                </a:cubicBezTo>
                <a:cubicBezTo>
                  <a:pt x="105145" y="889000"/>
                  <a:pt x="102078" y="914717"/>
                  <a:pt x="83978" y="920750"/>
                </a:cubicBezTo>
                <a:lnTo>
                  <a:pt x="36353" y="936625"/>
                </a:lnTo>
                <a:cubicBezTo>
                  <a:pt x="25770" y="952500"/>
                  <a:pt x="5432" y="965189"/>
                  <a:pt x="4603" y="984250"/>
                </a:cubicBezTo>
                <a:cubicBezTo>
                  <a:pt x="0" y="1090116"/>
                  <a:pt x="11298" y="1196183"/>
                  <a:pt x="20478" y="1301750"/>
                </a:cubicBezTo>
                <a:cubicBezTo>
                  <a:pt x="24210" y="1344663"/>
                  <a:pt x="47796" y="1361462"/>
                  <a:pt x="68103" y="1397000"/>
                </a:cubicBezTo>
                <a:cubicBezTo>
                  <a:pt x="148668" y="1537989"/>
                  <a:pt x="54249" y="1392094"/>
                  <a:pt x="131603" y="1508125"/>
                </a:cubicBezTo>
                <a:cubicBezTo>
                  <a:pt x="136689" y="1528470"/>
                  <a:pt x="151966" y="1596476"/>
                  <a:pt x="163353" y="1619250"/>
                </a:cubicBezTo>
                <a:cubicBezTo>
                  <a:pt x="171886" y="1636315"/>
                  <a:pt x="180205" y="1654956"/>
                  <a:pt x="195103" y="1666875"/>
                </a:cubicBezTo>
                <a:cubicBezTo>
                  <a:pt x="208170" y="1677328"/>
                  <a:pt x="226853" y="1677458"/>
                  <a:pt x="242728" y="1682750"/>
                </a:cubicBezTo>
                <a:cubicBezTo>
                  <a:pt x="285377" y="1810697"/>
                  <a:pt x="258603" y="1713641"/>
                  <a:pt x="258603" y="1984375"/>
                </a:cubicBezTo>
              </a:path>
            </a:pathLst>
          </a:custGeom>
          <a:ln w="412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1512404" y="5879449"/>
            <a:ext cx="3680792" cy="369332"/>
          </a:xfrm>
          <a:prstGeom prst="rect">
            <a:avLst/>
          </a:prstGeom>
          <a:noFill/>
        </p:spPr>
        <p:txBody>
          <a:bodyPr wrap="square" rtlCol="0">
            <a:spAutoFit/>
          </a:bodyPr>
          <a:lstStyle/>
          <a:p>
            <a:r>
              <a:rPr lang="en-US" dirty="0" err="1" smtClean="0">
                <a:solidFill>
                  <a:srgbClr val="FFFF00"/>
                </a:solidFill>
              </a:rPr>
              <a:t>Pawsey</a:t>
            </a:r>
            <a:r>
              <a:rPr lang="en-US" dirty="0" smtClean="0">
                <a:solidFill>
                  <a:srgbClr val="FFFF00"/>
                </a:solidFill>
              </a:rPr>
              <a:t> Centre </a:t>
            </a:r>
            <a:r>
              <a:rPr lang="en-US" dirty="0">
                <a:solidFill>
                  <a:srgbClr val="FFFF00"/>
                </a:solidFill>
              </a:rPr>
              <a:t>9</a:t>
            </a:r>
            <a:r>
              <a:rPr lang="en-US" dirty="0" smtClean="0">
                <a:solidFill>
                  <a:srgbClr val="FFFF00"/>
                </a:solidFill>
              </a:rPr>
              <a:t> PB storage for MWA</a:t>
            </a:r>
          </a:p>
        </p:txBody>
      </p:sp>
      <p:sp>
        <p:nvSpPr>
          <p:cNvPr id="20" name="TextBox 19"/>
          <p:cNvSpPr txBox="1"/>
          <p:nvPr/>
        </p:nvSpPr>
        <p:spPr>
          <a:xfrm>
            <a:off x="304800" y="2057400"/>
            <a:ext cx="4801878" cy="369332"/>
          </a:xfrm>
          <a:prstGeom prst="rect">
            <a:avLst/>
          </a:prstGeom>
          <a:noFill/>
        </p:spPr>
        <p:txBody>
          <a:bodyPr wrap="none" rtlCol="0">
            <a:spAutoFit/>
          </a:bodyPr>
          <a:lstStyle/>
          <a:p>
            <a:r>
              <a:rPr lang="en-US" dirty="0" smtClean="0">
                <a:solidFill>
                  <a:srgbClr val="FFFF00"/>
                </a:solidFill>
              </a:rPr>
              <a:t>On site: data rate into central building ~60 </a:t>
            </a:r>
            <a:r>
              <a:rPr lang="en-US" dirty="0" err="1" smtClean="0">
                <a:solidFill>
                  <a:srgbClr val="FFFF00"/>
                </a:solidFill>
              </a:rPr>
              <a:t>Gbps</a:t>
            </a:r>
            <a:endParaRPr lang="en-US" dirty="0">
              <a:solidFill>
                <a:srgbClr val="FFFF00"/>
              </a:solidFill>
            </a:endParaRPr>
          </a:p>
        </p:txBody>
      </p:sp>
      <p:sp>
        <p:nvSpPr>
          <p:cNvPr id="21" name="TextBox 20"/>
          <p:cNvSpPr txBox="1"/>
          <p:nvPr/>
        </p:nvSpPr>
        <p:spPr>
          <a:xfrm>
            <a:off x="304800" y="4051300"/>
            <a:ext cx="4985597" cy="369332"/>
          </a:xfrm>
          <a:prstGeom prst="rect">
            <a:avLst/>
          </a:prstGeom>
          <a:noFill/>
        </p:spPr>
        <p:txBody>
          <a:bodyPr wrap="none" rtlCol="0">
            <a:spAutoFit/>
          </a:bodyPr>
          <a:lstStyle/>
          <a:p>
            <a:r>
              <a:rPr lang="en-US" dirty="0" smtClean="0">
                <a:solidFill>
                  <a:srgbClr val="FFFF00"/>
                </a:solidFill>
              </a:rPr>
              <a:t>Off site: data rate into science archive ~3 </a:t>
            </a:r>
            <a:r>
              <a:rPr lang="en-US" dirty="0" err="1" smtClean="0">
                <a:solidFill>
                  <a:srgbClr val="FFFF00"/>
                </a:solidFill>
              </a:rPr>
              <a:t>Gbps</a:t>
            </a:r>
            <a:endParaRPr lang="en-US" dirty="0">
              <a:solidFill>
                <a:srgbClr val="FFFF00"/>
              </a:solidFill>
            </a:endParaRPr>
          </a:p>
        </p:txBody>
      </p:sp>
      <p:sp>
        <p:nvSpPr>
          <p:cNvPr id="22" name="Rounded Rectangle 21"/>
          <p:cNvSpPr/>
          <p:nvPr/>
        </p:nvSpPr>
        <p:spPr>
          <a:xfrm>
            <a:off x="3124200" y="3048000"/>
            <a:ext cx="4648200" cy="762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solidFill>
                  <a:srgbClr val="FFFFFF"/>
                </a:solidFill>
                <a:latin typeface="Arial" charset="0"/>
                <a:ea typeface="ＭＳ Ｐゴシック" charset="0"/>
                <a:cs typeface="ＭＳ Ｐゴシック" charset="0"/>
              </a:rPr>
              <a:t>Population density = 0.002 people/sq. </a:t>
            </a:r>
            <a:r>
              <a:rPr lang="en-US" sz="1600" dirty="0" smtClean="0">
                <a:solidFill>
                  <a:srgbClr val="FFFFFF"/>
                </a:solidFill>
                <a:latin typeface="Arial" charset="0"/>
                <a:ea typeface="ＭＳ Ｐゴシック" charset="0"/>
                <a:cs typeface="ＭＳ Ｐゴシック" charset="0"/>
              </a:rPr>
              <a:t>km</a:t>
            </a:r>
            <a:endParaRPr lang="en-US" sz="1600" dirty="0">
              <a:solidFill>
                <a:srgbClr val="FFFFFF"/>
              </a:solidFill>
              <a:latin typeface="Arial" charset="0"/>
              <a:ea typeface="ＭＳ Ｐゴシック" charset="0"/>
              <a:cs typeface="ＭＳ Ｐゴシック" charset="0"/>
            </a:endParaRPr>
          </a:p>
        </p:txBody>
      </p:sp>
      <p:pic>
        <p:nvPicPr>
          <p:cNvPr id="23" name="Picture 22"/>
          <p:cNvPicPr>
            <a:picLocks noChangeAspect="1"/>
          </p:cNvPicPr>
          <p:nvPr/>
        </p:nvPicPr>
        <p:blipFill>
          <a:blip r:embed="rId7"/>
          <a:stretch>
            <a:fillRect/>
          </a:stretch>
        </p:blipFill>
        <p:spPr>
          <a:xfrm>
            <a:off x="4038600" y="51474"/>
            <a:ext cx="990600" cy="1320126"/>
          </a:xfrm>
          <a:prstGeom prst="rect">
            <a:avLst/>
          </a:prstGeom>
        </p:spPr>
      </p:pic>
      <p:pic>
        <p:nvPicPr>
          <p:cNvPr id="26" name="Picture 25" descr="IMG_2644.jpg"/>
          <p:cNvPicPr>
            <a:picLocks noChangeAspect="1"/>
          </p:cNvPicPr>
          <p:nvPr/>
        </p:nvPicPr>
        <p:blipFill rotWithShape="1">
          <a:blip r:embed="rId8" cstate="print">
            <a:extLst>
              <a:ext uri="{28A0092B-C50C-407E-A947-70E740481C1C}">
                <a14:useLocalDpi xmlns:a14="http://schemas.microsoft.com/office/drawing/2010/main" val="0"/>
              </a:ext>
            </a:extLst>
          </a:blip>
          <a:srcRect t="23554" r="13586" b="19470"/>
          <a:stretch/>
        </p:blipFill>
        <p:spPr>
          <a:xfrm>
            <a:off x="2229920" y="4831216"/>
            <a:ext cx="2171701" cy="1073928"/>
          </a:xfrm>
          <a:prstGeom prst="rect">
            <a:avLst/>
          </a:prstGeom>
        </p:spPr>
      </p:pic>
      <p:pic>
        <p:nvPicPr>
          <p:cNvPr id="27" name="Picture 26" descr="mw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256" y="4122530"/>
            <a:ext cx="3971236" cy="2233820"/>
          </a:xfrm>
          <a:prstGeom prst="rect">
            <a:avLst/>
          </a:prstGeom>
        </p:spPr>
      </p:pic>
    </p:spTree>
    <p:extLst>
      <p:ext uri="{BB962C8B-B14F-4D97-AF65-F5344CB8AC3E}">
        <p14:creationId xmlns:p14="http://schemas.microsoft.com/office/powerpoint/2010/main" val="29983129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8"/>
            <a:ext cx="8229600" cy="932716"/>
          </a:xfrm>
        </p:spPr>
        <p:txBody>
          <a:bodyPr>
            <a:normAutofit/>
          </a:bodyPr>
          <a:lstStyle/>
          <a:p>
            <a:r>
              <a:rPr lang="en-US" sz="3600" dirty="0" smtClean="0">
                <a:solidFill>
                  <a:srgbClr val="A50021"/>
                </a:solidFill>
                <a:latin typeface="PT Serif"/>
                <a:cs typeface="PT Serif"/>
              </a:rPr>
              <a:t>The Foreground Problem</a:t>
            </a:r>
            <a:endParaRPr lang="en-US" sz="3600" dirty="0">
              <a:latin typeface="PT Serif"/>
              <a:cs typeface="PT Serif"/>
            </a:endParaRPr>
          </a:p>
        </p:txBody>
      </p:sp>
      <p:sp>
        <p:nvSpPr>
          <p:cNvPr id="3" name="TextBox 2"/>
          <p:cNvSpPr txBox="1"/>
          <p:nvPr/>
        </p:nvSpPr>
        <p:spPr>
          <a:xfrm>
            <a:off x="3511798" y="6330687"/>
            <a:ext cx="2483713" cy="400110"/>
          </a:xfrm>
          <a:prstGeom prst="rect">
            <a:avLst/>
          </a:prstGeom>
          <a:noFill/>
        </p:spPr>
        <p:txBody>
          <a:bodyPr wrap="none" rtlCol="0">
            <a:spAutoFit/>
          </a:bodyPr>
          <a:lstStyle/>
          <a:p>
            <a:r>
              <a:rPr lang="en-US" sz="2000" dirty="0" smtClean="0">
                <a:solidFill>
                  <a:srgbClr val="FDB009"/>
                </a:solidFill>
                <a:latin typeface="PT Serif"/>
                <a:cs typeface="PT Serif"/>
              </a:rPr>
              <a:t>Parsons et al. (2012)</a:t>
            </a:r>
            <a:endParaRPr lang="en-US" sz="2000" dirty="0">
              <a:solidFill>
                <a:srgbClr val="FDB009"/>
              </a:solidFill>
              <a:latin typeface="PT Serif"/>
              <a:cs typeface="PT Serif"/>
            </a:endParaRPr>
          </a:p>
        </p:txBody>
      </p:sp>
      <p:pic>
        <p:nvPicPr>
          <p:cNvPr id="6" name="Picture 5"/>
          <p:cNvPicPr>
            <a:picLocks noChangeAspect="1"/>
          </p:cNvPicPr>
          <p:nvPr/>
        </p:nvPicPr>
        <p:blipFill>
          <a:blip r:embed="rId2"/>
          <a:stretch>
            <a:fillRect/>
          </a:stretch>
        </p:blipFill>
        <p:spPr>
          <a:xfrm>
            <a:off x="1262910" y="1019194"/>
            <a:ext cx="6779734" cy="5242994"/>
          </a:xfrm>
          <a:prstGeom prst="rect">
            <a:avLst/>
          </a:prstGeom>
        </p:spPr>
      </p:pic>
      <p:sp>
        <p:nvSpPr>
          <p:cNvPr id="8" name="TextBox 7"/>
          <p:cNvSpPr txBox="1"/>
          <p:nvPr/>
        </p:nvSpPr>
        <p:spPr>
          <a:xfrm>
            <a:off x="4746189" y="2400808"/>
            <a:ext cx="3055574" cy="830997"/>
          </a:xfrm>
          <a:prstGeom prst="rect">
            <a:avLst/>
          </a:prstGeom>
          <a:noFill/>
        </p:spPr>
        <p:txBody>
          <a:bodyPr wrap="none" rtlCol="0">
            <a:spAutoFit/>
          </a:bodyPr>
          <a:lstStyle/>
          <a:p>
            <a:pPr algn="ctr"/>
            <a:r>
              <a:rPr lang="en-US" sz="2400" b="1" dirty="0" smtClean="0">
                <a:latin typeface="PT Serif"/>
                <a:cs typeface="PT Serif"/>
              </a:rPr>
              <a:t>Bright Foregrounds</a:t>
            </a:r>
          </a:p>
          <a:p>
            <a:pPr algn="ctr"/>
            <a:r>
              <a:rPr lang="en-US" sz="2400" b="1" dirty="0" smtClean="0">
                <a:latin typeface="PT Serif"/>
                <a:cs typeface="PT Serif"/>
              </a:rPr>
              <a:t>(but smooth)</a:t>
            </a:r>
            <a:endParaRPr lang="en-US" sz="2400" b="1" dirty="0">
              <a:latin typeface="PT Serif"/>
              <a:cs typeface="PT Serif"/>
            </a:endParaRPr>
          </a:p>
        </p:txBody>
      </p:sp>
      <p:sp>
        <p:nvSpPr>
          <p:cNvPr id="9" name="TextBox 8"/>
          <p:cNvSpPr txBox="1"/>
          <p:nvPr/>
        </p:nvSpPr>
        <p:spPr>
          <a:xfrm>
            <a:off x="4018282" y="4124688"/>
            <a:ext cx="3853606" cy="830997"/>
          </a:xfrm>
          <a:prstGeom prst="rect">
            <a:avLst/>
          </a:prstGeom>
          <a:noFill/>
        </p:spPr>
        <p:txBody>
          <a:bodyPr wrap="none" rtlCol="0">
            <a:spAutoFit/>
          </a:bodyPr>
          <a:lstStyle/>
          <a:p>
            <a:pPr algn="ctr"/>
            <a:r>
              <a:rPr lang="en-US" sz="2400" b="1" dirty="0" smtClean="0">
                <a:solidFill>
                  <a:srgbClr val="FF0000"/>
                </a:solidFill>
                <a:latin typeface="PT Serif"/>
                <a:cs typeface="PT Serif"/>
              </a:rPr>
              <a:t>HI signal extremely faint</a:t>
            </a:r>
          </a:p>
          <a:p>
            <a:pPr algn="ctr"/>
            <a:r>
              <a:rPr lang="en-US" sz="2400" b="1" dirty="0" smtClean="0">
                <a:solidFill>
                  <a:srgbClr val="FF0000"/>
                </a:solidFill>
                <a:latin typeface="PT Serif"/>
                <a:cs typeface="PT Serif"/>
              </a:rPr>
              <a:t>(but not smooth)</a:t>
            </a:r>
            <a:endParaRPr lang="en-US" sz="2400" b="1" dirty="0">
              <a:solidFill>
                <a:srgbClr val="FF0000"/>
              </a:solidFill>
              <a:latin typeface="PT Serif"/>
              <a:cs typeface="PT Serif"/>
            </a:endParaRPr>
          </a:p>
        </p:txBody>
      </p:sp>
    </p:spTree>
    <p:extLst>
      <p:ext uri="{BB962C8B-B14F-4D97-AF65-F5344CB8AC3E}">
        <p14:creationId xmlns:p14="http://schemas.microsoft.com/office/powerpoint/2010/main" val="38109727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49170</TotalTime>
  <Words>1383</Words>
  <Application>Microsoft Macintosh PowerPoint</Application>
  <PresentationFormat>On-screen Show (4:3)</PresentationFormat>
  <Paragraphs>184</Paragraphs>
  <Slides>36</Slides>
  <Notes>10</Notes>
  <HiddenSlides>13</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Searching for Neutral Hydrogen in the Early Universe and Progress with Low Frequency Radio Instruments</vt:lpstr>
      <vt:lpstr>HERA Collaboration</vt:lpstr>
      <vt:lpstr>MWA Collaboration</vt:lpstr>
      <vt:lpstr>Why study Hydrogen in the Early Universe?</vt:lpstr>
      <vt:lpstr>Low Frequency Array (LOFAR)</vt:lpstr>
      <vt:lpstr>PowerPoint Presentation</vt:lpstr>
      <vt:lpstr>PowerPoint Presentation</vt:lpstr>
      <vt:lpstr>PowerPoint Presentation</vt:lpstr>
      <vt:lpstr>The Foreground Problem</vt:lpstr>
      <vt:lpstr>PowerPoint Presentation</vt:lpstr>
      <vt:lpstr>PowerPoint Presentation</vt:lpstr>
      <vt:lpstr>PowerPoint Presentation</vt:lpstr>
      <vt:lpstr>Foreground “Wedge” and EoR window</vt:lpstr>
      <vt:lpstr>Mitigation of systematics via Antenna Geometry</vt:lpstr>
      <vt:lpstr>Effects of Beam Chromaticity</vt:lpstr>
      <vt:lpstr>Design Specs on Reflections in Instrument</vt:lpstr>
      <vt:lpstr>Effects of Antenna Position Errors</vt:lpstr>
      <vt:lpstr>Challenges</vt:lpstr>
      <vt:lpstr>HERA (Hydrogen Epoch of Reionization Array)</vt:lpstr>
      <vt:lpstr>HERA can significantly constrain EoR models</vt:lpstr>
      <vt:lpstr>HERA Astrophysical Parameter Constraints</vt:lpstr>
      <vt:lpstr>First steps towards constraints on cosmological parameters</vt:lpstr>
      <vt:lpstr>Benefits future neutrino mass experiments</vt:lpstr>
      <vt:lpstr>Constraints on neutrino mass?</vt:lpstr>
      <vt:lpstr>Summary</vt:lpstr>
      <vt:lpstr>PowerPoint Presentation</vt:lpstr>
      <vt:lpstr>Distinction from CMB studies</vt:lpstr>
      <vt:lpstr>MWA: SKA Low precursor</vt:lpstr>
      <vt:lpstr>MWA EoR sky coverage</vt:lpstr>
      <vt:lpstr>PowerPoint Presentation</vt:lpstr>
      <vt:lpstr>Fourier Space and Delay Spectrum</vt:lpstr>
      <vt:lpstr>PowerPoint Presentation</vt:lpstr>
      <vt:lpstr>PowerPoint Presentation</vt:lpstr>
      <vt:lpstr>PowerPoint Presentation</vt:lpstr>
      <vt:lpstr>Timeline</vt:lpstr>
      <vt:lpstr>Anticipated performance of EoR experiments</vt:lpstr>
    </vt:vector>
  </TitlesOfParts>
  <Company>ASU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Simulations for HERA</dc:title>
  <dc:creator>SESE</dc:creator>
  <cp:lastModifiedBy>Nithyanandan Thyagarajan</cp:lastModifiedBy>
  <cp:revision>502</cp:revision>
  <dcterms:created xsi:type="dcterms:W3CDTF">2014-11-12T17:18:23Z</dcterms:created>
  <dcterms:modified xsi:type="dcterms:W3CDTF">2017-11-03T20:58:42Z</dcterms:modified>
</cp:coreProperties>
</file>