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2" r:id="rId9"/>
    <p:sldId id="279" r:id="rId10"/>
    <p:sldId id="278" r:id="rId11"/>
    <p:sldId id="280" r:id="rId12"/>
    <p:sldId id="281" r:id="rId13"/>
    <p:sldId id="282" r:id="rId14"/>
    <p:sldId id="283" r:id="rId15"/>
    <p:sldId id="273" r:id="rId16"/>
    <p:sldId id="272" r:id="rId17"/>
    <p:sldId id="284" r:id="rId18"/>
    <p:sldId id="288" r:id="rId19"/>
    <p:sldId id="289" r:id="rId20"/>
    <p:sldId id="290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18C"/>
    <a:srgbClr val="26508E"/>
    <a:srgbClr val="66A2D8"/>
    <a:srgbClr val="EEF682"/>
    <a:srgbClr val="BFBFBF"/>
    <a:srgbClr val="A8A24E"/>
    <a:srgbClr val="DCD49C"/>
    <a:srgbClr val="CAC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838200"/>
            <a:ext cx="4150783" cy="5621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367" y="838200"/>
            <a:ext cx="4150783" cy="5621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1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B9-6569-4E27-B589-E128A0E4B0A0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2017" y="6595533"/>
            <a:ext cx="3086100" cy="262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6731-C121-4DE4-9CC4-A55F747C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6966">
                <a:srgbClr val="26508E">
                  <a:alpha val="49804"/>
                </a:srgbClr>
              </a:gs>
              <a:gs pos="100000">
                <a:srgbClr val="0C218C">
                  <a:alpha val="49804"/>
                </a:srgbClr>
              </a:gs>
              <a:gs pos="44000">
                <a:srgbClr val="66A2D8">
                  <a:alpha val="49804"/>
                </a:srgbClr>
              </a:gs>
              <a:gs pos="0">
                <a:srgbClr val="EEF682">
                  <a:alpha val="49804"/>
                </a:srgbClr>
              </a:gs>
            </a:gsLst>
            <a:lin ang="17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83" y="792691"/>
            <a:ext cx="8456083" cy="539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593486"/>
            <a:ext cx="1938867" cy="262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E17719B9-6569-4E27-B589-E128A0E4B0A0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580" y="6595533"/>
            <a:ext cx="1972733" cy="262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21536731-C121-4DE4-9CC4-A55F747C2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2667"/>
            <a:ext cx="9143999" cy="200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7317093" y="6255981"/>
            <a:ext cx="1809973" cy="58297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62" y="6317467"/>
            <a:ext cx="1275904" cy="520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6318179"/>
            <a:ext cx="1625600" cy="5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da10g.alliance.unm.edu/GPS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19.PNG"/><Relationship Id="rId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70037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Measurements and Models of Ionospheric Faraday Rotation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1733"/>
            <a:ext cx="2184400" cy="609600"/>
          </a:xfrm>
        </p:spPr>
        <p:txBody>
          <a:bodyPr/>
          <a:lstStyle/>
          <a:p>
            <a:r>
              <a:rPr lang="en-US" dirty="0" smtClean="0"/>
              <a:t>Joe Malins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International Geomagnetic Reference Field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590830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https://geomag.bgs.ac.uk/research/modelling/IGRF.html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63452"/>
            <a:ext cx="3536563" cy="227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" y="905360"/>
            <a:ext cx="3542056" cy="2083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05360"/>
            <a:ext cx="3547533" cy="2086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163452"/>
            <a:ext cx="3547533" cy="22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6" y="660401"/>
            <a:ext cx="7063068" cy="538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3" y="338023"/>
            <a:ext cx="7577181" cy="55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4" y="432592"/>
            <a:ext cx="7215698" cy="54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" y="791481"/>
            <a:ext cx="6661372" cy="353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Digisonde</a:t>
            </a:r>
            <a:r>
              <a:rPr lang="en-US" dirty="0" smtClean="0"/>
              <a:t> Profile Zoom-in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200650" y="3362602"/>
            <a:ext cx="3630924" cy="2676247"/>
            <a:chOff x="1253030" y="1053296"/>
            <a:chExt cx="6324637" cy="4661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30" y="1053296"/>
              <a:ext cx="6324637" cy="466170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052638" y="4201073"/>
              <a:ext cx="48291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133600" y="2620472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79650" y="2868122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25700" y="3034319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4300" y="3114517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76550" y="3247867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55950" y="33440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29000" y="34075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771900" y="34837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08400" y="347744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083050" y="359174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49750" y="36615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29150" y="3687547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775200" y="3896411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46650" y="37377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213350" y="378224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30850" y="38393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35650" y="38647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134100" y="389019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375400" y="393464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42100" y="3985448"/>
              <a:ext cx="1460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77646" y="2760136"/>
              <a:ext cx="3648073" cy="48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Georgia" panose="02040502050405020303" pitchFamily="18" charset="0"/>
                </a:rPr>
                <a:t>Modified Vary-Chap Profile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62397" y="4620036"/>
              <a:ext cx="2679701" cy="48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Georgia" panose="02040502050405020303" pitchFamily="18" charset="0"/>
                </a:rPr>
                <a:t>Measured Densities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3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Vary-Chap Profile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3" y="924678"/>
            <a:ext cx="7650093" cy="5133024"/>
          </a:xfrm>
          <a:prstGeom prst="rect">
            <a:avLst/>
          </a:prstGeom>
        </p:spPr>
      </p:pic>
      <p:sp>
        <p:nvSpPr>
          <p:cNvPr id="4" name="CustomShape 5"/>
          <p:cNvSpPr/>
          <p:nvPr/>
        </p:nvSpPr>
        <p:spPr>
          <a:xfrm>
            <a:off x="628650" y="6057702"/>
            <a:ext cx="3929927" cy="3283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dirty="0">
                <a:latin typeface="Georgia" panose="02040502050405020303" pitchFamily="18" charset="0"/>
              </a:rPr>
              <a:t>NSUMEI ET AL</a:t>
            </a:r>
            <a:r>
              <a:rPr lang="en-US" sz="1000" dirty="0" smtClean="0">
                <a:latin typeface="Georgia" panose="02040502050405020303" pitchFamily="18" charset="0"/>
              </a:rPr>
              <a:t>.: NEW VARY-CHAP TOPSIDE PROFILE (2012)</a:t>
            </a:r>
            <a:endParaRPr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Equations</a:t>
            </a:r>
            <a:endParaRPr lang="en-US" dirty="0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1" y="754802"/>
            <a:ext cx="4297363" cy="3338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8809" y="1461594"/>
                <a:ext cx="4092349" cy="5105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⁡{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[1 −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)]}</m:t>
                          </m:r>
                        </m:e>
                      </m:func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09" y="1461594"/>
                <a:ext cx="4092349" cy="5105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6067" y="2049419"/>
                <a:ext cx="4092349" cy="589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𝑑h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7" y="2049419"/>
                <a:ext cx="4092349" cy="5890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803" y="2705879"/>
                <a:ext cx="4092349" cy="5062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03" y="2705879"/>
                <a:ext cx="4092349" cy="5062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stomShape 5"/>
          <p:cNvSpPr/>
          <p:nvPr/>
        </p:nvSpPr>
        <p:spPr>
          <a:xfrm>
            <a:off x="258896" y="5800003"/>
            <a:ext cx="3929927" cy="3283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dirty="0">
                <a:latin typeface="Georgia" panose="02040502050405020303" pitchFamily="18" charset="0"/>
              </a:rPr>
              <a:t>NSUMEI ET AL</a:t>
            </a:r>
            <a:r>
              <a:rPr lang="en-US" sz="1000" dirty="0" smtClean="0">
                <a:latin typeface="Georgia" panose="02040502050405020303" pitchFamily="18" charset="0"/>
              </a:rPr>
              <a:t>.: NEW VARY-CHAP TOPSIDE PROFILE (2012)</a:t>
            </a:r>
            <a:endParaRPr sz="1200" dirty="0">
              <a:latin typeface="Georgia" panose="02040502050405020303" pitchFamily="18" charset="0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0" y="4067354"/>
            <a:ext cx="1932714" cy="3283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dirty="0" smtClean="0">
                <a:latin typeface="Georgia" panose="02040502050405020303" pitchFamily="18" charset="0"/>
              </a:rPr>
              <a:t>Dr. Stephen White AFRL</a:t>
            </a:r>
            <a:endParaRPr sz="12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6067" y="3314909"/>
                <a:ext cx="4092349" cy="9685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7" y="3314909"/>
                <a:ext cx="4092349" cy="9685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6067" y="4423074"/>
                <a:ext cx="4092349" cy="8892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7" y="4423074"/>
                <a:ext cx="4092349" cy="8892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8897" y="4422974"/>
                <a:ext cx="4092349" cy="71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7" y="4422974"/>
                <a:ext cx="4092349" cy="7142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896" y="5297108"/>
                <a:ext cx="4092349" cy="5028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6" y="5297108"/>
                <a:ext cx="4092349" cy="5028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Missing Electrons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6" y="932683"/>
            <a:ext cx="8211328" cy="4992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250" y="1028700"/>
            <a:ext cx="10953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1028700"/>
            <a:ext cx="1400174" cy="4419600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67312" y="1019175"/>
            <a:ext cx="0" cy="441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8261" y="10287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Sunrise at 13:12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2174" y="1019176"/>
            <a:ext cx="1057276" cy="4419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48415" y="2266950"/>
            <a:ext cx="171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anose="02040502050405020303" pitchFamily="18" charset="0"/>
              </a:rPr>
              <a:t>Relevant Times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9754" y="1321087"/>
            <a:ext cx="171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anose="02040502050405020303" pitchFamily="18" charset="0"/>
              </a:rPr>
              <a:t>Unusable Times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methods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779061"/>
            <a:ext cx="7751834" cy="54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995735"/>
            <a:ext cx="8591550" cy="4671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800" y="1117600"/>
            <a:ext cx="1355725" cy="151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800" y="1074666"/>
            <a:ext cx="819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Thin Shell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799" y="1294070"/>
            <a:ext cx="1470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Thin Shell Residuals 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799" y="1496347"/>
            <a:ext cx="1444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Constant Thickness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800" y="1724982"/>
            <a:ext cx="819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Residuals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800" y="1932651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Variable Thickness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00" y="2162580"/>
            <a:ext cx="819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Residuals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3800" y="237213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LWA RMs</a:t>
            </a:r>
            <a:endParaRPr lang="en-US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100666"/>
            <a:ext cx="3139723" cy="3767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43" y="1100666"/>
            <a:ext cx="5439157" cy="3109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7" y="4868333"/>
            <a:ext cx="1403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NASA/MSFC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493177" y="4209796"/>
            <a:ext cx="1403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SEC/NOAA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49061" y="5006748"/>
            <a:ext cx="3217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http://www.astrosurf.com/luxorion/Images/aurora-energy.jpg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493177" y="4363684"/>
            <a:ext cx="3217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http://www.astrosurf.com/luxorion/Radio/ionospheric-layers.jpg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30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2" y="363845"/>
            <a:ext cx="6436205" cy="56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83" y="792691"/>
            <a:ext cx="8718052" cy="5396441"/>
          </a:xfrm>
        </p:spPr>
        <p:txBody>
          <a:bodyPr>
            <a:normAutofit/>
          </a:bodyPr>
          <a:lstStyle/>
          <a:p>
            <a:r>
              <a:rPr lang="en-US" dirty="0" smtClean="0"/>
              <a:t>Local GPS outperforms Global GPS Models (JPL, Code, etc.)</a:t>
            </a:r>
          </a:p>
          <a:p>
            <a:r>
              <a:rPr lang="en-US" dirty="0" smtClean="0"/>
              <a:t>Rotation </a:t>
            </a:r>
            <a:r>
              <a:rPr lang="en-US" dirty="0" smtClean="0"/>
              <a:t>Measures are best predicted by thin shell model</a:t>
            </a:r>
          </a:p>
          <a:p>
            <a:r>
              <a:rPr lang="en-US" dirty="0" smtClean="0"/>
              <a:t>Current Ionogram top-side models under estimate the total electron content</a:t>
            </a:r>
          </a:p>
          <a:p>
            <a:r>
              <a:rPr lang="en-US" dirty="0" smtClean="0"/>
              <a:t>Corrections to </a:t>
            </a:r>
            <a:r>
              <a:rPr lang="en-US" dirty="0" err="1" smtClean="0"/>
              <a:t>Ionogram</a:t>
            </a:r>
            <a:r>
              <a:rPr lang="en-US" dirty="0" smtClean="0"/>
              <a:t> using GPS Derived TEC bring </a:t>
            </a:r>
            <a:r>
              <a:rPr lang="en-US" dirty="0" err="1" smtClean="0"/>
              <a:t>Ionogram</a:t>
            </a:r>
            <a:r>
              <a:rPr lang="en-US" dirty="0" smtClean="0"/>
              <a:t> predictions to thin shell model errors</a:t>
            </a:r>
          </a:p>
          <a:p>
            <a:r>
              <a:rPr lang="en-US" dirty="0" smtClean="0"/>
              <a:t>GPS Still largest source of error in RM observations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lda10g.alliance.unm.edu/GPS/index.php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9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Rotation Measure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6846" y="1919709"/>
            <a:ext cx="4515120" cy="253908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272" y="1627142"/>
            <a:ext cx="2857500" cy="3571875"/>
          </a:xfrm>
          <a:prstGeom prst="rect">
            <a:avLst/>
          </a:prstGeom>
        </p:spPr>
      </p:pic>
      <p:sp>
        <p:nvSpPr>
          <p:cNvPr id="5" name="CustomShape 9"/>
          <p:cNvSpPr/>
          <p:nvPr/>
        </p:nvSpPr>
        <p:spPr>
          <a:xfrm>
            <a:off x="1830740" y="1526474"/>
            <a:ext cx="1507331" cy="3932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eorgia"/>
              </a:rPr>
              <a:t>LWA</a:t>
            </a:r>
            <a:endParaRPr sz="3200" dirty="0"/>
          </a:p>
        </p:txBody>
      </p:sp>
      <p:sp>
        <p:nvSpPr>
          <p:cNvPr id="6" name="CustomShape 9"/>
          <p:cNvSpPr/>
          <p:nvPr/>
        </p:nvSpPr>
        <p:spPr>
          <a:xfrm>
            <a:off x="6099979" y="1165364"/>
            <a:ext cx="1507331" cy="3932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eorgia"/>
              </a:rPr>
              <a:t>Pulsars</a:t>
            </a:r>
            <a:endParaRPr sz="3200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326846" y="4458789"/>
            <a:ext cx="3657601" cy="37253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UNM Department of Physics </a:t>
            </a:r>
            <a:r>
              <a:rPr lang="en-US" sz="1200" dirty="0"/>
              <a:t>and Astronomy</a:t>
            </a:r>
            <a:br>
              <a:rPr lang="en-US" sz="1200" dirty="0"/>
            </a:br>
            <a:r>
              <a:rPr lang="en-US" sz="1200" dirty="0"/>
              <a:t>http://www.phys.unm.edu/~lwa/images/lwa1.jpg</a:t>
            </a:r>
            <a:br>
              <a:rPr lang="en-US" sz="1200" dirty="0"/>
            </a:br>
            <a:endParaRPr lang="en-US" sz="1200" dirty="0" smtClean="0"/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5503272" y="5267560"/>
            <a:ext cx="2033176" cy="37253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NASA</a:t>
            </a:r>
            <a:br>
              <a:rPr lang="en-US" sz="1200" dirty="0"/>
            </a:br>
            <a:r>
              <a:rPr lang="en-US" sz="1200" dirty="0"/>
              <a:t>https://www.nasa.gov/images/content/230242main_Pulsar2_sm.jpg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3414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Rotation Measure</a:t>
            </a:r>
            <a:endParaRPr lang="en-US" dirty="0"/>
          </a:p>
        </p:txBody>
      </p:sp>
      <p:sp>
        <p:nvSpPr>
          <p:cNvPr id="3" name="CustomShape 6"/>
          <p:cNvSpPr/>
          <p:nvPr/>
        </p:nvSpPr>
        <p:spPr>
          <a:xfrm>
            <a:off x="471417" y="1045336"/>
            <a:ext cx="3143979" cy="2102538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pic>
        <p:nvPicPr>
          <p:cNvPr id="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0014" y="1045336"/>
            <a:ext cx="2876970" cy="2085982"/>
          </a:xfrm>
          <a:prstGeom prst="rect">
            <a:avLst/>
          </a:prstGeom>
          <a:ln>
            <a:noFill/>
          </a:ln>
        </p:spPr>
      </p:pic>
      <p:sp>
        <p:nvSpPr>
          <p:cNvPr id="21" name="CustomShape 7"/>
          <p:cNvSpPr/>
          <p:nvPr/>
        </p:nvSpPr>
        <p:spPr>
          <a:xfrm>
            <a:off x="320914" y="5776098"/>
            <a:ext cx="2706479" cy="4113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Georgia"/>
              </a:rPr>
              <a:t>Veronica </a:t>
            </a:r>
            <a:r>
              <a:rPr lang="en-US" sz="1400" dirty="0">
                <a:latin typeface="Georgia"/>
              </a:rPr>
              <a:t>Dike (UNM</a:t>
            </a:r>
            <a:r>
              <a:rPr lang="en-US" sz="1400" dirty="0" smtClean="0">
                <a:latin typeface="Georgia"/>
              </a:rPr>
              <a:t>)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9"/>
          <a:stretch/>
        </p:blipFill>
        <p:spPr>
          <a:xfrm>
            <a:off x="4306453" y="729843"/>
            <a:ext cx="3821547" cy="2606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6"/>
          <a:stretch/>
        </p:blipFill>
        <p:spPr>
          <a:xfrm>
            <a:off x="4306453" y="3532810"/>
            <a:ext cx="3855189" cy="2693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6" b="34485"/>
          <a:stretch/>
        </p:blipFill>
        <p:spPr>
          <a:xfrm>
            <a:off x="238821" y="3532810"/>
            <a:ext cx="3308163" cy="22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0400" y="0"/>
            <a:ext cx="7886700" cy="66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the Ionosphere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74" y="1213347"/>
            <a:ext cx="3578226" cy="3861569"/>
          </a:xfrm>
          <a:prstGeom prst="rect">
            <a:avLst/>
          </a:prstGeom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5181600" y="5074916"/>
            <a:ext cx="3962400" cy="724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NovAtel</a:t>
            </a:r>
            <a:r>
              <a:rPr lang="en-US" sz="2000" dirty="0" smtClean="0"/>
              <a:t> 4004B Dual Frequency GPS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0" y="1473200"/>
            <a:ext cx="4036181" cy="414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3402" y="4652994"/>
            <a:ext cx="619200" cy="59976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 rot="3782400">
            <a:off x="3105720" y="182556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>
          <a:xfrm>
            <a:off x="538340" y="3168065"/>
            <a:ext cx="3805060" cy="562448"/>
          </a:xfrm>
          <a:prstGeom prst="rect">
            <a:avLst/>
          </a:prstGeom>
          <a:solidFill>
            <a:srgbClr val="A8A24E"/>
          </a:solidFill>
          <a:ln>
            <a:noFill/>
          </a:ln>
        </p:spPr>
      </p:sp>
      <p:sp>
        <p:nvSpPr>
          <p:cNvPr id="12" name="CustomShape 8"/>
          <p:cNvSpPr/>
          <p:nvPr/>
        </p:nvSpPr>
        <p:spPr>
          <a:xfrm>
            <a:off x="1360059" y="5215383"/>
            <a:ext cx="1090080" cy="302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Georgia"/>
              </a:rPr>
              <a:t>Receiver</a:t>
            </a:r>
            <a:endParaRPr/>
          </a:p>
        </p:txBody>
      </p:sp>
      <p:sp>
        <p:nvSpPr>
          <p:cNvPr id="13" name="CustomShape 9"/>
          <p:cNvSpPr/>
          <p:nvPr/>
        </p:nvSpPr>
        <p:spPr>
          <a:xfrm>
            <a:off x="3322348" y="1556088"/>
            <a:ext cx="815760" cy="30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Georgia"/>
              </a:rPr>
              <a:t>GPS</a:t>
            </a:r>
            <a:endParaRPr/>
          </a:p>
        </p:txBody>
      </p:sp>
      <p:sp>
        <p:nvSpPr>
          <p:cNvPr id="14" name="Freeform 13"/>
          <p:cNvSpPr/>
          <p:nvPr/>
        </p:nvSpPr>
        <p:spPr>
          <a:xfrm rot="18662925">
            <a:off x="2387427" y="2652241"/>
            <a:ext cx="1071640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8662925">
            <a:off x="2110353" y="2550613"/>
            <a:ext cx="1071640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8662925">
            <a:off x="2264617" y="3195079"/>
            <a:ext cx="368239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8662925">
            <a:off x="2026492" y="3469275"/>
            <a:ext cx="368239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8662925">
            <a:off x="1725398" y="3212679"/>
            <a:ext cx="691479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8662925">
            <a:off x="1210425" y="4013101"/>
            <a:ext cx="1071640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8662925">
            <a:off x="959151" y="3879361"/>
            <a:ext cx="1071640" cy="259482"/>
          </a:xfrm>
          <a:custGeom>
            <a:avLst/>
            <a:gdLst>
              <a:gd name="connsiteX0" fmla="*/ 0 w 2616200"/>
              <a:gd name="connsiteY0" fmla="*/ 311530 h 749690"/>
              <a:gd name="connsiteX1" fmla="*/ 1054100 w 2616200"/>
              <a:gd name="connsiteY1" fmla="*/ 197230 h 749690"/>
              <a:gd name="connsiteX2" fmla="*/ 1435100 w 2616200"/>
              <a:gd name="connsiteY2" fmla="*/ 641730 h 749690"/>
              <a:gd name="connsiteX3" fmla="*/ 1917700 w 2616200"/>
              <a:gd name="connsiteY3" fmla="*/ 380 h 749690"/>
              <a:gd name="connsiteX4" fmla="*/ 2101850 w 2616200"/>
              <a:gd name="connsiteY4" fmla="*/ 749680 h 749690"/>
              <a:gd name="connsiteX5" fmla="*/ 2432050 w 2616200"/>
              <a:gd name="connsiteY5" fmla="*/ 19430 h 749690"/>
              <a:gd name="connsiteX6" fmla="*/ 2616200 w 2616200"/>
              <a:gd name="connsiteY6" fmla="*/ 489330 h 749690"/>
              <a:gd name="connsiteX0" fmla="*/ 0 w 2616200"/>
              <a:gd name="connsiteY0" fmla="*/ 399335 h 837495"/>
              <a:gd name="connsiteX1" fmla="*/ 1257300 w 2616200"/>
              <a:gd name="connsiteY1" fmla="*/ 5635 h 837495"/>
              <a:gd name="connsiteX2" fmla="*/ 1435100 w 2616200"/>
              <a:gd name="connsiteY2" fmla="*/ 729535 h 837495"/>
              <a:gd name="connsiteX3" fmla="*/ 1917700 w 2616200"/>
              <a:gd name="connsiteY3" fmla="*/ 88185 h 837495"/>
              <a:gd name="connsiteX4" fmla="*/ 2101850 w 2616200"/>
              <a:gd name="connsiteY4" fmla="*/ 837485 h 837495"/>
              <a:gd name="connsiteX5" fmla="*/ 2432050 w 2616200"/>
              <a:gd name="connsiteY5" fmla="*/ 107235 h 837495"/>
              <a:gd name="connsiteX6" fmla="*/ 2616200 w 2616200"/>
              <a:gd name="connsiteY6" fmla="*/ 577135 h 837495"/>
              <a:gd name="connsiteX0" fmla="*/ 0 w 1701800"/>
              <a:gd name="connsiteY0" fmla="*/ 641595 h 832105"/>
              <a:gd name="connsiteX1" fmla="*/ 342900 w 1701800"/>
              <a:gd name="connsiteY1" fmla="*/ 245 h 832105"/>
              <a:gd name="connsiteX2" fmla="*/ 520700 w 1701800"/>
              <a:gd name="connsiteY2" fmla="*/ 724145 h 832105"/>
              <a:gd name="connsiteX3" fmla="*/ 1003300 w 1701800"/>
              <a:gd name="connsiteY3" fmla="*/ 82795 h 832105"/>
              <a:gd name="connsiteX4" fmla="*/ 1187450 w 1701800"/>
              <a:gd name="connsiteY4" fmla="*/ 832095 h 832105"/>
              <a:gd name="connsiteX5" fmla="*/ 1517650 w 1701800"/>
              <a:gd name="connsiteY5" fmla="*/ 101845 h 832105"/>
              <a:gd name="connsiteX6" fmla="*/ 1701800 w 1701800"/>
              <a:gd name="connsiteY6" fmla="*/ 571745 h 832105"/>
              <a:gd name="connsiteX0" fmla="*/ 0 w 1701800"/>
              <a:gd name="connsiteY0" fmla="*/ 641860 h 832370"/>
              <a:gd name="connsiteX1" fmla="*/ 342900 w 1701800"/>
              <a:gd name="connsiteY1" fmla="*/ 510 h 832370"/>
              <a:gd name="connsiteX2" fmla="*/ 520700 w 1701800"/>
              <a:gd name="connsiteY2" fmla="*/ 724410 h 832370"/>
              <a:gd name="connsiteX3" fmla="*/ 1003300 w 1701800"/>
              <a:gd name="connsiteY3" fmla="*/ 83060 h 832370"/>
              <a:gd name="connsiteX4" fmla="*/ 1187450 w 1701800"/>
              <a:gd name="connsiteY4" fmla="*/ 832360 h 832370"/>
              <a:gd name="connsiteX5" fmla="*/ 1517650 w 1701800"/>
              <a:gd name="connsiteY5" fmla="*/ 102110 h 832370"/>
              <a:gd name="connsiteX6" fmla="*/ 1701800 w 1701800"/>
              <a:gd name="connsiteY6" fmla="*/ 572010 h 832370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47625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36605 h 831865"/>
              <a:gd name="connsiteX1" fmla="*/ 298450 w 1657350"/>
              <a:gd name="connsiteY1" fmla="*/ 5 h 831865"/>
              <a:gd name="connsiteX2" fmla="*/ 520700 w 1657350"/>
              <a:gd name="connsiteY2" fmla="*/ 723905 h 831865"/>
              <a:gd name="connsiteX3" fmla="*/ 958850 w 1657350"/>
              <a:gd name="connsiteY3" fmla="*/ 82555 h 831865"/>
              <a:gd name="connsiteX4" fmla="*/ 1143000 w 1657350"/>
              <a:gd name="connsiteY4" fmla="*/ 831855 h 831865"/>
              <a:gd name="connsiteX5" fmla="*/ 1473200 w 1657350"/>
              <a:gd name="connsiteY5" fmla="*/ 101605 h 831865"/>
              <a:gd name="connsiteX6" fmla="*/ 1657350 w 1657350"/>
              <a:gd name="connsiteY6" fmla="*/ 571505 h 831865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3269 h 838857"/>
              <a:gd name="connsiteX1" fmla="*/ 298450 w 1657350"/>
              <a:gd name="connsiteY1" fmla="*/ 6669 h 838857"/>
              <a:gd name="connsiteX2" fmla="*/ 520700 w 1657350"/>
              <a:gd name="connsiteY2" fmla="*/ 730569 h 838857"/>
              <a:gd name="connsiteX3" fmla="*/ 831850 w 1657350"/>
              <a:gd name="connsiteY3" fmla="*/ 319 h 838857"/>
              <a:gd name="connsiteX4" fmla="*/ 1143000 w 1657350"/>
              <a:gd name="connsiteY4" fmla="*/ 838519 h 838857"/>
              <a:gd name="connsiteX5" fmla="*/ 1473200 w 1657350"/>
              <a:gd name="connsiteY5" fmla="*/ 108269 h 838857"/>
              <a:gd name="connsiteX6" fmla="*/ 1657350 w 1657350"/>
              <a:gd name="connsiteY6" fmla="*/ 578169 h 838857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70 h 742970"/>
              <a:gd name="connsiteX1" fmla="*/ 298450 w 1657350"/>
              <a:gd name="connsiteY1" fmla="*/ 6370 h 742970"/>
              <a:gd name="connsiteX2" fmla="*/ 520700 w 1657350"/>
              <a:gd name="connsiteY2" fmla="*/ 730270 h 742970"/>
              <a:gd name="connsiteX3" fmla="*/ 831850 w 1657350"/>
              <a:gd name="connsiteY3" fmla="*/ 20 h 742970"/>
              <a:gd name="connsiteX4" fmla="*/ 1130300 w 1657350"/>
              <a:gd name="connsiteY4" fmla="*/ 704870 h 742970"/>
              <a:gd name="connsiteX5" fmla="*/ 1473200 w 1657350"/>
              <a:gd name="connsiteY5" fmla="*/ 107970 h 742970"/>
              <a:gd name="connsiteX6" fmla="*/ 1657350 w 1657350"/>
              <a:gd name="connsiteY6" fmla="*/ 577870 h 742970"/>
              <a:gd name="connsiteX0" fmla="*/ 0 w 1657350"/>
              <a:gd name="connsiteY0" fmla="*/ 742969 h 742969"/>
              <a:gd name="connsiteX1" fmla="*/ 298450 w 1657350"/>
              <a:gd name="connsiteY1" fmla="*/ 6369 h 742969"/>
              <a:gd name="connsiteX2" fmla="*/ 520700 w 1657350"/>
              <a:gd name="connsiteY2" fmla="*/ 730269 h 742969"/>
              <a:gd name="connsiteX3" fmla="*/ 831850 w 1657350"/>
              <a:gd name="connsiteY3" fmla="*/ 19 h 742969"/>
              <a:gd name="connsiteX4" fmla="*/ 1130300 w 1657350"/>
              <a:gd name="connsiteY4" fmla="*/ 704869 h 742969"/>
              <a:gd name="connsiteX5" fmla="*/ 1473200 w 1657350"/>
              <a:gd name="connsiteY5" fmla="*/ 107969 h 742969"/>
              <a:gd name="connsiteX6" fmla="*/ 1657350 w 1657350"/>
              <a:gd name="connsiteY6" fmla="*/ 577869 h 742969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473200 w 1657350"/>
              <a:gd name="connsiteY5" fmla="*/ 107951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657350"/>
              <a:gd name="connsiteY0" fmla="*/ 742951 h 742951"/>
              <a:gd name="connsiteX1" fmla="*/ 298450 w 1657350"/>
              <a:gd name="connsiteY1" fmla="*/ 6351 h 742951"/>
              <a:gd name="connsiteX2" fmla="*/ 520700 w 1657350"/>
              <a:gd name="connsiteY2" fmla="*/ 730251 h 742951"/>
              <a:gd name="connsiteX3" fmla="*/ 831850 w 1657350"/>
              <a:gd name="connsiteY3" fmla="*/ 1 h 742951"/>
              <a:gd name="connsiteX4" fmla="*/ 1120775 w 1657350"/>
              <a:gd name="connsiteY4" fmla="*/ 728664 h 742951"/>
              <a:gd name="connsiteX5" fmla="*/ 1366044 w 1657350"/>
              <a:gd name="connsiteY5" fmla="*/ 15082 h 742951"/>
              <a:gd name="connsiteX6" fmla="*/ 1657350 w 1657350"/>
              <a:gd name="connsiteY6" fmla="*/ 577851 h 742951"/>
              <a:gd name="connsiteX0" fmla="*/ 0 w 1578769"/>
              <a:gd name="connsiteY0" fmla="*/ 742951 h 742951"/>
              <a:gd name="connsiteX1" fmla="*/ 298450 w 1578769"/>
              <a:gd name="connsiteY1" fmla="*/ 6351 h 742951"/>
              <a:gd name="connsiteX2" fmla="*/ 520700 w 1578769"/>
              <a:gd name="connsiteY2" fmla="*/ 730251 h 742951"/>
              <a:gd name="connsiteX3" fmla="*/ 831850 w 1578769"/>
              <a:gd name="connsiteY3" fmla="*/ 1 h 742951"/>
              <a:gd name="connsiteX4" fmla="*/ 1120775 w 1578769"/>
              <a:gd name="connsiteY4" fmla="*/ 728664 h 742951"/>
              <a:gd name="connsiteX5" fmla="*/ 1366044 w 1578769"/>
              <a:gd name="connsiteY5" fmla="*/ 15082 h 742951"/>
              <a:gd name="connsiteX6" fmla="*/ 1578769 w 1578769"/>
              <a:gd name="connsiteY6" fmla="*/ 704057 h 742951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97807"/>
              <a:gd name="connsiteY0" fmla="*/ 738189 h 738189"/>
              <a:gd name="connsiteX1" fmla="*/ 217488 w 1497807"/>
              <a:gd name="connsiteY1" fmla="*/ 6351 h 738189"/>
              <a:gd name="connsiteX2" fmla="*/ 439738 w 1497807"/>
              <a:gd name="connsiteY2" fmla="*/ 730251 h 738189"/>
              <a:gd name="connsiteX3" fmla="*/ 750888 w 1497807"/>
              <a:gd name="connsiteY3" fmla="*/ 1 h 738189"/>
              <a:gd name="connsiteX4" fmla="*/ 1039813 w 1497807"/>
              <a:gd name="connsiteY4" fmla="*/ 728664 h 738189"/>
              <a:gd name="connsiteX5" fmla="*/ 1285082 w 1497807"/>
              <a:gd name="connsiteY5" fmla="*/ 15082 h 738189"/>
              <a:gd name="connsiteX6" fmla="*/ 1497807 w 1497807"/>
              <a:gd name="connsiteY6" fmla="*/ 704057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8189 h 738189"/>
              <a:gd name="connsiteX1" fmla="*/ 217488 w 1483519"/>
              <a:gd name="connsiteY1" fmla="*/ 6351 h 738189"/>
              <a:gd name="connsiteX2" fmla="*/ 439738 w 1483519"/>
              <a:gd name="connsiteY2" fmla="*/ 730251 h 738189"/>
              <a:gd name="connsiteX3" fmla="*/ 750888 w 1483519"/>
              <a:gd name="connsiteY3" fmla="*/ 1 h 738189"/>
              <a:gd name="connsiteX4" fmla="*/ 1039813 w 1483519"/>
              <a:gd name="connsiteY4" fmla="*/ 728664 h 738189"/>
              <a:gd name="connsiteX5" fmla="*/ 1285082 w 1483519"/>
              <a:gd name="connsiteY5" fmla="*/ 15082 h 738189"/>
              <a:gd name="connsiteX6" fmla="*/ 1483519 w 1483519"/>
              <a:gd name="connsiteY6" fmla="*/ 711200 h 738189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1039813 w 1483519"/>
              <a:gd name="connsiteY4" fmla="*/ 722315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285082 w 1483519"/>
              <a:gd name="connsiteY5" fmla="*/ 8733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483519"/>
              <a:gd name="connsiteY0" fmla="*/ 731840 h 731840"/>
              <a:gd name="connsiteX1" fmla="*/ 217488 w 1483519"/>
              <a:gd name="connsiteY1" fmla="*/ 2 h 731840"/>
              <a:gd name="connsiteX2" fmla="*/ 439738 w 1483519"/>
              <a:gd name="connsiteY2" fmla="*/ 723902 h 731840"/>
              <a:gd name="connsiteX3" fmla="*/ 693738 w 1483519"/>
              <a:gd name="connsiteY3" fmla="*/ 12702 h 731840"/>
              <a:gd name="connsiteX4" fmla="*/ 932657 w 1483519"/>
              <a:gd name="connsiteY4" fmla="*/ 717553 h 731840"/>
              <a:gd name="connsiteX5" fmla="*/ 1151732 w 1483519"/>
              <a:gd name="connsiteY5" fmla="*/ 18258 h 731840"/>
              <a:gd name="connsiteX6" fmla="*/ 1483519 w 1483519"/>
              <a:gd name="connsiteY6" fmla="*/ 704851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31840 h 731840"/>
              <a:gd name="connsiteX1" fmla="*/ 217488 w 1364456"/>
              <a:gd name="connsiteY1" fmla="*/ 2 h 731840"/>
              <a:gd name="connsiteX2" fmla="*/ 439738 w 1364456"/>
              <a:gd name="connsiteY2" fmla="*/ 723902 h 731840"/>
              <a:gd name="connsiteX3" fmla="*/ 693738 w 1364456"/>
              <a:gd name="connsiteY3" fmla="*/ 12702 h 731840"/>
              <a:gd name="connsiteX4" fmla="*/ 932657 w 1364456"/>
              <a:gd name="connsiteY4" fmla="*/ 717553 h 731840"/>
              <a:gd name="connsiteX5" fmla="*/ 1151732 w 1364456"/>
              <a:gd name="connsiteY5" fmla="*/ 18258 h 731840"/>
              <a:gd name="connsiteX6" fmla="*/ 1364456 w 1364456"/>
              <a:gd name="connsiteY6" fmla="*/ 714376 h 731840"/>
              <a:gd name="connsiteX0" fmla="*/ 0 w 1364456"/>
              <a:gd name="connsiteY0" fmla="*/ 724697 h 724697"/>
              <a:gd name="connsiteX1" fmla="*/ 222251 w 1364456"/>
              <a:gd name="connsiteY1" fmla="*/ 2 h 724697"/>
              <a:gd name="connsiteX2" fmla="*/ 439738 w 1364456"/>
              <a:gd name="connsiteY2" fmla="*/ 716759 h 724697"/>
              <a:gd name="connsiteX3" fmla="*/ 693738 w 1364456"/>
              <a:gd name="connsiteY3" fmla="*/ 5559 h 724697"/>
              <a:gd name="connsiteX4" fmla="*/ 932657 w 1364456"/>
              <a:gd name="connsiteY4" fmla="*/ 710410 h 724697"/>
              <a:gd name="connsiteX5" fmla="*/ 1151732 w 1364456"/>
              <a:gd name="connsiteY5" fmla="*/ 11115 h 724697"/>
              <a:gd name="connsiteX6" fmla="*/ 1364456 w 1364456"/>
              <a:gd name="connsiteY6" fmla="*/ 707233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456" h="724697">
                <a:moveTo>
                  <a:pt x="0" y="724697"/>
                </a:moveTo>
                <a:cubicBezTo>
                  <a:pt x="74083" y="723374"/>
                  <a:pt x="148961" y="1325"/>
                  <a:pt x="222251" y="2"/>
                </a:cubicBezTo>
                <a:cubicBezTo>
                  <a:pt x="295541" y="-1321"/>
                  <a:pt x="361157" y="715833"/>
                  <a:pt x="439738" y="716759"/>
                </a:cubicBezTo>
                <a:cubicBezTo>
                  <a:pt x="518319" y="717685"/>
                  <a:pt x="611585" y="6617"/>
                  <a:pt x="693738" y="5559"/>
                </a:cubicBezTo>
                <a:cubicBezTo>
                  <a:pt x="775891" y="4501"/>
                  <a:pt x="856325" y="709484"/>
                  <a:pt x="932657" y="710410"/>
                </a:cubicBezTo>
                <a:cubicBezTo>
                  <a:pt x="1008989" y="711336"/>
                  <a:pt x="1079766" y="11644"/>
                  <a:pt x="1151732" y="11115"/>
                </a:cubicBezTo>
                <a:cubicBezTo>
                  <a:pt x="1223698" y="10586"/>
                  <a:pt x="1279524" y="705380"/>
                  <a:pt x="1364456" y="707233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stomShape 7"/>
          <p:cNvSpPr/>
          <p:nvPr/>
        </p:nvSpPr>
        <p:spPr>
          <a:xfrm>
            <a:off x="3152594" y="3348155"/>
            <a:ext cx="1071935" cy="256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18288" tIns="18288" rIns="18288" bIns="18288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Georgia"/>
              </a:rPr>
              <a:t>Ionosphere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7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Ionosphere </a:t>
            </a:r>
            <a:r>
              <a:rPr lang="en-US" dirty="0" smtClean="0"/>
              <a:t>Sky From GPS</a:t>
            </a:r>
            <a:endParaRPr lang="en-US" dirty="0"/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397989" y="1070182"/>
            <a:ext cx="3962400" cy="724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2017/10/14 11:00:00 GMT</a:t>
            </a:r>
          </a:p>
          <a:p>
            <a:pPr lvl="1"/>
            <a:r>
              <a:rPr lang="en-US" sz="1600" dirty="0" smtClean="0"/>
              <a:t>05:00:00 MDT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5" y="847165"/>
            <a:ext cx="3332469" cy="53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Ionosondes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/>
          <a:stretch/>
        </p:blipFill>
        <p:spPr>
          <a:xfrm>
            <a:off x="211666" y="1464733"/>
            <a:ext cx="4435472" cy="3716867"/>
          </a:xfrm>
          <a:prstGeom prst="rect">
            <a:avLst/>
          </a:prstGeom>
        </p:spPr>
      </p:pic>
      <p:sp>
        <p:nvSpPr>
          <p:cNvPr id="4" name="Content Placeholder 11"/>
          <p:cNvSpPr txBox="1">
            <a:spLocks/>
          </p:cNvSpPr>
          <p:nvPr/>
        </p:nvSpPr>
        <p:spPr>
          <a:xfrm>
            <a:off x="211666" y="5181600"/>
            <a:ext cx="3657601" cy="37253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AFRL  Space Vehicles Directorate</a:t>
            </a:r>
            <a:br>
              <a:rPr lang="en-US" sz="1200" dirty="0"/>
            </a:br>
            <a:r>
              <a:rPr lang="en-US" sz="1200" dirty="0"/>
              <a:t>https://media.defense.gov/2011/Dec/09/2000193124/888/591/0/111209-F-AB000-004.JPG</a:t>
            </a:r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08296" y="1570033"/>
            <a:ext cx="3822437" cy="416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03800" y="4682067"/>
            <a:ext cx="3826933" cy="1049866"/>
          </a:xfrm>
          <a:custGeom>
            <a:avLst/>
            <a:gdLst>
              <a:gd name="connsiteX0" fmla="*/ 0 w 3826933"/>
              <a:gd name="connsiteY0" fmla="*/ 381000 h 1049866"/>
              <a:gd name="connsiteX1" fmla="*/ 1244600 w 3826933"/>
              <a:gd name="connsiteY1" fmla="*/ 76200 h 1049866"/>
              <a:gd name="connsiteX2" fmla="*/ 1430867 w 3826933"/>
              <a:gd name="connsiteY2" fmla="*/ 50800 h 1049866"/>
              <a:gd name="connsiteX3" fmla="*/ 2311400 w 3826933"/>
              <a:gd name="connsiteY3" fmla="*/ 0 h 1049866"/>
              <a:gd name="connsiteX4" fmla="*/ 2540000 w 3826933"/>
              <a:gd name="connsiteY4" fmla="*/ 8466 h 1049866"/>
              <a:gd name="connsiteX5" fmla="*/ 3335867 w 3826933"/>
              <a:gd name="connsiteY5" fmla="*/ 76200 h 1049866"/>
              <a:gd name="connsiteX6" fmla="*/ 3826933 w 3826933"/>
              <a:gd name="connsiteY6" fmla="*/ 203200 h 1049866"/>
              <a:gd name="connsiteX7" fmla="*/ 3826933 w 3826933"/>
              <a:gd name="connsiteY7" fmla="*/ 1049866 h 1049866"/>
              <a:gd name="connsiteX8" fmla="*/ 8467 w 3826933"/>
              <a:gd name="connsiteY8" fmla="*/ 1049866 h 1049866"/>
              <a:gd name="connsiteX9" fmla="*/ 0 w 3826933"/>
              <a:gd name="connsiteY9" fmla="*/ 381000 h 104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6933" h="1049866">
                <a:moveTo>
                  <a:pt x="0" y="381000"/>
                </a:moveTo>
                <a:lnTo>
                  <a:pt x="1244600" y="76200"/>
                </a:lnTo>
                <a:lnTo>
                  <a:pt x="1430867" y="50800"/>
                </a:lnTo>
                <a:lnTo>
                  <a:pt x="2311400" y="0"/>
                </a:lnTo>
                <a:cubicBezTo>
                  <a:pt x="2449503" y="12554"/>
                  <a:pt x="2373361" y="8466"/>
                  <a:pt x="2540000" y="8466"/>
                </a:cubicBezTo>
                <a:lnTo>
                  <a:pt x="3335867" y="76200"/>
                </a:lnTo>
                <a:lnTo>
                  <a:pt x="3826933" y="203200"/>
                </a:lnTo>
                <a:lnTo>
                  <a:pt x="3826933" y="1049866"/>
                </a:lnTo>
                <a:lnTo>
                  <a:pt x="8467" y="1049866"/>
                </a:lnTo>
                <a:lnTo>
                  <a:pt x="0" y="381000"/>
                </a:lnTo>
                <a:close/>
              </a:path>
            </a:pathLst>
          </a:custGeom>
          <a:solidFill>
            <a:srgbClr val="A8A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48438" y="4496330"/>
            <a:ext cx="857250" cy="710670"/>
            <a:chOff x="6548438" y="4843463"/>
            <a:chExt cx="857250" cy="71067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972300" y="4848226"/>
              <a:ext cx="433388" cy="4572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548438" y="4843463"/>
              <a:ext cx="423863" cy="4857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57975" y="5214938"/>
              <a:ext cx="6477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72300" y="4843463"/>
              <a:ext cx="0" cy="7106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57975" y="5214938"/>
              <a:ext cx="314325" cy="1571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80768" y="5206471"/>
              <a:ext cx="324907" cy="16853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521184" y="3032388"/>
            <a:ext cx="409575" cy="377297"/>
            <a:chOff x="6562725" y="3327928"/>
            <a:chExt cx="409575" cy="377297"/>
          </a:xfrm>
        </p:grpSpPr>
        <p:sp>
          <p:nvSpPr>
            <p:cNvPr id="21" name="Arc 20"/>
            <p:cNvSpPr/>
            <p:nvPr/>
          </p:nvSpPr>
          <p:spPr>
            <a:xfrm>
              <a:off x="6567488" y="3327928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6567488" y="3402540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6562725" y="3474503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6562725" y="3556000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6896100" y="3350152"/>
            <a:ext cx="409575" cy="377297"/>
            <a:chOff x="6562725" y="3327928"/>
            <a:chExt cx="409575" cy="377297"/>
          </a:xfrm>
        </p:grpSpPr>
        <p:sp>
          <p:nvSpPr>
            <p:cNvPr id="28" name="Arc 27"/>
            <p:cNvSpPr/>
            <p:nvPr/>
          </p:nvSpPr>
          <p:spPr>
            <a:xfrm>
              <a:off x="6567488" y="3327928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6567488" y="3402540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6562725" y="3474503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6562725" y="3556000"/>
              <a:ext cx="404812" cy="149225"/>
            </a:xfrm>
            <a:prstGeom prst="arc">
              <a:avLst>
                <a:gd name="adj1" fmla="val 11615159"/>
                <a:gd name="adj2" fmla="val 20508058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6723590" y="2086243"/>
            <a:ext cx="0" cy="25212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143221" y="2081213"/>
            <a:ext cx="0" cy="253365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128683" y="1623226"/>
            <a:ext cx="3386667" cy="384699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4">
                  <a:lumMod val="60000"/>
                  <a:lumOff val="40000"/>
                </a:schemeClr>
              </a:gs>
              <a:gs pos="71000">
                <a:schemeClr val="accent4">
                  <a:lumMod val="75000"/>
                </a:schemeClr>
              </a:gs>
              <a:gs pos="54000">
                <a:schemeClr val="accent4">
                  <a:lumMod val="50000"/>
                </a:schemeClr>
              </a:gs>
              <a:gs pos="84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stomShape 9"/>
          <p:cNvSpPr/>
          <p:nvPr/>
        </p:nvSpPr>
        <p:spPr>
          <a:xfrm>
            <a:off x="6284856" y="1663655"/>
            <a:ext cx="1239351" cy="30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Georgia"/>
              </a:rPr>
              <a:t>Ionosphere</a:t>
            </a:r>
            <a:endParaRPr dirty="0"/>
          </a:p>
        </p:txBody>
      </p:sp>
      <p:sp>
        <p:nvSpPr>
          <p:cNvPr id="40" name="CustomShape 9"/>
          <p:cNvSpPr/>
          <p:nvPr/>
        </p:nvSpPr>
        <p:spPr>
          <a:xfrm>
            <a:off x="6361092" y="5277860"/>
            <a:ext cx="1239351" cy="30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Georgia"/>
              </a:rPr>
              <a:t>Ionosonde</a:t>
            </a:r>
            <a:endParaRPr dirty="0"/>
          </a:p>
        </p:txBody>
      </p:sp>
      <p:sp>
        <p:nvSpPr>
          <p:cNvPr id="41" name="CustomShape 9"/>
          <p:cNvSpPr/>
          <p:nvPr/>
        </p:nvSpPr>
        <p:spPr>
          <a:xfrm>
            <a:off x="5066768" y="3024348"/>
            <a:ext cx="1507331" cy="30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Georgia"/>
              </a:rPr>
              <a:t>Outgoing Pulses</a:t>
            </a:r>
            <a:endParaRPr dirty="0"/>
          </a:p>
        </p:txBody>
      </p:sp>
      <p:sp>
        <p:nvSpPr>
          <p:cNvPr id="42" name="CustomShape 9"/>
          <p:cNvSpPr/>
          <p:nvPr/>
        </p:nvSpPr>
        <p:spPr>
          <a:xfrm>
            <a:off x="7248643" y="3247107"/>
            <a:ext cx="1507331" cy="30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Georgia"/>
              </a:rPr>
              <a:t>Return Pulses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5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Ionosondes</a:t>
            </a:r>
            <a:endParaRPr lang="en-US" dirty="0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58368"/>
            <a:ext cx="3694529" cy="287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5" y="3783082"/>
            <a:ext cx="3183466" cy="2420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0330" y="5988500"/>
            <a:ext cx="1300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</a:t>
            </a:r>
            <a:r>
              <a:rPr lang="en-US" sz="800" baseline="-25000" dirty="0" smtClean="0"/>
              <a:t>e </a:t>
            </a:r>
            <a:r>
              <a:rPr lang="en-US" sz="800" dirty="0" smtClean="0"/>
              <a:t>cm</a:t>
            </a:r>
            <a:r>
              <a:rPr lang="en-US" sz="800" baseline="30000" dirty="0" smtClean="0"/>
              <a:t>-3</a:t>
            </a:r>
            <a:endParaRPr lang="en-US" sz="800" baseline="-25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48825" y="4941829"/>
            <a:ext cx="65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Height, km</a:t>
            </a:r>
            <a:endParaRPr lang="en-US" sz="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394645" y="3814690"/>
            <a:ext cx="1969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Profile 2016/10/14 – 00:00:00 GMT</a:t>
            </a:r>
            <a:endParaRPr lang="en-US" sz="800" baseline="-25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00667" y="5412803"/>
            <a:ext cx="2453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" y="-48846"/>
            <a:ext cx="6760369" cy="35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Predicting the RM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4224" y="1539560"/>
            <a:ext cx="2765915" cy="2492186"/>
          </a:xfrm>
          <a:prstGeom prst="rect">
            <a:avLst/>
          </a:prstGeom>
          <a:ln>
            <a:noFill/>
          </a:ln>
        </p:spPr>
      </p:pic>
      <p:sp>
        <p:nvSpPr>
          <p:cNvPr id="4" name="TextShape 5"/>
          <p:cNvSpPr txBox="1"/>
          <p:nvPr/>
        </p:nvSpPr>
        <p:spPr>
          <a:xfrm>
            <a:off x="1342282" y="3678015"/>
            <a:ext cx="2334222" cy="461431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000" dirty="0">
                <a:latin typeface="Georgia" panose="02040502050405020303" pitchFamily="18" charset="0"/>
              </a:rPr>
              <a:t>C. Sotomayor-Beltran et al.: Ionospheric Faraday rotation</a:t>
            </a:r>
            <a:endParaRPr sz="12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9645" y="4390309"/>
                <a:ext cx="3015826" cy="621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den>
                                          </m:f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45" y="4390309"/>
                <a:ext cx="3015826" cy="6219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020" y="4144206"/>
                <a:ext cx="2749792" cy="48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20" y="4144206"/>
                <a:ext cx="2749792" cy="488852"/>
              </a:xfrm>
              <a:prstGeom prst="rect">
                <a:avLst/>
              </a:prstGeom>
              <a:blipFill rotWithShape="0">
                <a:blip r:embed="rId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5970529"/>
                <a:ext cx="2868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=2.62×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𝑇𝐸𝐶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970529"/>
                <a:ext cx="2868285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06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6612" y="4795950"/>
                <a:ext cx="1548501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𝑇𝐸𝐶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𝑇𝐸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12" y="4795950"/>
                <a:ext cx="1548501" cy="522835"/>
              </a:xfrm>
              <a:prstGeom prst="rect">
                <a:avLst/>
              </a:prstGeom>
              <a:blipFill rotWithShape="0">
                <a:blip r:embed="rId6"/>
                <a:stretch>
                  <a:fillRect l="-5118" t="-145349" r="-38583" b="-20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72306" y="4745518"/>
                <a:ext cx="747833" cy="623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06" y="4745518"/>
                <a:ext cx="747833" cy="623697"/>
              </a:xfrm>
              <a:prstGeom prst="rect">
                <a:avLst/>
              </a:prstGeom>
              <a:blipFill rotWithShape="0">
                <a:blip r:embed="rId7"/>
                <a:stretch>
                  <a:fillRect l="-4878" t="-4854" r="-56098" b="-72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7875" y="5424948"/>
                <a:ext cx="248138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12 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−65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75" y="5424948"/>
                <a:ext cx="2481385" cy="403316"/>
              </a:xfrm>
              <a:prstGeom prst="rect">
                <a:avLst/>
              </a:prstGeom>
              <a:blipFill rotWithShape="0">
                <a:blip r:embed="rId8"/>
                <a:stretch>
                  <a:fillRect l="-196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22368" y="5150626"/>
                <a:ext cx="2790379" cy="297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=2.62×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368" y="5150626"/>
                <a:ext cx="2790379" cy="297069"/>
              </a:xfrm>
              <a:prstGeom prst="rect">
                <a:avLst/>
              </a:prstGeom>
              <a:blipFill rotWithShape="0">
                <a:blip r:embed="rId9"/>
                <a:stretch>
                  <a:fillRect l="-2188" t="-132653" b="-2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06030" y="1544362"/>
            <a:ext cx="2828973" cy="2153079"/>
            <a:chOff x="4586928" y="660401"/>
            <a:chExt cx="3183466" cy="24208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928" y="660401"/>
              <a:ext cx="3183466" cy="24208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77308" y="692009"/>
              <a:ext cx="19691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Profile 2016/10/14 – 00:00:00 GMT</a:t>
              </a:r>
              <a:endParaRPr lang="en-US" sz="800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983330" y="2290122"/>
              <a:ext cx="24536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45" y="1539560"/>
            <a:ext cx="2473105" cy="2548586"/>
          </a:xfrm>
          <a:prstGeom prst="rect">
            <a:avLst/>
          </a:prstGeom>
        </p:spPr>
      </p:pic>
      <p:sp>
        <p:nvSpPr>
          <p:cNvPr id="21" name="CustomShape 7"/>
          <p:cNvSpPr/>
          <p:nvPr/>
        </p:nvSpPr>
        <p:spPr>
          <a:xfrm>
            <a:off x="389537" y="1071996"/>
            <a:ext cx="2706479" cy="4113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Georgia"/>
              </a:rPr>
              <a:t>GPS Prediction</a:t>
            </a:r>
            <a:endParaRPr sz="2400" dirty="0"/>
          </a:p>
        </p:txBody>
      </p:sp>
      <p:sp>
        <p:nvSpPr>
          <p:cNvPr id="22" name="CustomShape 7"/>
          <p:cNvSpPr/>
          <p:nvPr/>
        </p:nvSpPr>
        <p:spPr>
          <a:xfrm>
            <a:off x="4893153" y="1038076"/>
            <a:ext cx="3488847" cy="4113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dirty="0" err="1" smtClean="0">
                <a:latin typeface="Georgia"/>
              </a:rPr>
              <a:t>Digisonde</a:t>
            </a:r>
            <a:r>
              <a:rPr lang="en-US" sz="2000" dirty="0" smtClean="0">
                <a:latin typeface="Georgia"/>
              </a:rPr>
              <a:t> Profile Prediction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493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2881</TotalTime>
  <Words>268</Words>
  <Application>Microsoft Office PowerPoint</Application>
  <PresentationFormat>On-screen Show (4:3)</PresentationFormat>
  <Paragraphs>82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Georgia</vt:lpstr>
      <vt:lpstr>Office Theme</vt:lpstr>
      <vt:lpstr>Measurements and Models of Ionospheric Faraday Rotation</vt:lpstr>
      <vt:lpstr>Ionosphere</vt:lpstr>
      <vt:lpstr>Rotation Measure</vt:lpstr>
      <vt:lpstr>Rotation Measure</vt:lpstr>
      <vt:lpstr>Measuring the Ionosphere</vt:lpstr>
      <vt:lpstr>Ionosphere Sky From GPS</vt:lpstr>
      <vt:lpstr>Ionosondes</vt:lpstr>
      <vt:lpstr>Ionosondes</vt:lpstr>
      <vt:lpstr>Predicting the RM</vt:lpstr>
      <vt:lpstr>International Geomagnetic Reference Field</vt:lpstr>
      <vt:lpstr>GPS</vt:lpstr>
      <vt:lpstr>PowerPoint Presentation</vt:lpstr>
      <vt:lpstr>PowerPoint Presentation</vt:lpstr>
      <vt:lpstr>Digisonde Profile Zoom-in</vt:lpstr>
      <vt:lpstr>Vary-Chap Profile</vt:lpstr>
      <vt:lpstr>Backup Equations</vt:lpstr>
      <vt:lpstr>Missing Electrons</vt:lpstr>
      <vt:lpstr>3 methods</vt:lpstr>
      <vt:lpstr>Results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AmericasGIJoe</dc:creator>
  <cp:lastModifiedBy>AmericasGIJoe</cp:lastModifiedBy>
  <cp:revision>40</cp:revision>
  <dcterms:created xsi:type="dcterms:W3CDTF">2017-04-13T15:01:58Z</dcterms:created>
  <dcterms:modified xsi:type="dcterms:W3CDTF">2017-11-03T16:13:50Z</dcterms:modified>
</cp:coreProperties>
</file>