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61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58" r:id="rId5"/>
    <p:sldId id="259" r:id="rId6"/>
    <p:sldId id="267" r:id="rId7"/>
    <p:sldId id="261" r:id="rId8"/>
    <p:sldId id="262" r:id="rId9"/>
    <p:sldId id="265" r:id="rId10"/>
    <p:sldId id="263" r:id="rId11"/>
    <p:sldId id="264" r:id="rId12"/>
    <p:sldId id="266" r:id="rId13"/>
    <p:sldId id="268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E2AC00"/>
    <a:srgbClr val="3333CC"/>
    <a:srgbClr val="66FF33"/>
    <a:srgbClr val="9900FF"/>
    <a:srgbClr val="FF33FF"/>
    <a:srgbClr val="CCCCFF"/>
    <a:srgbClr val="FF3300"/>
    <a:srgbClr val="009900"/>
    <a:srgbClr val="0000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3"/>
    <p:restoredTop sz="94708"/>
  </p:normalViewPr>
  <p:slideViewPr>
    <p:cSldViewPr>
      <p:cViewPr>
        <p:scale>
          <a:sx n="95" d="100"/>
          <a:sy n="95" d="100"/>
        </p:scale>
        <p:origin x="-672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96608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3315"/>
            <a:ext cx="3170691" cy="4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271" tIns="0" rIns="20271" bIns="0" numCol="1" anchor="t" anchorCtr="0" compatLnSpc="1">
            <a:prstTxWarp prst="textNoShape">
              <a:avLst/>
            </a:prstTxWarp>
          </a:bodyPr>
          <a:lstStyle>
            <a:lvl1pPr defTabSz="972842" eaLnBrk="0" hangingPunct="0">
              <a:defRPr sz="1000" i="1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511" y="-3315"/>
            <a:ext cx="3170690" cy="4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271" tIns="0" rIns="20271" bIns="0" numCol="1" anchor="t" anchorCtr="0" compatLnSpc="1">
            <a:prstTxWarp prst="textNoShape">
              <a:avLst/>
            </a:prstTxWarp>
          </a:bodyPr>
          <a:lstStyle>
            <a:lvl1pPr algn="r" defTabSz="972842" eaLnBrk="0" hangingPunct="0">
              <a:defRPr sz="1000" i="1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5488"/>
            <a:ext cx="4781550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471" y="4560239"/>
            <a:ext cx="5364260" cy="432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976" tIns="50677" rIns="97976" bIns="50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7162"/>
            <a:ext cx="3170691" cy="4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271" tIns="0" rIns="20271" bIns="0" numCol="1" anchor="b" anchorCtr="0" compatLnSpc="1">
            <a:prstTxWarp prst="textNoShape">
              <a:avLst/>
            </a:prstTxWarp>
          </a:bodyPr>
          <a:lstStyle>
            <a:lvl1pPr defTabSz="972842" eaLnBrk="0" hangingPunct="0">
              <a:defRPr sz="1000" i="1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511" y="9117162"/>
            <a:ext cx="3170690" cy="4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271" tIns="0" rIns="20271" bIns="0" numCol="1" anchor="b" anchorCtr="0" compatLnSpc="1">
            <a:prstTxWarp prst="textNoShape">
              <a:avLst/>
            </a:prstTxWarp>
          </a:bodyPr>
          <a:lstStyle>
            <a:lvl1pPr algn="r" defTabSz="972842" eaLnBrk="0" hangingPunct="0">
              <a:defRPr sz="1000" i="1">
                <a:latin typeface="Times New Roman" charset="0"/>
              </a:defRPr>
            </a:lvl1pPr>
          </a:lstStyle>
          <a:p>
            <a:pPr>
              <a:defRPr/>
            </a:pPr>
            <a:fld id="{34D221E6-A0CD-8147-84F4-AA44B3F61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0703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1838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3039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4650" y="457200"/>
            <a:ext cx="2114550" cy="56689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457200"/>
            <a:ext cx="6191250" cy="56689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168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48400"/>
            <a:ext cx="815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1142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64691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529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41529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8010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0250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7775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2134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42328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418016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8486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458200" cy="467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38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 descr="noao-black_150dp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21" y="6441786"/>
            <a:ext cx="316202" cy="3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 descr="LogoLESIA-g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19" y="6443807"/>
            <a:ext cx="1175904" cy="33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7" name="Text Box 11"/>
          <p:cNvSpPr txBox="1">
            <a:spLocks noChangeArrowheads="1"/>
          </p:cNvSpPr>
          <p:nvPr/>
        </p:nvSpPr>
        <p:spPr bwMode="auto">
          <a:xfrm>
            <a:off x="2982237" y="27801"/>
            <a:ext cx="3037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Times New Roman" charset="0"/>
              </a:rPr>
              <a:t>CHARA </a:t>
            </a:r>
            <a:r>
              <a:rPr lang="en-US" sz="1200" b="1" smtClean="0">
                <a:solidFill>
                  <a:schemeClr val="accent2"/>
                </a:solidFill>
                <a:latin typeface="Times New Roman" charset="0"/>
              </a:rPr>
              <a:t>Community Workshop 2017-03-15</a:t>
            </a:r>
            <a:endParaRPr lang="en-US" sz="1200" b="1" dirty="0" smtClean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152400" y="762000"/>
            <a:ext cx="0" cy="594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13"/>
          <p:cNvSpPr>
            <a:spLocks noChangeShapeType="1"/>
          </p:cNvSpPr>
          <p:nvPr/>
        </p:nvSpPr>
        <p:spPr bwMode="auto">
          <a:xfrm>
            <a:off x="152400" y="6705600"/>
            <a:ext cx="85726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6019800" y="152400"/>
            <a:ext cx="2971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8991600" y="152400"/>
            <a:ext cx="0" cy="6553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Line 16"/>
          <p:cNvSpPr>
            <a:spLocks noChangeShapeType="1"/>
          </p:cNvSpPr>
          <p:nvPr/>
        </p:nvSpPr>
        <p:spPr bwMode="auto">
          <a:xfrm>
            <a:off x="8686800" y="6705600"/>
            <a:ext cx="0" cy="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7" name="Picture 17" descr="gsulogoc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36" y="6413500"/>
            <a:ext cx="1066800" cy="38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8" descr="logo UMich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23" y="6418118"/>
            <a:ext cx="408132" cy="4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9" descr="logo NSF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3" t="6451" r="21257" b="11290"/>
          <a:stretch>
            <a:fillRect/>
          </a:stretch>
        </p:blipFill>
        <p:spPr bwMode="auto">
          <a:xfrm>
            <a:off x="2347207" y="6427787"/>
            <a:ext cx="3879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21" descr="NExScIColorLogo_crop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23" y="6459106"/>
            <a:ext cx="617249" cy="34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Image 18" descr="logocaeu_4_400.jp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23" y="6449435"/>
            <a:ext cx="1108219" cy="33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0" descr="susilogo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23" y="6400800"/>
            <a:ext cx="379846" cy="37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4"/>
          <p:cNvSpPr>
            <a:spLocks noChangeShapeType="1"/>
          </p:cNvSpPr>
          <p:nvPr userDrawn="1"/>
        </p:nvSpPr>
        <p:spPr bwMode="auto">
          <a:xfrm>
            <a:off x="914400" y="152400"/>
            <a:ext cx="2067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3"/>
          <p:cNvSpPr>
            <a:spLocks noChangeShapeType="1"/>
          </p:cNvSpPr>
          <p:nvPr userDrawn="1"/>
        </p:nvSpPr>
        <p:spPr bwMode="auto">
          <a:xfrm>
            <a:off x="8229600" y="6705600"/>
            <a:ext cx="76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94" y="6496631"/>
            <a:ext cx="620406" cy="285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A129-2913-40AA-9FD2-59212BF79AC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9DE5A-C922-43EA-B3A8-4B45CB575C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8" descr="logo UMich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23" y="6418118"/>
            <a:ext cx="408132" cy="4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logo NS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3" t="6451" r="21257" b="11290"/>
          <a:stretch>
            <a:fillRect/>
          </a:stretch>
        </p:blipFill>
        <p:spPr bwMode="auto">
          <a:xfrm>
            <a:off x="2347207" y="6427787"/>
            <a:ext cx="3879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NExScIColorLogo_cro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23" y="6459106"/>
            <a:ext cx="617249" cy="34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8" descr="logocaeu_4_400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23" y="6449435"/>
            <a:ext cx="1108219" cy="33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914400" y="152400"/>
            <a:ext cx="2067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 userDrawn="1"/>
        </p:nvSpPr>
        <p:spPr bwMode="auto">
          <a:xfrm>
            <a:off x="8229600" y="6705600"/>
            <a:ext cx="76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94" y="6496631"/>
            <a:ext cx="620406" cy="285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on the Magdalena Ridge Observatory Interferometer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M. J. Creech-Eakman</a:t>
            </a:r>
          </a:p>
          <a:p>
            <a:r>
              <a:rPr lang="en-US" sz="2400" dirty="0" smtClean="0"/>
              <a:t>on behalf of the MROI team</a:t>
            </a:r>
          </a:p>
          <a:p>
            <a:r>
              <a:rPr lang="en-US" sz="2400" dirty="0" smtClean="0"/>
              <a:t>MROI Project Scientist/Physics Prof. NMT</a:t>
            </a:r>
          </a:p>
          <a:p>
            <a:r>
              <a:rPr lang="en-US" sz="2400" dirty="0" smtClean="0"/>
              <a:t>NRAO NM </a:t>
            </a:r>
            <a:r>
              <a:rPr lang="en-US" sz="2400" dirty="0" smtClean="0"/>
              <a:t>Symposium – Nov 3, 2017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 descr="logo_large_bl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"/>
            <a:ext cx="1828800" cy="569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4286" t="42381" r="13810" b="28667"/>
          <a:stretch>
            <a:fillRect/>
          </a:stretch>
        </p:blipFill>
        <p:spPr bwMode="auto">
          <a:xfrm>
            <a:off x="0" y="6340244"/>
            <a:ext cx="2057400" cy="5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12857" t="47238" r="45714" b="31429"/>
          <a:stretch>
            <a:fillRect/>
          </a:stretch>
        </p:blipFill>
        <p:spPr bwMode="auto">
          <a:xfrm>
            <a:off x="7772400" y="6416566"/>
            <a:ext cx="1371600" cy="44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270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Fringe Tracker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err="1" smtClean="0"/>
              <a:t>ICoNN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267200" cy="467836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Nearest-neighbors design working at H or K</a:t>
            </a:r>
            <a:r>
              <a:rPr lang="en-US" sz="2400" baseline="-25000" dirty="0" smtClean="0"/>
              <a:t>s</a:t>
            </a:r>
          </a:p>
          <a:p>
            <a:r>
              <a:rPr lang="en-US" sz="2400" dirty="0" smtClean="0"/>
              <a:t>Designed and built at NMT/MROI</a:t>
            </a:r>
          </a:p>
          <a:p>
            <a:r>
              <a:rPr lang="en-US" sz="2400" dirty="0" smtClean="0"/>
              <a:t>Dewar accepts 5 combined beams and detects using </a:t>
            </a:r>
            <a:r>
              <a:rPr lang="en-US" sz="2400" dirty="0" err="1" smtClean="0"/>
              <a:t>Selex</a:t>
            </a:r>
            <a:r>
              <a:rPr lang="en-US" sz="2400" dirty="0" smtClean="0"/>
              <a:t> </a:t>
            </a:r>
            <a:r>
              <a:rPr lang="en-US" sz="2400" dirty="0" err="1" smtClean="0"/>
              <a:t>Saphira</a:t>
            </a:r>
            <a:r>
              <a:rPr lang="en-US" sz="2400" dirty="0" smtClean="0"/>
              <a:t> detector</a:t>
            </a:r>
          </a:p>
          <a:p>
            <a:pPr lvl="1"/>
            <a:r>
              <a:rPr lang="en-US" sz="2000" dirty="0" smtClean="0"/>
              <a:t>Photon counting capability with new </a:t>
            </a:r>
            <a:r>
              <a:rPr lang="en-US" sz="2000" dirty="0" smtClean="0"/>
              <a:t>detector already under test at Cambridge</a:t>
            </a:r>
            <a:endParaRPr lang="en-US" sz="2000" dirty="0" smtClean="0"/>
          </a:p>
          <a:p>
            <a:r>
              <a:rPr lang="en-US" sz="2400" dirty="0" smtClean="0"/>
              <a:t>Beam combiner mixes all 10 telescopes – inner 6 ports have been tested for fringes in lab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 descr="labDewar.JPG"/>
          <p:cNvPicPr>
            <a:picLocks noChangeAspect="1"/>
          </p:cNvPicPr>
          <p:nvPr/>
        </p:nvPicPr>
        <p:blipFill>
          <a:blip r:embed="rId3" cstate="print"/>
          <a:srcRect t="20000" r="20833" b="33333"/>
          <a:stretch>
            <a:fillRect/>
          </a:stretch>
        </p:blipFill>
        <p:spPr>
          <a:xfrm>
            <a:off x="4724400" y="914400"/>
            <a:ext cx="4114800" cy="181917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Picture 5" descr="1stFringe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2895600"/>
            <a:ext cx="4114800" cy="17809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3" descr="iso3.BMP"/>
          <p:cNvPicPr>
            <a:picLocks noChangeAspect="1" noChangeArrowheads="1"/>
          </p:cNvPicPr>
          <p:nvPr/>
        </p:nvPicPr>
        <p:blipFill>
          <a:blip r:embed="rId5" cstate="print"/>
          <a:srcRect r="6534"/>
          <a:stretch>
            <a:fillRect/>
          </a:stretch>
        </p:blipFill>
        <p:spPr bwMode="auto">
          <a:xfrm>
            <a:off x="5791200" y="4856704"/>
            <a:ext cx="1905000" cy="1342348"/>
          </a:xfrm>
          <a:prstGeom prst="rect">
            <a:avLst/>
          </a:prstGeom>
          <a:ln w="31750"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for Future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Funded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smtClean="0"/>
              <a:t>$25M cooperative agreement with AFRL </a:t>
            </a:r>
            <a:r>
              <a:rPr lang="en-US" dirty="0" smtClean="0"/>
              <a:t>which supports </a:t>
            </a:r>
            <a:r>
              <a:rPr lang="en-US" dirty="0" smtClean="0"/>
              <a:t>deploying first 3 telescopes</a:t>
            </a:r>
          </a:p>
          <a:p>
            <a:r>
              <a:rPr lang="en-US" dirty="0" smtClean="0"/>
              <a:t>First telescope and enclosure deployed on array arms next spring – will characterize light into beam combining facility</a:t>
            </a:r>
          </a:p>
          <a:p>
            <a:r>
              <a:rPr lang="en-US" dirty="0" smtClean="0"/>
              <a:t>Fringes anticipated in 2019 and three-telescope measurements in 2020 – </a:t>
            </a:r>
            <a:r>
              <a:rPr lang="en-US" i="1" dirty="0" smtClean="0"/>
              <a:t>highly funding dependent</a:t>
            </a:r>
          </a:p>
          <a:p>
            <a:r>
              <a:rPr lang="en-US" dirty="0" smtClean="0"/>
              <a:t>More funding needed to complete 10 telescope facility – looking to NSF, alumni, philanthropy</a:t>
            </a:r>
          </a:p>
          <a:p>
            <a:r>
              <a:rPr lang="en-US" dirty="0" smtClean="0"/>
              <a:t>Hardware costs are </a:t>
            </a:r>
            <a:r>
              <a:rPr lang="en-US" dirty="0"/>
              <a:t>~</a:t>
            </a:r>
            <a:r>
              <a:rPr lang="en-US" dirty="0" smtClean="0"/>
              <a:t>$8M per “</a:t>
            </a:r>
            <a:r>
              <a:rPr lang="en-US" dirty="0" err="1" smtClean="0"/>
              <a:t>beamline</a:t>
            </a:r>
            <a:r>
              <a:rPr lang="en-US" dirty="0" smtClean="0"/>
              <a:t>” – looking for partners for new </a:t>
            </a:r>
            <a:r>
              <a:rPr lang="en-US" dirty="0" err="1" smtClean="0"/>
              <a:t>beamlines</a:t>
            </a:r>
            <a:r>
              <a:rPr lang="en-US" dirty="0" smtClean="0"/>
              <a:t> as well as operations</a:t>
            </a:r>
          </a:p>
          <a:p>
            <a:r>
              <a:rPr lang="en-US" dirty="0" smtClean="0"/>
              <a:t>Restarting the SWGs shortly – see me for details</a:t>
            </a:r>
          </a:p>
          <a:p>
            <a:endParaRPr lang="en-US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2672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smtClean="0"/>
              <a:t>PI</a:t>
            </a:r>
            <a:r>
              <a:rPr lang="en-US" dirty="0" smtClean="0"/>
              <a:t>: Van Romero</a:t>
            </a:r>
          </a:p>
          <a:p>
            <a:r>
              <a:rPr lang="en-US" u="sng" dirty="0" smtClean="0"/>
              <a:t>Director</a:t>
            </a:r>
            <a:r>
              <a:rPr lang="en-US" dirty="0" smtClean="0"/>
              <a:t>: </a:t>
            </a:r>
            <a:r>
              <a:rPr lang="en-US" dirty="0" err="1" smtClean="0"/>
              <a:t>Ifan</a:t>
            </a:r>
            <a:r>
              <a:rPr lang="en-US" dirty="0" smtClean="0"/>
              <a:t> Payne</a:t>
            </a:r>
          </a:p>
          <a:p>
            <a:r>
              <a:rPr lang="en-US" u="sng" dirty="0" smtClean="0"/>
              <a:t>System Architects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3333CC"/>
                </a:solidFill>
              </a:rPr>
              <a:t>David </a:t>
            </a:r>
            <a:r>
              <a:rPr lang="en-US" dirty="0" err="1" smtClean="0">
                <a:solidFill>
                  <a:srgbClr val="3333CC"/>
                </a:solidFill>
              </a:rPr>
              <a:t>Buscher</a:t>
            </a:r>
            <a:r>
              <a:rPr lang="en-US" dirty="0" smtClean="0">
                <a:solidFill>
                  <a:srgbClr val="3333CC"/>
                </a:solidFill>
              </a:rPr>
              <a:t> &amp; Chris </a:t>
            </a:r>
            <a:r>
              <a:rPr lang="en-US" dirty="0" err="1" smtClean="0">
                <a:solidFill>
                  <a:srgbClr val="3333CC"/>
                </a:solidFill>
              </a:rPr>
              <a:t>Haniff</a:t>
            </a:r>
            <a:endParaRPr lang="en-US" dirty="0" smtClean="0">
              <a:solidFill>
                <a:srgbClr val="3333CC"/>
              </a:solidFill>
            </a:endParaRPr>
          </a:p>
          <a:p>
            <a:r>
              <a:rPr lang="en-US" u="sng" dirty="0" smtClean="0"/>
              <a:t>Project Scientist</a:t>
            </a:r>
            <a:r>
              <a:rPr lang="en-US" dirty="0" smtClean="0"/>
              <a:t>: Michelle Creech-Eakman</a:t>
            </a:r>
          </a:p>
          <a:p>
            <a:r>
              <a:rPr lang="en-US" u="sng" dirty="0" smtClean="0"/>
              <a:t>System Engineer</a:t>
            </a:r>
            <a:r>
              <a:rPr lang="en-US" dirty="0" smtClean="0"/>
              <a:t>: Fernando Santoro</a:t>
            </a:r>
          </a:p>
          <a:p>
            <a:pPr>
              <a:buNone/>
            </a:pPr>
            <a:endParaRPr lang="en-US" dirty="0" smtClean="0"/>
          </a:p>
          <a:p>
            <a:r>
              <a:rPr lang="en-US" u="sng" dirty="0" smtClean="0">
                <a:solidFill>
                  <a:srgbClr val="00B050"/>
                </a:solidFill>
              </a:rPr>
              <a:t>Subcontractors</a:t>
            </a:r>
            <a:r>
              <a:rPr lang="en-US" dirty="0" smtClean="0">
                <a:solidFill>
                  <a:srgbClr val="00B050"/>
                </a:solidFill>
              </a:rPr>
              <a:t>:  AMOS, EIE, AOS, </a:t>
            </a:r>
            <a:r>
              <a:rPr lang="en-US" dirty="0" err="1" smtClean="0">
                <a:solidFill>
                  <a:srgbClr val="00B050"/>
                </a:solidFill>
              </a:rPr>
              <a:t>Selex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UCryo</a:t>
            </a:r>
            <a:r>
              <a:rPr lang="en-US" dirty="0" smtClean="0">
                <a:solidFill>
                  <a:srgbClr val="00B050"/>
                </a:solidFill>
              </a:rPr>
              <a:t>, several local machine shops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43400" y="1295400"/>
            <a:ext cx="4343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smtClean="0"/>
              <a:t>Engineering Team</a:t>
            </a:r>
            <a:r>
              <a:rPr lang="en-US" dirty="0" smtClean="0"/>
              <a:t>: R. </a:t>
            </a:r>
            <a:r>
              <a:rPr lang="en-US" dirty="0" err="1" smtClean="0"/>
              <a:t>Blasi</a:t>
            </a:r>
            <a:r>
              <a:rPr lang="en-US" dirty="0" smtClean="0"/>
              <a:t>, C. Dahl, D. </a:t>
            </a:r>
            <a:r>
              <a:rPr lang="en-US" dirty="0" err="1" smtClean="0"/>
              <a:t>Etscorn</a:t>
            </a:r>
            <a:r>
              <a:rPr lang="en-US" dirty="0" smtClean="0"/>
              <a:t>, A. Farris, </a:t>
            </a:r>
            <a:r>
              <a:rPr lang="en-US" dirty="0" smtClean="0">
                <a:solidFill>
                  <a:srgbClr val="3333CC"/>
                </a:solidFill>
              </a:rPr>
              <a:t>M. Fisher</a:t>
            </a:r>
            <a:r>
              <a:rPr lang="en-US" dirty="0" smtClean="0"/>
              <a:t>, P. Johnston, R. Kelly, D. </a:t>
            </a:r>
            <a:r>
              <a:rPr lang="en-US" dirty="0" err="1" smtClean="0"/>
              <a:t>Klinglesmith</a:t>
            </a:r>
            <a:r>
              <a:rPr lang="en-US" dirty="0" smtClean="0"/>
              <a:t>, R. </a:t>
            </a:r>
            <a:r>
              <a:rPr lang="en-US" dirty="0" err="1" smtClean="0"/>
              <a:t>Ligon</a:t>
            </a:r>
            <a:r>
              <a:rPr lang="en-US" dirty="0" smtClean="0"/>
              <a:t>, A. Olivares, J. </a:t>
            </a:r>
            <a:r>
              <a:rPr lang="en-US" dirty="0" err="1" smtClean="0"/>
              <a:t>Pino</a:t>
            </a:r>
            <a:r>
              <a:rPr lang="en-US" dirty="0" smtClean="0"/>
              <a:t>, C. </a:t>
            </a:r>
            <a:r>
              <a:rPr lang="en-US" dirty="0" err="1" smtClean="0"/>
              <a:t>Salcido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33CC"/>
                </a:solidFill>
              </a:rPr>
              <a:t>E. </a:t>
            </a:r>
            <a:r>
              <a:rPr lang="en-US" dirty="0" err="1" smtClean="0">
                <a:solidFill>
                  <a:srgbClr val="3333CC"/>
                </a:solidFill>
              </a:rPr>
              <a:t>Seneta</a:t>
            </a:r>
            <a:r>
              <a:rPr lang="en-US" dirty="0" smtClean="0">
                <a:solidFill>
                  <a:srgbClr val="3333CC"/>
                </a:solidFill>
              </a:rPr>
              <a:t>, D. Sun, J. Young</a:t>
            </a:r>
          </a:p>
          <a:p>
            <a:r>
              <a:rPr lang="en-US" u="sng" dirty="0" smtClean="0"/>
              <a:t>Support Staff</a:t>
            </a:r>
            <a:r>
              <a:rPr lang="en-US" dirty="0" smtClean="0"/>
              <a:t>: D. Ochoa, C. Gino, C. </a:t>
            </a:r>
            <a:r>
              <a:rPr lang="en-US" dirty="0" err="1" smtClean="0"/>
              <a:t>Pankey</a:t>
            </a:r>
            <a:endParaRPr lang="en-US" dirty="0" smtClean="0"/>
          </a:p>
          <a:p>
            <a:r>
              <a:rPr lang="en-US" u="sng" dirty="0" smtClean="0"/>
              <a:t>Students</a:t>
            </a:r>
            <a:r>
              <a:rPr lang="en-US" dirty="0" smtClean="0"/>
              <a:t>: J. Dooley*, E. Garcia, </a:t>
            </a:r>
            <a:r>
              <a:rPr lang="en-US" dirty="0" smtClean="0"/>
              <a:t>B. </a:t>
            </a:r>
            <a:r>
              <a:rPr lang="en-US" dirty="0" err="1" smtClean="0"/>
              <a:t>Jaynes</a:t>
            </a:r>
            <a:r>
              <a:rPr lang="en-US" dirty="0" smtClean="0"/>
              <a:t>, L. </a:t>
            </a:r>
            <a:r>
              <a:rPr lang="en-US" dirty="0" err="1" smtClean="0"/>
              <a:t>Jencka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M. </a:t>
            </a:r>
            <a:r>
              <a:rPr lang="en-US" dirty="0" err="1" smtClean="0">
                <a:solidFill>
                  <a:srgbClr val="0070C0"/>
                </a:solidFill>
              </a:rPr>
              <a:t>LeMaitre</a:t>
            </a:r>
            <a:r>
              <a:rPr lang="en-US" dirty="0" smtClean="0"/>
              <a:t>, </a:t>
            </a:r>
            <a:r>
              <a:rPr lang="en-US" dirty="0" smtClean="0"/>
              <a:t>C. </a:t>
            </a:r>
            <a:r>
              <a:rPr lang="en-US" dirty="0" err="1" smtClean="0"/>
              <a:t>McKeen</a:t>
            </a:r>
            <a:endParaRPr lang="en-US" dirty="0" smtClean="0"/>
          </a:p>
          <a:p>
            <a:pPr>
              <a:buNone/>
            </a:pPr>
            <a:r>
              <a:rPr lang="en-US" i="1" dirty="0" smtClean="0"/>
              <a:t>        </a:t>
            </a:r>
            <a:r>
              <a:rPr lang="en-US" i="1" dirty="0" smtClean="0">
                <a:solidFill>
                  <a:srgbClr val="FFC000"/>
                </a:solidFill>
              </a:rPr>
              <a:t>*- poster 24 upstairs</a:t>
            </a:r>
            <a:endParaRPr lang="en-US" i="1" dirty="0" smtClean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845314"/>
            <a:ext cx="87061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Thanks for your attention.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848600" cy="762000"/>
          </a:xfrm>
        </p:spPr>
        <p:txBody>
          <a:bodyPr/>
          <a:lstStyle/>
          <a:p>
            <a:r>
              <a:rPr lang="en-US" dirty="0" smtClean="0"/>
              <a:t>Overview of the Observatory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 descr="MROI Aeria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9144000" cy="5141843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76200" y="1371600"/>
            <a:ext cx="3200400" cy="43434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Magdalena Ridge about 1 hour west of Socorro, NM overlooking VLA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lang="en-US" sz="2600" dirty="0" smtClean="0">
                <a:latin typeface="+mn-lt"/>
                <a:ea typeface="+mn-ea"/>
                <a:cs typeface="+mn-cs"/>
              </a:rPr>
              <a:t>Altitude 10,500 ft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Impact Survey completed in 2003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facilities at MRO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Fast-tracking 2.4m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NIR/Optical 10-element </a:t>
            </a:r>
            <a:r>
              <a:rPr lang="en-US" sz="23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interferometer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lang="en-US" sz="2300" noProof="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Third site available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1524000"/>
            <a:ext cx="3962400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MROI is 10 1.4m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movable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afocal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telescopes in equilateral Y configuration (28 stations)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Optical and near-IR operation, near-IR fringe tracking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Baselines from 7.8 to 347m (58 to 0.3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 optimized for imaging mission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28778" y="3381378"/>
            <a:ext cx="2971800" cy="1600200"/>
            <a:chOff x="1676400" y="3352800"/>
            <a:chExt cx="2971800" cy="1600200"/>
          </a:xfrm>
        </p:grpSpPr>
        <p:cxnSp>
          <p:nvCxnSpPr>
            <p:cNvPr id="9" name="Straight Connector 8"/>
            <p:cNvCxnSpPr/>
            <p:nvPr/>
          </p:nvCxnSpPr>
          <p:spPr>
            <a:xfrm flipH="1" flipV="1">
              <a:off x="2743200" y="3352800"/>
              <a:ext cx="609600" cy="3810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676400" y="3733800"/>
              <a:ext cx="1676400" cy="12192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352800" y="3581400"/>
              <a:ext cx="1295400" cy="1524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9.JPG"/>
          <p:cNvPicPr>
            <a:picLocks noChangeAspect="1"/>
          </p:cNvPicPr>
          <p:nvPr/>
        </p:nvPicPr>
        <p:blipFill>
          <a:blip r:embed="rId2"/>
          <a:srcRect l="11667" t="4000" r="48333" b="24000"/>
          <a:stretch>
            <a:fillRect/>
          </a:stretch>
        </p:blipFill>
        <p:spPr>
          <a:xfrm>
            <a:off x="7259096" y="5105400"/>
            <a:ext cx="1234440" cy="138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MROI Science Case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457200" y="1265237"/>
            <a:ext cx="6553200" cy="5440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AGN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Verification of the unified model.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Determination of nature of nuclear/extra-nuclear starbursts.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 =14 gives &gt;100 targets.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Star and planet formation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Protostellar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accretion, imaging of dust disks, disk clearing as evidence for planet formation.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Emission line imaging of jets, outflows and magnetically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channeled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accretion. 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Detection of sub-stellar companions.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Stellar accretion and mass loss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1" charset="-128"/>
                <a:cs typeface="ＭＳ Ｐゴシック" pitchFamily="-111" charset="-128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Convection, mass loss and mass transfer in single and multi-star systems.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Bipolarity and collimation of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circumstellar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material, wind and shock geometries,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interacting binary systems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Pulsations in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Cepheids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Miras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RV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Tauris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etc.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GB" sz="1900" b="1" u="sng" kern="0" noProof="0" dirty="0" smtClean="0">
                <a:latin typeface="+mn-lt"/>
                <a:ea typeface="ＭＳ Ｐゴシック" charset="-128"/>
              </a:rPr>
              <a:t>Additional work on Geosynchronous objects demonstrations for AFRL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ts val="450"/>
              </a:spcBef>
              <a:buFont typeface="Courier New" pitchFamily="49" charset="0"/>
              <a:buChar char="o"/>
              <a:defRPr/>
            </a:pPr>
            <a:r>
              <a:rPr lang="en-GB" kern="0" noProof="0" dirty="0" smtClean="0">
                <a:latin typeface="+mn-lt"/>
                <a:ea typeface="ＭＳ Ｐゴシック" charset="-128"/>
              </a:rPr>
              <a:t>Direct-TV9 </a:t>
            </a:r>
            <a:r>
              <a:rPr lang="en-GB" kern="0" noProof="0" dirty="0" smtClean="0">
                <a:latin typeface="+mn-lt"/>
                <a:ea typeface="ＭＳ Ｐゴシック" charset="-128"/>
              </a:rPr>
              <a:t>TASAT simulation </a:t>
            </a:r>
            <a:r>
              <a:rPr lang="en-GB" kern="0" noProof="0" dirty="0" smtClean="0">
                <a:latin typeface="+mn-lt"/>
                <a:ea typeface="ＭＳ Ｐゴシック" charset="-128"/>
              </a:rPr>
              <a:t>using 10-telescope MROI in </a:t>
            </a:r>
            <a:r>
              <a:rPr lang="en-GB" kern="0" noProof="0" dirty="0" smtClean="0">
                <a:latin typeface="+mn-lt"/>
                <a:ea typeface="ＭＳ Ｐゴシック" charset="-128"/>
              </a:rPr>
              <a:t>K-band (5 channels) of 8</a:t>
            </a:r>
            <a:r>
              <a:rPr lang="en-GB" kern="0" baseline="30000" noProof="0" dirty="0" smtClean="0">
                <a:latin typeface="+mn-lt"/>
                <a:ea typeface="ＭＳ Ｐゴシック" charset="-128"/>
              </a:rPr>
              <a:t>th</a:t>
            </a:r>
            <a:r>
              <a:rPr lang="en-GB" kern="0" noProof="0" dirty="0" smtClean="0">
                <a:latin typeface="+mn-lt"/>
                <a:ea typeface="ＭＳ Ｐゴシック" charset="-128"/>
              </a:rPr>
              <a:t> mag. object with aperture masking on MRO 2.4m</a:t>
            </a:r>
            <a:endParaRPr kumimoji="0" lang="en-US" b="0" i="0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352" y="1295400"/>
            <a:ext cx="123314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096" y="2743200"/>
            <a:ext cx="123444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9096" y="3962400"/>
            <a:ext cx="1234440" cy="1214017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848600" cy="914400"/>
          </a:xfrm>
        </p:spPr>
        <p:txBody>
          <a:bodyPr/>
          <a:lstStyle/>
          <a:p>
            <a:r>
              <a:rPr lang="en-US" dirty="0" smtClean="0"/>
              <a:t>Flow Down for Requirements</a:t>
            </a:r>
            <a:endParaRPr lang="en-US" dirty="0"/>
          </a:p>
        </p:txBody>
      </p:sp>
      <p:sp>
        <p:nvSpPr>
          <p:cNvPr id="4" name="Content Placeholder 8"/>
          <p:cNvSpPr txBox="1">
            <a:spLocks noGrp="1"/>
          </p:cNvSpPr>
          <p:nvPr>
            <p:ph idx="1"/>
          </p:nvPr>
        </p:nvSpPr>
        <p:spPr>
          <a:xfrm>
            <a:off x="76200" y="1295400"/>
            <a:ext cx="4876800" cy="533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ea typeface="+mn-ea"/>
                <a:cs typeface="+mn-cs"/>
              </a:rPr>
              <a:t>Telescope diameter of 1.4 m</a:t>
            </a:r>
            <a:r>
              <a:rPr lang="en-US" sz="2800" kern="0" dirty="0">
                <a:ea typeface="+mn-ea"/>
                <a:cs typeface="+mn-cs"/>
              </a:rPr>
              <a:t>	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H magnitude = 14th for group delay tracking limit</a:t>
            </a:r>
          </a:p>
          <a:p>
            <a:pPr marL="342900" indent="-342900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ea typeface="+mn-ea"/>
                <a:cs typeface="+mn-cs"/>
              </a:rPr>
              <a:t>Spatial scales of 0.3 to 58 </a:t>
            </a:r>
            <a:r>
              <a:rPr lang="en-US" sz="2400" kern="0" dirty="0" err="1" smtClean="0">
                <a:ea typeface="+mn-ea"/>
                <a:cs typeface="+mn-cs"/>
              </a:rPr>
              <a:t>mas</a:t>
            </a:r>
            <a:r>
              <a:rPr lang="en-US" sz="2800" kern="0" dirty="0">
                <a:ea typeface="+mn-ea"/>
                <a:cs typeface="+mn-cs"/>
              </a:rPr>
              <a:t>	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Baselines from 7.8 to 347 m </a:t>
            </a:r>
            <a:r>
              <a:rPr lang="en-US" sz="2200" kern="0" dirty="0" smtClean="0">
                <a:solidFill>
                  <a:srgbClr val="FF0000"/>
                </a:solidFill>
                <a:ea typeface="+mn-ea"/>
                <a:cs typeface="+mn-cs"/>
              </a:rPr>
              <a:t>            (</a:t>
            </a: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for 0.6-2.4 microns)</a:t>
            </a:r>
          </a:p>
          <a:p>
            <a:pPr marL="342900" indent="-342900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ea typeface="+mn-ea"/>
                <a:cs typeface="+mn-cs"/>
              </a:rPr>
              <a:t>Moderate-to-high spectral resolutions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Separate fringe tracking and science cameras</a:t>
            </a:r>
          </a:p>
          <a:p>
            <a:pPr marL="342900" indent="-342900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ea typeface="+mn-ea"/>
                <a:cs typeface="+mn-cs"/>
              </a:rPr>
              <a:t>High throughput to achieve </a:t>
            </a:r>
            <a:r>
              <a:rPr lang="en-US" sz="2400" kern="0" dirty="0" smtClean="0">
                <a:ea typeface="+mn-ea"/>
                <a:cs typeface="+mn-cs"/>
              </a:rPr>
              <a:t>  sensitivity </a:t>
            </a:r>
            <a:r>
              <a:rPr lang="en-US" sz="2400" kern="0" dirty="0">
                <a:ea typeface="+mn-ea"/>
                <a:cs typeface="+mn-cs"/>
              </a:rPr>
              <a:t>limit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Fifteen reflections from primary to detectors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Optimized coatings for 0.6-2.4 microns</a:t>
            </a:r>
          </a:p>
          <a:p>
            <a:pPr marL="342900" indent="-342900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ea typeface="+mn-ea"/>
                <a:cs typeface="+mn-cs"/>
              </a:rPr>
              <a:t>Large number of telescopes rapidly combined</a:t>
            </a:r>
          </a:p>
          <a:p>
            <a:pPr marL="782638" lvl="1" indent="-325438">
              <a:lnSpc>
                <a:spcPct val="80000"/>
              </a:lnSpc>
              <a:spcBef>
                <a:spcPts val="700"/>
              </a:spcBef>
              <a:buSzPct val="100000"/>
              <a:buFont typeface="Arial" pitchFamily="34" charset="0"/>
              <a:buChar char="–"/>
              <a:defRPr/>
            </a:pPr>
            <a:r>
              <a:rPr lang="en-US" sz="2200" kern="0" dirty="0">
                <a:solidFill>
                  <a:srgbClr val="FF0000"/>
                </a:solidFill>
                <a:ea typeface="+mn-ea"/>
                <a:cs typeface="+mn-cs"/>
              </a:rPr>
              <a:t>Optimized for model-independent imaging</a:t>
            </a:r>
          </a:p>
          <a:p>
            <a:pPr marL="342900" indent="-342900">
              <a:spcBef>
                <a:spcPts val="700"/>
              </a:spcBef>
              <a:buSzPct val="100000"/>
              <a:buFont typeface="Arial" pitchFamily="34" charset="0"/>
              <a:buNone/>
              <a:defRPr/>
            </a:pPr>
            <a:endParaRPr lang="en-US" sz="3200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7" descr="MROI - Aerial picture rev0.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905000"/>
            <a:ext cx="423817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01000" y="4889956"/>
            <a:ext cx="1066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TAE Photographic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105400" y="5410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FF"/>
                </a:solidFill>
                <a:latin typeface="+mn-lt"/>
              </a:rPr>
              <a:t>Try to apply lessons learned from other facilities whenever possible.</a:t>
            </a:r>
            <a:endParaRPr lang="en-US" dirty="0">
              <a:solidFill>
                <a:srgbClr val="99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743200"/>
            <a:ext cx="6172200" cy="1600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Quick walk through</a:t>
            </a:r>
            <a:r>
              <a:rPr lang="en-US" dirty="0" smtClean="0"/>
              <a:t>….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     ….queue movie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Recent Progress – Telescope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0037"/>
            <a:ext cx="41910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Telescope is a 1.4m diameter altitude-altitude mount</a:t>
            </a:r>
          </a:p>
          <a:p>
            <a:r>
              <a:rPr lang="en-US" sz="2400" dirty="0" smtClean="0"/>
              <a:t>Designed/built by AMOS</a:t>
            </a:r>
          </a:p>
          <a:p>
            <a:r>
              <a:rPr lang="en-US" sz="2400" dirty="0" smtClean="0"/>
              <a:t>Light is directed off tertiary across </a:t>
            </a:r>
            <a:r>
              <a:rPr lang="en-US" sz="2400" dirty="0" err="1" smtClean="0"/>
              <a:t>Nasmyth</a:t>
            </a:r>
            <a:r>
              <a:rPr lang="en-US" sz="2400" dirty="0" smtClean="0"/>
              <a:t> table</a:t>
            </a:r>
          </a:p>
          <a:p>
            <a:r>
              <a:rPr lang="en-US" sz="2400" dirty="0" smtClean="0"/>
              <a:t>Low-order AO: Tip-tilt correction is done using blue light and telescope secondary – preliminary deployment complete</a:t>
            </a:r>
          </a:p>
          <a:p>
            <a:r>
              <a:rPr lang="en-US" sz="2400" dirty="0" smtClean="0"/>
              <a:t>Telescope first light in maintenance facility Nov 29, 2016</a:t>
            </a:r>
          </a:p>
          <a:p>
            <a:r>
              <a:rPr lang="en-US" sz="2400" dirty="0" smtClean="0"/>
              <a:t>Being tested on sky every few weeks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 descr="C:\Documents and Settings\Michelle\Desktop\SAT Images\IMG_20161117_153501.jpg"/>
          <p:cNvPicPr>
            <a:picLocks noChangeAspect="1" noChangeArrowheads="1"/>
          </p:cNvPicPr>
          <p:nvPr/>
        </p:nvPicPr>
        <p:blipFill>
          <a:blip r:embed="rId3"/>
          <a:srcRect l="6666" r="8333"/>
          <a:stretch>
            <a:fillRect/>
          </a:stretch>
        </p:blipFill>
        <p:spPr bwMode="auto">
          <a:xfrm>
            <a:off x="4343400" y="1752600"/>
            <a:ext cx="4577080" cy="4038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Telescope Enclosure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34290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Protects and transports telescopes</a:t>
            </a:r>
          </a:p>
          <a:p>
            <a:r>
              <a:rPr lang="en-US" sz="2400" dirty="0" smtClean="0"/>
              <a:t>Designed/built by EIE</a:t>
            </a:r>
          </a:p>
          <a:p>
            <a:r>
              <a:rPr lang="en-US" sz="2400" dirty="0" smtClean="0"/>
              <a:t>Steel structure, fiberglass dome and carbon fiber shutter</a:t>
            </a:r>
          </a:p>
          <a:p>
            <a:r>
              <a:rPr lang="en-US" sz="2400" dirty="0" smtClean="0"/>
              <a:t>Embedded metal mesh for lightning </a:t>
            </a:r>
            <a:r>
              <a:rPr lang="en-US" sz="2400" dirty="0" smtClean="0"/>
              <a:t>protection</a:t>
            </a:r>
          </a:p>
          <a:p>
            <a:r>
              <a:rPr lang="en-US" sz="2400" dirty="0" smtClean="0"/>
              <a:t>Louvered for airflow to minimize dome seeing</a:t>
            </a:r>
            <a:endParaRPr lang="en-US" sz="2400" dirty="0" smtClean="0"/>
          </a:p>
          <a:p>
            <a:r>
              <a:rPr lang="en-US" sz="2400" dirty="0" smtClean="0"/>
              <a:t>Relocation specified to take 4 hours per scope</a:t>
            </a:r>
          </a:p>
          <a:p>
            <a:r>
              <a:rPr lang="en-US" sz="2400" dirty="0" smtClean="0"/>
              <a:t>Undergoing FAT now</a:t>
            </a:r>
          </a:p>
          <a:p>
            <a:r>
              <a:rPr lang="en-US" sz="2400" dirty="0" smtClean="0"/>
              <a:t>First dome to be delivered to MROI in early 2018</a:t>
            </a:r>
            <a:endParaRPr lang="en-US" sz="2400" dirty="0"/>
          </a:p>
        </p:txBody>
      </p:sp>
      <p:pic>
        <p:nvPicPr>
          <p:cNvPr id="4" name="Picture 3" descr="Enclosure Perspective 1.jpeg"/>
          <p:cNvPicPr>
            <a:picLocks noChangeAspect="1"/>
          </p:cNvPicPr>
          <p:nvPr/>
        </p:nvPicPr>
        <p:blipFill>
          <a:blip r:embed="rId2" cstate="print"/>
          <a:srcRect b="10924"/>
          <a:stretch>
            <a:fillRect/>
          </a:stretch>
        </p:blipFill>
        <p:spPr>
          <a:xfrm>
            <a:off x="6407453" y="1143000"/>
            <a:ext cx="2279347" cy="18288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2" descr="C:\Documents and Settings\Michelle\Desktop\SAT Images\IMG_0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454294"/>
            <a:ext cx="1752600" cy="233690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8" descr="dome_assembly_06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23" y="1600200"/>
            <a:ext cx="1966977" cy="26172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dome_FAT_11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419600"/>
            <a:ext cx="2727114" cy="20474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48600" cy="914400"/>
          </a:xfrm>
        </p:spPr>
        <p:txBody>
          <a:bodyPr/>
          <a:lstStyle/>
          <a:p>
            <a:pPr algn="l"/>
            <a:r>
              <a:rPr lang="en-US" sz="3600" dirty="0" smtClean="0"/>
              <a:t>Beam Combining Facility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3962400" cy="46783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Completed in 2008</a:t>
            </a:r>
          </a:p>
          <a:p>
            <a:r>
              <a:rPr lang="en-US" sz="2400" dirty="0" smtClean="0"/>
              <a:t>Designed by M3</a:t>
            </a:r>
          </a:p>
          <a:p>
            <a:r>
              <a:rPr lang="en-US" sz="2400" dirty="0" err="1" smtClean="0"/>
              <a:t>Vibrational</a:t>
            </a:r>
            <a:r>
              <a:rPr lang="en-US" sz="2400" dirty="0" smtClean="0"/>
              <a:t> and thermal stability</a:t>
            </a:r>
          </a:p>
          <a:p>
            <a:r>
              <a:rPr lang="en-US" sz="2400" dirty="0" smtClean="0"/>
              <a:t>Supports </a:t>
            </a:r>
            <a:r>
              <a:rPr lang="en-US" sz="2400" i="1" dirty="0" smtClean="0"/>
              <a:t>full</a:t>
            </a:r>
            <a:r>
              <a:rPr lang="en-US" sz="2400" dirty="0" smtClean="0"/>
              <a:t> 10 telescope array including optical tables for 4 instruments and </a:t>
            </a:r>
            <a:r>
              <a:rPr lang="en-US" sz="2400" dirty="0" smtClean="0"/>
              <a:t>10x </a:t>
            </a:r>
            <a:r>
              <a:rPr lang="en-US" sz="2400" dirty="0" smtClean="0"/>
              <a:t>190m long delay lines</a:t>
            </a:r>
          </a:p>
          <a:p>
            <a:r>
              <a:rPr lang="en-US" sz="2400" dirty="0" smtClean="0"/>
              <a:t>Includes control rooms, offices and external sleeping quarters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 descr="MROI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324600" y="629437"/>
            <a:ext cx="2702278" cy="1808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3" descr="C:\Documents and Settings\Michelle\My Documents\mcescience\SPIE\edinburgh_16\SPIE Edinburgh\pictures\BCF TOP VIEW - LABE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4704" y="1295400"/>
            <a:ext cx="2743200" cy="197110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21096" y="28194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TAE Photographic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 descr="IMG_0040.JPG"/>
          <p:cNvPicPr>
            <a:picLocks noChangeAspect="1"/>
          </p:cNvPicPr>
          <p:nvPr/>
        </p:nvPicPr>
        <p:blipFill>
          <a:blip r:embed="rId5" cstate="print"/>
          <a:srcRect t="6438" r="17918" b="20601"/>
          <a:stretch>
            <a:fillRect/>
          </a:stretch>
        </p:blipFill>
        <p:spPr>
          <a:xfrm>
            <a:off x="6390752" y="2971800"/>
            <a:ext cx="2590800" cy="1727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Content Placeholder 7" descr="DL_mocku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4343400"/>
            <a:ext cx="2438400" cy="1828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4953000" y="2743200"/>
            <a:ext cx="1371600" cy="2209800"/>
          </a:xfrm>
          <a:prstGeom prst="straightConnector1">
            <a:avLst/>
          </a:prstGeom>
          <a:solidFill>
            <a:schemeClr val="accent1"/>
          </a:solidFill>
          <a:ln w="25400" cap="flat" cmpd="thinThick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4953000" y="2362200"/>
            <a:ext cx="2133600" cy="838200"/>
          </a:xfrm>
          <a:prstGeom prst="straightConnector1">
            <a:avLst/>
          </a:prstGeom>
          <a:solidFill>
            <a:schemeClr val="accent1"/>
          </a:solidFill>
          <a:ln w="25400" cap="flat" cmpd="thinThick" algn="ctr">
            <a:solidFill>
              <a:srgbClr val="66FF33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1910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Innovative design - cart runs on compliant wheels on inside of off-the-shelf vacuum pipe</a:t>
            </a:r>
          </a:p>
          <a:p>
            <a:r>
              <a:rPr lang="en-US" sz="2400" dirty="0" smtClean="0"/>
              <a:t>Designed and built by Cambridge</a:t>
            </a:r>
          </a:p>
          <a:p>
            <a:r>
              <a:rPr lang="en-US" sz="2400" dirty="0" smtClean="0"/>
              <a:t>Sidereal and atmospheric compensation in one-stroke of delay</a:t>
            </a:r>
          </a:p>
          <a:p>
            <a:r>
              <a:rPr lang="en-US" sz="2400" dirty="0" smtClean="0"/>
              <a:t>Inductive pick-up and wireless communication</a:t>
            </a:r>
          </a:p>
          <a:p>
            <a:r>
              <a:rPr lang="en-US" sz="2400" dirty="0" smtClean="0"/>
              <a:t>Pipe install beginning for 2 more beam </a:t>
            </a:r>
            <a:r>
              <a:rPr lang="en-US" sz="2400" dirty="0" smtClean="0"/>
              <a:t>lines shortly</a:t>
            </a:r>
            <a:endParaRPr lang="en-US" sz="2400" dirty="0" smtClean="0"/>
          </a:p>
          <a:p>
            <a:r>
              <a:rPr lang="en-US" sz="2400" dirty="0" smtClean="0"/>
              <a:t>First cart delivered to MROI</a:t>
            </a:r>
          </a:p>
          <a:p>
            <a:r>
              <a:rPr lang="en-US" sz="2400" dirty="0" smtClean="0"/>
              <a:t>Second cart presently under extended testing at Cambridge</a:t>
            </a:r>
            <a:endParaRPr lang="en-US" sz="2400" dirty="0"/>
          </a:p>
        </p:txBody>
      </p:sp>
      <p:pic>
        <p:nvPicPr>
          <p:cNvPr id="4" name="Picture 3" descr="delay_cart.png"/>
          <p:cNvPicPr>
            <a:picLocks noChangeAspect="1"/>
          </p:cNvPicPr>
          <p:nvPr/>
        </p:nvPicPr>
        <p:blipFill>
          <a:blip r:embed="rId2" cstate="print"/>
          <a:srcRect l="11423" t="8232" r="14329" b="17681"/>
          <a:stretch>
            <a:fillRect/>
          </a:stretch>
        </p:blipFill>
        <p:spPr>
          <a:xfrm>
            <a:off x="5166360" y="1447800"/>
            <a:ext cx="3291840" cy="227896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 descr="2010-0916 - DLS assembly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886200"/>
            <a:ext cx="3291840" cy="246888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flipV="1">
            <a:off x="2743200" y="3581400"/>
            <a:ext cx="3276600" cy="228600"/>
          </a:xfrm>
          <a:prstGeom prst="straightConnector1">
            <a:avLst/>
          </a:prstGeom>
          <a:ln w="19050">
            <a:solidFill>
              <a:srgbClr val="E2A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RA_Collaboration_Template">
  <a:themeElements>
    <a:clrScheme name="CHARA_Collabor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RA_Collaboration_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25" cap="flat" cmpd="thinThick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25" cap="flat" cmpd="thinThick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HARA_Collabor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RA_Collaboratio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RA_Collaboratio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RA_Collaboratio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RA_Collaboratio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RA_Collaboratio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RA_Collaboratio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Documents\Presentations\Paris 2005\CHARA_Collaboration_Template.ppt</Template>
  <TotalTime>12064</TotalTime>
  <Words>791</Words>
  <Application>Microsoft Office PowerPoint</Application>
  <PresentationFormat>On-screen Show (4:3)</PresentationFormat>
  <Paragraphs>108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CHARA_Collaboration_Template</vt:lpstr>
      <vt:lpstr>Office Theme</vt:lpstr>
      <vt:lpstr>Recent Progress on the Magdalena Ridge Observatory Interferometer</vt:lpstr>
      <vt:lpstr>Overview of the Observatory</vt:lpstr>
      <vt:lpstr>MROI Science Case</vt:lpstr>
      <vt:lpstr>Flow Down for Requirements</vt:lpstr>
      <vt:lpstr>Slide 5</vt:lpstr>
      <vt:lpstr>Recent Progress – Telescope #1</vt:lpstr>
      <vt:lpstr>Telescope Enclosure #1</vt:lpstr>
      <vt:lpstr>Beam Combining Facility</vt:lpstr>
      <vt:lpstr>Delay Lines</vt:lpstr>
      <vt:lpstr>Fringe Tracker -ICoNN</vt:lpstr>
      <vt:lpstr>Timeline for Future Development</vt:lpstr>
      <vt:lpstr>The Team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CHARA Meeting</dc:title>
  <dc:subject/>
  <dc:creator>Authorized User</dc:creator>
  <cp:keywords/>
  <dc:description/>
  <cp:lastModifiedBy> </cp:lastModifiedBy>
  <cp:revision>425</cp:revision>
  <cp:lastPrinted>1999-05-21T22:14:30Z</cp:lastPrinted>
  <dcterms:created xsi:type="dcterms:W3CDTF">1996-12-09T21:42:12Z</dcterms:created>
  <dcterms:modified xsi:type="dcterms:W3CDTF">2017-11-03T16:02:19Z</dcterms:modified>
  <cp:category/>
</cp:coreProperties>
</file>