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0" r:id="rId2"/>
    <p:sldId id="350" r:id="rId3"/>
    <p:sldId id="347" r:id="rId4"/>
    <p:sldId id="271" r:id="rId5"/>
    <p:sldId id="287" r:id="rId6"/>
    <p:sldId id="355" r:id="rId7"/>
    <p:sldId id="319" r:id="rId8"/>
    <p:sldId id="398" r:id="rId9"/>
    <p:sldId id="393" r:id="rId10"/>
    <p:sldId id="394" r:id="rId11"/>
    <p:sldId id="395" r:id="rId12"/>
    <p:sldId id="396" r:id="rId13"/>
    <p:sldId id="397" r:id="rId14"/>
    <p:sldId id="392" r:id="rId15"/>
    <p:sldId id="399" r:id="rId16"/>
    <p:sldId id="377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E6E5FF"/>
    <a:srgbClr val="FF40FF"/>
    <a:srgbClr val="062458"/>
    <a:srgbClr val="052058"/>
    <a:srgbClr val="11264C"/>
    <a:srgbClr val="64A3F9"/>
    <a:srgbClr val="55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82" autoAdjust="0"/>
    <p:restoredTop sz="76202" autoAdjust="0"/>
  </p:normalViewPr>
  <p:slideViewPr>
    <p:cSldViewPr snapToGrid="0" snapToObjects="1">
      <p:cViewPr varScale="1">
        <p:scale>
          <a:sx n="76" d="100"/>
          <a:sy n="76" d="100"/>
        </p:scale>
        <p:origin x="1008" y="184"/>
      </p:cViewPr>
      <p:guideLst>
        <p:guide orient="horz" pos="416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F8F9-169D-44DB-85CA-273403A7B9DE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562-8B63-4E12-9383-291BCD3F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(&lt;13% science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Provides a reference radio sky at high angular resolution for multi-wavelength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location:</a:t>
            </a:r>
            <a:r>
              <a:rPr lang="en-US" baseline="0" dirty="0" smtClean="0"/>
              <a:t> </a:t>
            </a:r>
            <a:r>
              <a:rPr lang="en-US" dirty="0" smtClean="0"/>
              <a:t>file:///</a:t>
            </a:r>
            <a:r>
              <a:rPr lang="en-US" dirty="0" err="1" smtClean="0"/>
              <a:t>lustre</a:t>
            </a:r>
            <a:r>
              <a:rPr lang="en-US" dirty="0" smtClean="0"/>
              <a:t>/</a:t>
            </a:r>
            <a:r>
              <a:rPr lang="en-US" dirty="0" err="1" smtClean="0"/>
              <a:t>aoc</a:t>
            </a:r>
            <a:r>
              <a:rPr lang="en-US" dirty="0" smtClean="0"/>
              <a:t>/cluster/pipeline/</a:t>
            </a:r>
            <a:r>
              <a:rPr lang="en-US" dirty="0" err="1" smtClean="0"/>
              <a:t>vlass_auto</a:t>
            </a:r>
            <a:r>
              <a:rPr lang="en-US" dirty="0" smtClean="0"/>
              <a:t>/cache/</a:t>
            </a:r>
            <a:r>
              <a:rPr lang="en-US" dirty="0" err="1" smtClean="0"/>
              <a:t>quicklook</a:t>
            </a:r>
            <a:r>
              <a:rPr lang="en-US" dirty="0" smtClean="0"/>
              <a:t>/VLASS1.1/T27t13/VLASS1.1.ql.T27t13.J191707+673000.10.2048.v2/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NVSS: looks like distorted very large triple.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VLASS:</a:t>
            </a:r>
            <a:r>
              <a:rPr lang="en-US" dirty="0" smtClean="0"/>
              <a:t>  two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 intensity (contours)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Spectral index between 2.2 GHz and 3.5 GHz.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Polarization angle color, polarized intensity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</a:t>
            </a:r>
            <a:r>
              <a:rPr lang="en-US" baseline="0" dirty="0" smtClean="0"/>
              <a:t> </a:t>
            </a:r>
            <a:r>
              <a:rPr lang="en-US" dirty="0" smtClean="0"/>
              <a:t>is an embedded "jet” in the northern plume of the southern source as seen in polarization, although it all blends together in total intensity.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perfect example of why we need this resolution!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He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99676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544290"/>
            <a:ext cx="9393008" cy="253147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8462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6" name="Picture 15" descr="AUI Logo_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24" y="6382507"/>
            <a:ext cx="600744" cy="429103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09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52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513168" cy="507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177636"/>
            <a:ext cx="8513168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811" y="6419638"/>
            <a:ext cx="639592" cy="3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52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734276"/>
            <a:ext cx="8396887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811" y="6419638"/>
            <a:ext cx="639592" cy="39197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245055" y="4330793"/>
            <a:ext cx="421715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www.nrao.edu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  <a:endParaRPr lang="en-US" sz="1800" b="1" dirty="0" smtClean="0">
              <a:solidFill>
                <a:srgbClr val="062458"/>
              </a:solidFill>
              <a:latin typeface="Gill Sans MT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public.nrao.edu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28143" y="5348749"/>
            <a:ext cx="6250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i="1" dirty="0" smtClean="0">
                <a:latin typeface="Gill Sans MT" charset="0"/>
                <a:cs typeface="Gill Sans" charset="0"/>
              </a:rPr>
            </a:br>
            <a:r>
              <a:rPr lang="en-US" sz="1400" i="1" dirty="0" smtClean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  <p:pic>
        <p:nvPicPr>
          <p:cNvPr id="5" name="Picture 4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307" y="1358876"/>
            <a:ext cx="1966468" cy="25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46" y="1006746"/>
            <a:ext cx="4770975" cy="2923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811" y="6419638"/>
            <a:ext cx="639592" cy="3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9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28600"/>
            <a:ext cx="7835900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085850"/>
            <a:ext cx="8680450" cy="5051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A9C3-4EC7-4C4D-A1C2-448E82972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17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28845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4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JVLASS -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80001" y="6113419"/>
            <a:ext cx="9350520" cy="838111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838111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86561" y="838111"/>
                </a:lnTo>
                <a:lnTo>
                  <a:pt x="19340" y="818770"/>
                </a:lnTo>
                <a:lnTo>
                  <a:pt x="0" y="58023"/>
                </a:ln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2" name="Picture 11" descr="Curves_orange_blu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2031"/>
            <a:ext cx="9144000" cy="482203"/>
          </a:xfrm>
          <a:prstGeom prst="rect">
            <a:avLst/>
          </a:prstGeom>
        </p:spPr>
      </p:pic>
      <p:pic>
        <p:nvPicPr>
          <p:cNvPr id="13" name="Picture 12" descr="AUI Logo_Whi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24" y="6382507"/>
            <a:ext cx="600744" cy="429103"/>
          </a:xfrm>
          <a:prstGeom prst="rect">
            <a:avLst/>
          </a:prstGeom>
        </p:spPr>
      </p:pic>
      <p:pic>
        <p:nvPicPr>
          <p:cNvPr id="14" name="Picture 13" descr="NRAO_Logo_White.ai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11671" y="6510864"/>
            <a:ext cx="3769084" cy="21744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372DE0E-017C-6047-AB40-14FA8E408B1F}" type="slidenum">
              <a:rPr lang="en-US" sz="1200" smtClean="0">
                <a:solidFill>
                  <a:schemeClr val="bg1"/>
                </a:solidFill>
                <a:latin typeface="Gill Sans Light"/>
                <a:cs typeface="Gill Sans Light"/>
              </a:rPr>
              <a:pPr algn="l"/>
              <a:t>‹#›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2513267" y="6429398"/>
            <a:ext cx="4163984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811" y="6419638"/>
            <a:ext cx="639592" cy="3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5" r:id="rId3"/>
    <p:sldLayoutId id="2147483665" r:id="rId4"/>
    <p:sldLayoutId id="2147483693" r:id="rId5"/>
    <p:sldLayoutId id="214748369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oc.nrao.edu/~smyers/vlass/VLASS1.1/pubimages/ALLPNG/" TargetMode="External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safe.nrao.edu/wiki/bin/view/JVLA/VLAS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905" y="4744995"/>
            <a:ext cx="8502952" cy="92196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VLA Sky Survey (VLASS):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700" dirty="0" smtClean="0"/>
              <a:t>A New Generation Radio Sky Survey with the VLA</a:t>
            </a:r>
            <a:endParaRPr lang="en-US" sz="27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905" y="6096859"/>
            <a:ext cx="7447945" cy="871349"/>
          </a:xfrm>
        </p:spPr>
        <p:txBody>
          <a:bodyPr/>
          <a:lstStyle/>
          <a:p>
            <a:r>
              <a:rPr lang="en-US" dirty="0" smtClean="0"/>
              <a:t>Amy Kimball (NRAO)</a:t>
            </a:r>
          </a:p>
          <a:p>
            <a:r>
              <a:rPr lang="en-US" sz="1600" i="1" dirty="0" smtClean="0"/>
              <a:t>for the VLA Sky Survey </a:t>
            </a:r>
            <a:r>
              <a:rPr lang="en-US" sz="1600" i="1" dirty="0" smtClean="0"/>
              <a:t>team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1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7565"/>
          <a:stretch/>
        </p:blipFill>
        <p:spPr>
          <a:xfrm>
            <a:off x="2156158" y="1650137"/>
            <a:ext cx="4765331" cy="4531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92"/>
          <a:stretch/>
        </p:blipFill>
        <p:spPr>
          <a:xfrm>
            <a:off x="6911665" y="4187688"/>
            <a:ext cx="2126633" cy="17890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33"/>
          <a:stretch/>
        </p:blipFill>
        <p:spPr>
          <a:xfrm>
            <a:off x="104532" y="4225615"/>
            <a:ext cx="2010062" cy="18571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1"/>
          <a:stretch/>
        </p:blipFill>
        <p:spPr>
          <a:xfrm>
            <a:off x="6845972" y="193001"/>
            <a:ext cx="2105260" cy="19273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835"/>
          <a:stretch/>
        </p:blipFill>
        <p:spPr>
          <a:xfrm>
            <a:off x="4700792" y="-27085"/>
            <a:ext cx="1823007" cy="16974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07"/>
          <a:stretch/>
        </p:blipFill>
        <p:spPr>
          <a:xfrm>
            <a:off x="104531" y="193001"/>
            <a:ext cx="2180286" cy="14709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81"/>
          <a:stretch/>
        </p:blipFill>
        <p:spPr>
          <a:xfrm>
            <a:off x="153377" y="2152963"/>
            <a:ext cx="1961216" cy="18624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530" y="2356006"/>
            <a:ext cx="1784902" cy="1596023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3" name="Straight Arrow Connector 12"/>
          <p:cNvCxnSpPr/>
          <p:nvPr/>
        </p:nvCxnSpPr>
        <p:spPr>
          <a:xfrm flipV="1">
            <a:off x="5671930" y="1537251"/>
            <a:ext cx="1749287" cy="96741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52661" y="3464598"/>
            <a:ext cx="1868556" cy="110740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7189" y="3014584"/>
            <a:ext cx="1388306" cy="6960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28801" y="4771362"/>
            <a:ext cx="2247009" cy="31084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524890" y="2815965"/>
            <a:ext cx="1340990" cy="26432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861538" y="1285462"/>
            <a:ext cx="2167123" cy="196704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045642" y="1301595"/>
            <a:ext cx="507019" cy="12030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146" y="165075"/>
            <a:ext cx="1525316" cy="1313098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42" name="Straight Arrow Connector 41"/>
          <p:cNvCxnSpPr/>
          <p:nvPr/>
        </p:nvCxnSpPr>
        <p:spPr>
          <a:xfrm flipH="1" flipV="1">
            <a:off x="3732378" y="1156674"/>
            <a:ext cx="139222" cy="111231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8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620"/>
          <a:stretch/>
        </p:blipFill>
        <p:spPr>
          <a:xfrm>
            <a:off x="1208834" y="1798316"/>
            <a:ext cx="2239388" cy="35493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/>
              <a:t>Advantage of  VLASS resolution!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9910" y="711808"/>
            <a:ext cx="8513168" cy="507393"/>
          </a:xfrm>
        </p:spPr>
        <p:txBody>
          <a:bodyPr/>
          <a:lstStyle/>
          <a:p>
            <a:r>
              <a:rPr lang="en-US" dirty="0" smtClean="0"/>
              <a:t>Enabling accurate associations with optical galaxies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9796" y="133665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NVSS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642503" y="1715990"/>
            <a:ext cx="2075688" cy="3629808"/>
            <a:chOff x="1851424" y="1872577"/>
            <a:chExt cx="1432818" cy="2505604"/>
          </a:xfrm>
        </p:grpSpPr>
        <p:pic>
          <p:nvPicPr>
            <p:cNvPr id="8" name="Picture 7" descr="VLAtestFIRSTjpeg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5" t="-1825" r="25939" b="15655"/>
            <a:stretch/>
          </p:blipFill>
          <p:spPr>
            <a:xfrm>
              <a:off x="1851424" y="1872577"/>
              <a:ext cx="1432818" cy="25056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89259" y="4127223"/>
              <a:ext cx="1172305" cy="22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62D518"/>
                  </a:solidFill>
                  <a:latin typeface="Gill Sans MT" panose="020B0502020104020203" pitchFamily="34" charset="0"/>
                </a:rPr>
                <a:t>L. Rudnick (</a:t>
              </a:r>
              <a:r>
                <a:rPr lang="en-US" sz="1400" dirty="0" err="1" smtClean="0">
                  <a:solidFill>
                    <a:srgbClr val="62D518"/>
                  </a:solidFill>
                  <a:latin typeface="Gill Sans MT" panose="020B0502020104020203" pitchFamily="34" charset="0"/>
                </a:rPr>
                <a:t>UMinn</a:t>
              </a:r>
              <a:r>
                <a:rPr lang="en-US" sz="1400" dirty="0" smtClean="0">
                  <a:solidFill>
                    <a:srgbClr val="62D518"/>
                  </a:solidFill>
                  <a:latin typeface="Gill Sans MT" panose="020B0502020104020203" pitchFamily="34" charset="0"/>
                </a:rPr>
                <a:t>.)</a:t>
              </a:r>
            </a:p>
          </p:txBody>
        </p:sp>
      </p:grpSp>
      <p:pic>
        <p:nvPicPr>
          <p:cNvPr id="10" name="Picture 9" descr="cluster_head_tail_sdss_i_g_210050m0025.pn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t="3516" r="39167" b="4991"/>
          <a:stretch/>
        </p:blipFill>
        <p:spPr>
          <a:xfrm>
            <a:off x="5860072" y="1798316"/>
            <a:ext cx="2240892" cy="35474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2756" y="1336651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FIRST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767" y="5355805"/>
            <a:ext cx="368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overlaid on SDSS grayscale/</a:t>
            </a:r>
            <a:r>
              <a:rPr lang="en-US" dirty="0" err="1" smtClean="0">
                <a:solidFill>
                  <a:schemeClr val="accent2"/>
                </a:solidFill>
                <a:latin typeface="Gill Sans MT" panose="020B0502020104020203" pitchFamily="34" charset="0"/>
              </a:rPr>
              <a:t>colorscale</a:t>
            </a:r>
            <a:endParaRPr lang="en-US" dirty="0" smtClean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3435" y="1336651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VLASS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3086" y="5376716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Baskerville SemiBold" charset="0"/>
                <a:ea typeface="Baskerville SemiBold" charset="0"/>
                <a:cs typeface="Baskerville SemiBold" charset="0"/>
              </a:rPr>
              <a:t>NVSS J210051-002249</a:t>
            </a:r>
            <a:endParaRPr lang="en-US" b="1" dirty="0" smtClean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Radio “Galaxy” 3C402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7" y="1567483"/>
            <a:ext cx="7536873" cy="4072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1142" y="1080024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NVSS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2294" y="108002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DSS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9581" y="108002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VLASS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743200" y="1567483"/>
            <a:ext cx="637309" cy="9263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4668982"/>
            <a:ext cx="637309" cy="97132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3C402 Galaxies:  spectral index and polarization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(</a:t>
            </a:r>
            <a:r>
              <a:rPr lang="en-US" sz="2400" i="1" dirty="0" smtClean="0"/>
              <a:t>preliminary results, L. Rudnick, </a:t>
            </a:r>
            <a:r>
              <a:rPr lang="en-US" sz="2400" i="1" dirty="0" err="1" smtClean="0"/>
              <a:t>UMinn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4" y="1590482"/>
            <a:ext cx="2534227" cy="4366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3" t="9716"/>
          <a:stretch/>
        </p:blipFill>
        <p:spPr>
          <a:xfrm>
            <a:off x="774802" y="1702136"/>
            <a:ext cx="2496024" cy="3677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2327" y="1255220"/>
            <a:ext cx="131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Stokes I</a:t>
            </a:r>
            <a:endParaRPr lang="en-US" sz="2400" b="1" dirty="0" smtClean="0">
              <a:solidFill>
                <a:schemeClr val="accent1"/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1139" y="1100243"/>
            <a:ext cx="219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s</a:t>
            </a:r>
            <a:r>
              <a:rPr lang="en-US" sz="2400" b="1" smtClean="0">
                <a:solidFill>
                  <a:schemeClr val="accent1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pectral index</a:t>
            </a:r>
            <a:endParaRPr lang="en-US" sz="2400" b="1" dirty="0" smtClean="0">
              <a:solidFill>
                <a:schemeClr val="accent1"/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/>
          <a:stretch/>
        </p:blipFill>
        <p:spPr>
          <a:xfrm>
            <a:off x="6390715" y="1492633"/>
            <a:ext cx="2448486" cy="4351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5400" y="1000662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1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polarization</a:t>
            </a:r>
            <a:endParaRPr lang="en-US" sz="2400" b="1" dirty="0" smtClean="0">
              <a:solidFill>
                <a:schemeClr val="accent1"/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VLASS </a:t>
            </a:r>
            <a:r>
              <a:rPr lang="en-US" dirty="0" err="1" smtClean="0"/>
              <a:t>QuickLook</a:t>
            </a:r>
            <a:r>
              <a:rPr lang="en-US" dirty="0" smtClean="0"/>
              <a:t> Image Mosaic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219200"/>
            <a:ext cx="8680450" cy="4918075"/>
          </a:xfrm>
        </p:spPr>
        <p:txBody>
          <a:bodyPr/>
          <a:lstStyle/>
          <a:p>
            <a:r>
              <a:rPr lang="en-US" sz="2100" u="sng" dirty="0">
                <a:solidFill>
                  <a:srgbClr val="0432FF"/>
                </a:solidFill>
                <a:hlinkClick r:id="rId2"/>
              </a:rPr>
              <a:t>http://</a:t>
            </a:r>
            <a:r>
              <a:rPr lang="en-US" sz="2100" u="sng" dirty="0" smtClean="0">
                <a:solidFill>
                  <a:srgbClr val="0432FF"/>
                </a:solidFill>
                <a:hlinkClick r:id="rId2"/>
              </a:rPr>
              <a:t>www.aoc.nrao.edu</a:t>
            </a:r>
            <a:r>
              <a:rPr lang="en-US" sz="2100" u="sng" dirty="0">
                <a:solidFill>
                  <a:srgbClr val="0432FF"/>
                </a:solidFill>
                <a:hlinkClick r:id="rId2"/>
              </a:rPr>
              <a:t>/~</a:t>
            </a:r>
            <a:r>
              <a:rPr lang="en-US" sz="2100" u="sng" dirty="0" smtClean="0">
                <a:solidFill>
                  <a:srgbClr val="0432FF"/>
                </a:solidFill>
                <a:hlinkClick r:id="rId2"/>
              </a:rPr>
              <a:t>smyers/vlass/VLASS1.1/pubimages/ALLPNG/</a:t>
            </a:r>
            <a:endParaRPr lang="en-US" sz="2100" u="sng" dirty="0" smtClean="0">
              <a:solidFill>
                <a:srgbClr val="0432FF"/>
              </a:solidFill>
            </a:endParaRPr>
          </a:p>
          <a:p>
            <a:pPr lvl="1"/>
            <a:r>
              <a:rPr lang="en-US" sz="2000" dirty="0" err="1" smtClean="0"/>
              <a:t>HiPS</a:t>
            </a:r>
            <a:r>
              <a:rPr lang="en-US" sz="2000" dirty="0" smtClean="0"/>
              <a:t> (</a:t>
            </a:r>
            <a:r>
              <a:rPr lang="en-US" sz="2000" dirty="0" err="1" smtClean="0"/>
              <a:t>HEALPix</a:t>
            </a:r>
            <a:r>
              <a:rPr lang="en-US" sz="2000" dirty="0" smtClean="0"/>
              <a:t>)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smtClean="0"/>
              <a:t>image displayed by </a:t>
            </a:r>
            <a:r>
              <a:rPr lang="en-US" sz="1800" dirty="0" err="1" smtClean="0"/>
              <a:t>Aladin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66"/>
          <a:stretch/>
        </p:blipFill>
        <p:spPr>
          <a:xfrm>
            <a:off x="2912509" y="2009276"/>
            <a:ext cx="4097545" cy="3977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14571">
            <a:off x="418299" y="2801074"/>
            <a:ext cx="2867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Gill Sans MT" panose="020B0502020104020203" pitchFamily="34" charset="0"/>
              </a:rPr>
              <a:t>Upstairs in the poster room!</a:t>
            </a:r>
            <a:endParaRPr lang="en-US" sz="3600" b="1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04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1624" y="318021"/>
            <a:ext cx="8636000" cy="524500"/>
          </a:xfrm>
        </p:spPr>
        <p:txBody>
          <a:bodyPr/>
          <a:lstStyle/>
          <a:p>
            <a:r>
              <a:rPr lang="en-US" dirty="0" smtClean="0"/>
              <a:t>VLA Sky Survey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40" y="1045114"/>
            <a:ext cx="8513168" cy="4944868"/>
          </a:xfrm>
        </p:spPr>
        <p:txBody>
          <a:bodyPr/>
          <a:lstStyle/>
          <a:p>
            <a:r>
              <a:rPr lang="en-US" dirty="0" smtClean="0"/>
              <a:t>VLASS Team (NRAO):</a:t>
            </a:r>
          </a:p>
          <a:p>
            <a:pPr lvl="1"/>
            <a:r>
              <a:rPr lang="en-US" sz="2000" dirty="0" smtClean="0"/>
              <a:t>Claire Chandler (Project Director), Steve Myers (Technical Lead)</a:t>
            </a:r>
          </a:p>
          <a:p>
            <a:pPr lvl="1"/>
            <a:r>
              <a:rPr lang="en-US" sz="2000" dirty="0" smtClean="0"/>
              <a:t>Rafael </a:t>
            </a:r>
            <a:r>
              <a:rPr lang="en-US" sz="2000" dirty="0" err="1" smtClean="0"/>
              <a:t>Hiriart</a:t>
            </a:r>
            <a:r>
              <a:rPr lang="en-US" sz="2000" dirty="0" smtClean="0"/>
              <a:t> (Architect), Drew Medlin (Lead DA: Ops/Pipeline/QA)</a:t>
            </a:r>
          </a:p>
          <a:p>
            <a:pPr lvl="1"/>
            <a:r>
              <a:rPr lang="en-US" sz="2000" dirty="0" smtClean="0"/>
              <a:t>Chris McLaughlin (Project Management)</a:t>
            </a:r>
          </a:p>
          <a:p>
            <a:pPr lvl="1"/>
            <a:r>
              <a:rPr lang="en-US" sz="2000" dirty="0" smtClean="0"/>
              <a:t>Amy Kimball, Frank </a:t>
            </a:r>
            <a:r>
              <a:rPr lang="en-US" sz="2000" dirty="0" err="1" smtClean="0"/>
              <a:t>Schinzel</a:t>
            </a:r>
            <a:r>
              <a:rPr lang="en-US" sz="2000" dirty="0" smtClean="0"/>
              <a:t>, Josh </a:t>
            </a:r>
            <a:r>
              <a:rPr lang="en-US" sz="2000" dirty="0" err="1" smtClean="0"/>
              <a:t>Marvil</a:t>
            </a:r>
            <a:r>
              <a:rPr lang="en-US" sz="2000" dirty="0" smtClean="0"/>
              <a:t>, </a:t>
            </a:r>
            <a:r>
              <a:rPr lang="en-US" sz="2000" dirty="0" err="1" smtClean="0"/>
              <a:t>Lorant</a:t>
            </a:r>
            <a:r>
              <a:rPr lang="en-US" sz="2000" dirty="0" smtClean="0"/>
              <a:t> </a:t>
            </a:r>
            <a:r>
              <a:rPr lang="en-US" sz="2000" dirty="0" err="1" smtClean="0"/>
              <a:t>Sjouwerman</a:t>
            </a:r>
            <a:r>
              <a:rPr lang="en-US" sz="2000" dirty="0" smtClean="0"/>
              <a:t> (Scientists)</a:t>
            </a:r>
          </a:p>
          <a:p>
            <a:r>
              <a:rPr lang="en-US" dirty="0" smtClean="0"/>
              <a:t>Survey Science Group Board</a:t>
            </a:r>
          </a:p>
          <a:p>
            <a:pPr lvl="1"/>
            <a:r>
              <a:rPr lang="en-US" sz="2000" dirty="0" err="1" smtClean="0"/>
              <a:t>Stefi</a:t>
            </a:r>
            <a:r>
              <a:rPr lang="en-US" sz="2000" dirty="0" smtClean="0"/>
              <a:t> Baum (Manitoba), </a:t>
            </a:r>
            <a:r>
              <a:rPr lang="en-US" sz="2000" dirty="0" err="1" smtClean="0"/>
              <a:t>Shami</a:t>
            </a:r>
            <a:r>
              <a:rPr lang="en-US" sz="2000" dirty="0" smtClean="0"/>
              <a:t> Chatterjee (Cornell) (co-chairs)</a:t>
            </a:r>
          </a:p>
          <a:p>
            <a:pPr lvl="1"/>
            <a:r>
              <a:rPr lang="en-US" sz="2000" dirty="0" smtClean="0"/>
              <a:t>Gordon Richards (Drexel), Amy Kimball (NRAO),</a:t>
            </a:r>
            <a:r>
              <a:rPr lang="en-US" sz="2000" dirty="0"/>
              <a:t> Rachel </a:t>
            </a:r>
            <a:r>
              <a:rPr lang="en-US" sz="2000" dirty="0" err="1"/>
              <a:t>Osten</a:t>
            </a:r>
            <a:r>
              <a:rPr lang="en-US" sz="2000" dirty="0"/>
              <a:t> (</a:t>
            </a:r>
            <a:r>
              <a:rPr lang="en-US" sz="2000" dirty="0" err="1"/>
              <a:t>STScI</a:t>
            </a:r>
            <a:r>
              <a:rPr lang="en-US" sz="2000" dirty="0" smtClean="0"/>
              <a:t>), Joe </a:t>
            </a:r>
            <a:r>
              <a:rPr lang="en-US" sz="2000" dirty="0"/>
              <a:t>Lazio (JPL</a:t>
            </a:r>
            <a:r>
              <a:rPr lang="en-US" sz="2000" dirty="0" smtClean="0"/>
              <a:t>), </a:t>
            </a:r>
            <a:r>
              <a:rPr lang="en-US" sz="2000" dirty="0"/>
              <a:t>Gregg Hallinan (Caltech), Gregg </a:t>
            </a:r>
            <a:r>
              <a:rPr lang="en-US" sz="2000" dirty="0" err="1"/>
              <a:t>Sivakoff</a:t>
            </a:r>
            <a:r>
              <a:rPr lang="en-US" sz="2000" dirty="0"/>
              <a:t> (Alberta</a:t>
            </a:r>
            <a:r>
              <a:rPr lang="en-US" sz="2000" dirty="0" smtClean="0"/>
              <a:t>), </a:t>
            </a:r>
            <a:r>
              <a:rPr lang="en-US" sz="2000" dirty="0"/>
              <a:t>Susana </a:t>
            </a:r>
            <a:r>
              <a:rPr lang="en-US" sz="2000" dirty="0" err="1"/>
              <a:t>Deustua</a:t>
            </a:r>
            <a:r>
              <a:rPr lang="en-US" sz="2000" dirty="0"/>
              <a:t> (</a:t>
            </a:r>
            <a:r>
              <a:rPr lang="en-US" sz="2000" dirty="0" err="1"/>
              <a:t>STScI</a:t>
            </a:r>
            <a:r>
              <a:rPr lang="en-US" sz="2000" dirty="0"/>
              <a:t>), </a:t>
            </a:r>
            <a:r>
              <a:rPr lang="en-US" sz="2000" dirty="0" err="1"/>
              <a:t>Jayanne</a:t>
            </a:r>
            <a:r>
              <a:rPr lang="en-US" sz="2000" dirty="0"/>
              <a:t> English (</a:t>
            </a:r>
            <a:r>
              <a:rPr lang="en-US" sz="2000" dirty="0" smtClean="0"/>
              <a:t>Manitoba), </a:t>
            </a:r>
            <a:r>
              <a:rPr lang="en-US" sz="2000" dirty="0"/>
              <a:t>Larry Rudnick (Minnesota), Bryan </a:t>
            </a:r>
            <a:r>
              <a:rPr lang="en-US" sz="2000" dirty="0" err="1"/>
              <a:t>Gaensler</a:t>
            </a:r>
            <a:r>
              <a:rPr lang="en-US" sz="2000" dirty="0"/>
              <a:t> (Toronto</a:t>
            </a:r>
            <a:r>
              <a:rPr lang="en-US" sz="2000" dirty="0" smtClean="0"/>
              <a:t>), </a:t>
            </a:r>
            <a:r>
              <a:rPr lang="en-US" sz="2000" dirty="0"/>
              <a:t>Casey Law (Berkeley), </a:t>
            </a:r>
            <a:r>
              <a:rPr lang="en-US" sz="2000" dirty="0" err="1"/>
              <a:t>Kunal</a:t>
            </a:r>
            <a:r>
              <a:rPr lang="en-US" sz="2000" dirty="0"/>
              <a:t> </a:t>
            </a:r>
            <a:r>
              <a:rPr lang="en-US" sz="2000" dirty="0" err="1"/>
              <a:t>Mooley</a:t>
            </a:r>
            <a:r>
              <a:rPr lang="en-US" sz="2000" dirty="0"/>
              <a:t> (Oxford</a:t>
            </a:r>
            <a:r>
              <a:rPr lang="en-US" sz="2000" dirty="0" smtClean="0"/>
              <a:t>), </a:t>
            </a:r>
            <a:r>
              <a:rPr lang="en-US" sz="2000" dirty="0"/>
              <a:t>Tracy Clarke (NRL), Jim Condon (NRAO), Jim </a:t>
            </a:r>
            <a:r>
              <a:rPr lang="en-US" sz="2000" dirty="0" err="1"/>
              <a:t>Cordes</a:t>
            </a:r>
            <a:r>
              <a:rPr lang="en-US" sz="2000" dirty="0"/>
              <a:t> (Cornell), Nicole </a:t>
            </a:r>
            <a:r>
              <a:rPr lang="en-US" sz="2000" dirty="0" err="1"/>
              <a:t>Gugliucci</a:t>
            </a:r>
            <a:r>
              <a:rPr lang="en-US" sz="2000" dirty="0"/>
              <a:t> (Anselm), Russ Taylor (Cape Town), Rick White (</a:t>
            </a:r>
            <a:r>
              <a:rPr lang="en-US" sz="2000" dirty="0" err="1"/>
              <a:t>STScI</a:t>
            </a:r>
            <a:r>
              <a:rPr lang="en-US" sz="2000" dirty="0"/>
              <a:t>), Ashley </a:t>
            </a:r>
            <a:r>
              <a:rPr lang="en-US" sz="2000" dirty="0" err="1"/>
              <a:t>Zauderer</a:t>
            </a:r>
            <a:r>
              <a:rPr lang="en-US" sz="2000" dirty="0"/>
              <a:t> (NYU)</a:t>
            </a:r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VLASS references and more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9764" y="986068"/>
            <a:ext cx="8396887" cy="4603750"/>
          </a:xfrm>
        </p:spPr>
        <p:txBody>
          <a:bodyPr/>
          <a:lstStyle/>
          <a:p>
            <a:pPr indent="-330200"/>
            <a:r>
              <a:rPr lang="en-US" dirty="0" smtClean="0"/>
              <a:t>Survey </a:t>
            </a:r>
            <a:r>
              <a:rPr lang="en-US" smtClean="0"/>
              <a:t>science website:</a:t>
            </a:r>
            <a:endParaRPr lang="en-US" dirty="0" smtClean="0"/>
          </a:p>
          <a:p>
            <a:pPr marL="412750" lvl="1" indent="0">
              <a:buNone/>
            </a:pPr>
            <a:r>
              <a:rPr lang="en-US" u="sng" dirty="0" smtClean="0">
                <a:solidFill>
                  <a:srgbClr val="0432FF"/>
                </a:solidFill>
              </a:rPr>
              <a:t>https://</a:t>
            </a:r>
            <a:r>
              <a:rPr lang="en-US" u="sng" dirty="0" err="1" smtClean="0">
                <a:solidFill>
                  <a:srgbClr val="0432FF"/>
                </a:solidFill>
              </a:rPr>
              <a:t>science.nrao.edu</a:t>
            </a:r>
            <a:r>
              <a:rPr lang="en-US" u="sng" dirty="0" smtClean="0">
                <a:solidFill>
                  <a:srgbClr val="0432FF"/>
                </a:solidFill>
              </a:rPr>
              <a:t>/science/surveys/</a:t>
            </a:r>
            <a:r>
              <a:rPr lang="en-US" u="sng" dirty="0" err="1" smtClean="0">
                <a:solidFill>
                  <a:srgbClr val="0432FF"/>
                </a:solidFill>
              </a:rPr>
              <a:t>vlass</a:t>
            </a:r>
            <a:endParaRPr lang="en-US" u="sng" dirty="0" smtClean="0">
              <a:solidFill>
                <a:srgbClr val="0432FF"/>
              </a:solidFill>
            </a:endParaRPr>
          </a:p>
          <a:p>
            <a:r>
              <a:rPr lang="en-US" dirty="0" smtClean="0"/>
              <a:t>Public wiki with </a:t>
            </a:r>
            <a:r>
              <a:rPr lang="en-US" dirty="0"/>
              <a:t>t</a:t>
            </a:r>
            <a:r>
              <a:rPr lang="en-US" dirty="0" smtClean="0"/>
              <a:t>echnical information, VLASS memo series:</a:t>
            </a:r>
          </a:p>
          <a:p>
            <a:pPr marL="457200" lvl="1" indent="0">
              <a:buNone/>
            </a:pPr>
            <a:r>
              <a:rPr lang="en-US" u="sng" dirty="0" smtClean="0">
                <a:solidFill>
                  <a:srgbClr val="0432FF"/>
                </a:solidFill>
                <a:hlinkClick r:id="rId2"/>
              </a:rPr>
              <a:t>https</a:t>
            </a:r>
            <a:r>
              <a:rPr lang="en-US" u="sng" dirty="0">
                <a:solidFill>
                  <a:srgbClr val="0432FF"/>
                </a:solidFill>
                <a:hlinkClick r:id="rId2"/>
              </a:rPr>
              <a:t>://</a:t>
            </a:r>
            <a:r>
              <a:rPr lang="en-US" u="sng" dirty="0" smtClean="0">
                <a:solidFill>
                  <a:srgbClr val="0432FF"/>
                </a:solidFill>
                <a:hlinkClick r:id="rId2"/>
              </a:rPr>
              <a:t>safe.nrao.edu/wiki/bin/view/JVLA/VLASS</a:t>
            </a:r>
            <a:endParaRPr lang="en-US" u="sng" dirty="0" smtClean="0">
              <a:solidFill>
                <a:srgbClr val="0432FF"/>
              </a:solidFill>
            </a:endParaRPr>
          </a:p>
          <a:p>
            <a:pPr marL="352425"/>
            <a:r>
              <a:rPr lang="en-US" dirty="0" smtClean="0"/>
              <a:t>Access VLASS calibration results and </a:t>
            </a:r>
            <a:r>
              <a:rPr lang="en-US" dirty="0" err="1" smtClean="0"/>
              <a:t>QuickLook</a:t>
            </a:r>
            <a:r>
              <a:rPr lang="en-US" dirty="0" smtClean="0"/>
              <a:t> images:</a:t>
            </a:r>
          </a:p>
          <a:p>
            <a:pPr marL="466725" lvl="1" indent="0">
              <a:buNone/>
            </a:pPr>
            <a:r>
              <a:rPr lang="en-US" u="sng" dirty="0">
                <a:solidFill>
                  <a:srgbClr val="0432FF"/>
                </a:solidFill>
              </a:rPr>
              <a:t>https://archive-</a:t>
            </a:r>
            <a:r>
              <a:rPr lang="en-US" u="sng" dirty="0" err="1">
                <a:solidFill>
                  <a:srgbClr val="0432FF"/>
                </a:solidFill>
              </a:rPr>
              <a:t>new.nrao.edu</a:t>
            </a:r>
            <a:r>
              <a:rPr lang="en-US" u="sng" dirty="0">
                <a:solidFill>
                  <a:srgbClr val="0432FF"/>
                </a:solidFill>
              </a:rPr>
              <a:t>/</a:t>
            </a:r>
            <a:r>
              <a:rPr lang="en-US" u="sng" dirty="0" err="1">
                <a:solidFill>
                  <a:srgbClr val="0432FF"/>
                </a:solidFill>
              </a:rPr>
              <a:t>vlass</a:t>
            </a:r>
            <a:r>
              <a:rPr lang="en-US" u="sng" dirty="0">
                <a:solidFill>
                  <a:srgbClr val="0432FF"/>
                </a:solidFill>
              </a:rPr>
              <a:t>/</a:t>
            </a:r>
            <a:endParaRPr lang="en-US" u="sng" dirty="0" smtClean="0">
              <a:solidFill>
                <a:srgbClr val="0432FF"/>
              </a:solidFill>
            </a:endParaRPr>
          </a:p>
          <a:p>
            <a:r>
              <a:rPr lang="en-US" dirty="0" smtClean="0"/>
              <a:t>Technical &amp; Pilot results publications in preparation (</a:t>
            </a:r>
            <a:r>
              <a:rPr lang="en-US" i="1" dirty="0" smtClean="0"/>
              <a:t>Lacy et al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7-07 at 2.01.2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884" y="820063"/>
            <a:ext cx="2362977" cy="15007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208" y="145742"/>
            <a:ext cx="8636000" cy="809781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+mj-lt"/>
              </a:rPr>
              <a:t>Why a VLA Sky Survey and why now?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4759" y="955523"/>
            <a:ext cx="4446251" cy="2083090"/>
          </a:xfrm>
        </p:spPr>
        <p:txBody>
          <a:bodyPr/>
          <a:lstStyle/>
          <a:p>
            <a:r>
              <a:rPr lang="en-US" sz="2200" dirty="0" smtClean="0">
                <a:latin typeface="+mn-lt"/>
              </a:rPr>
              <a:t>Science based on surveys comprise a steadily increasing fraction of VLA publications</a:t>
            </a:r>
          </a:p>
          <a:p>
            <a:r>
              <a:rPr lang="en-US" sz="2200" dirty="0" smtClean="0">
                <a:latin typeface="+mn-lt"/>
              </a:rPr>
              <a:t>20 years since VLA surveys NVSS and FIRST;  5+ years before SKA-1</a:t>
            </a:r>
          </a:p>
          <a:p>
            <a:endParaRPr lang="en-US" sz="22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4759" y="2968627"/>
            <a:ext cx="8809060" cy="33129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rgbClr val="0432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New </a:t>
            </a:r>
            <a:r>
              <a:rPr lang="en-US" b="1" i="1" dirty="0">
                <a:solidFill>
                  <a:srgbClr val="0432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scientific opportunities</a:t>
            </a:r>
          </a:p>
          <a:p>
            <a:pPr lvl="1"/>
            <a:r>
              <a:rPr lang="en-US" sz="2000" dirty="0"/>
              <a:t>multi-messenger surveys need radio counterpart </a:t>
            </a:r>
            <a:r>
              <a:rPr lang="en-US" sz="2000" i="1" dirty="0"/>
              <a:t>with comparable or better resolution</a:t>
            </a:r>
            <a:endParaRPr lang="en-US" sz="2000" dirty="0"/>
          </a:p>
          <a:p>
            <a:pPr lvl="1"/>
            <a:r>
              <a:rPr lang="en-US" sz="2000" dirty="0" smtClean="0"/>
              <a:t>start now to build time series for time domain studies</a:t>
            </a:r>
          </a:p>
          <a:p>
            <a:r>
              <a:rPr lang="en-US" b="1" i="1" dirty="0" smtClean="0">
                <a:solidFill>
                  <a:srgbClr val="0432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Community driven survey</a:t>
            </a:r>
            <a:endParaRPr lang="en-US" sz="2400" b="1" i="1" dirty="0" smtClean="0">
              <a:solidFill>
                <a:srgbClr val="0432FF"/>
              </a:solidFill>
            </a:endParaRP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stronomy </a:t>
            </a:r>
            <a:r>
              <a:rPr lang="en-US" sz="2000" dirty="0"/>
              <a:t>community proposed a new radio survey taking advantage of </a:t>
            </a:r>
            <a:r>
              <a:rPr lang="en-US" sz="2000" dirty="0" smtClean="0"/>
              <a:t>VLA’s new capabilities</a:t>
            </a:r>
            <a:endParaRPr lang="en-US" sz="2000" dirty="0"/>
          </a:p>
          <a:p>
            <a:pPr lvl="1"/>
            <a:r>
              <a:rPr lang="en-US" sz="2000" dirty="0" smtClean="0"/>
              <a:t>Reviewed by independent panel, approved </a:t>
            </a:r>
            <a:r>
              <a:rPr lang="en-US" sz="2000" dirty="0"/>
              <a:t>by </a:t>
            </a:r>
            <a:r>
              <a:rPr lang="en-US" sz="2000" dirty="0" smtClean="0"/>
              <a:t>NRAO </a:t>
            </a:r>
            <a:r>
              <a:rPr lang="en-US" sz="2000" dirty="0"/>
              <a:t>Director in </a:t>
            </a:r>
            <a:r>
              <a:rPr lang="en-US" sz="2000" dirty="0" smtClean="0"/>
              <a:t>2015</a:t>
            </a:r>
            <a:endParaRPr lang="en-US" sz="2000" dirty="0"/>
          </a:p>
        </p:txBody>
      </p:sp>
      <p:pic>
        <p:nvPicPr>
          <p:cNvPr id="1028" name="Picture 4" descr="mage result for first surve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391" y="2549554"/>
            <a:ext cx="2062932" cy="8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first surve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357" y="874771"/>
            <a:ext cx="2343586" cy="156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VLASS</a:t>
            </a:r>
            <a:r>
              <a:rPr lang="en-US" dirty="0"/>
              <a:t> </a:t>
            </a:r>
            <a:r>
              <a:rPr lang="en-US" dirty="0" smtClean="0"/>
              <a:t>Survey Definition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0208" y="905782"/>
            <a:ext cx="8636000" cy="3210227"/>
          </a:xfrm>
        </p:spPr>
        <p:txBody>
          <a:bodyPr/>
          <a:lstStyle/>
          <a:p>
            <a:r>
              <a:rPr lang="en-US" dirty="0" smtClean="0"/>
              <a:t>Highest </a:t>
            </a:r>
            <a:r>
              <a:rPr lang="en-US" dirty="0"/>
              <a:t>spatial resolution, all-sky radio survey </a:t>
            </a:r>
            <a:r>
              <a:rPr lang="en-US" dirty="0" smtClean="0"/>
              <a:t>to date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432FF"/>
                </a:solidFill>
              </a:rPr>
              <a:t>All-sky</a:t>
            </a:r>
            <a:r>
              <a:rPr lang="en-US" dirty="0" smtClean="0"/>
              <a:t> </a:t>
            </a:r>
            <a:r>
              <a:rPr lang="en-US" dirty="0"/>
              <a:t>(33,885 deg</a:t>
            </a:r>
            <a:r>
              <a:rPr lang="en-US" baseline="30000" dirty="0"/>
              <a:t>2</a:t>
            </a:r>
            <a:r>
              <a:rPr lang="en-US" dirty="0"/>
              <a:t> above declination –40</a:t>
            </a:r>
            <a:r>
              <a:rPr lang="en-US" dirty="0" smtClean="0"/>
              <a:t>°)</a:t>
            </a:r>
            <a:endParaRPr lang="en-US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Frequency: 3 GHz</a:t>
            </a:r>
            <a:r>
              <a:rPr lang="en-US" dirty="0"/>
              <a:t> (2-4 GHz, less RFI affected regions</a:t>
            </a:r>
            <a:r>
              <a:rPr lang="en-US" dirty="0" smtClean="0"/>
              <a:t>) “S-band”</a:t>
            </a:r>
          </a:p>
          <a:p>
            <a:pPr lvl="1"/>
            <a:r>
              <a:rPr lang="en-US" dirty="0" smtClean="0"/>
              <a:t>64 x </a:t>
            </a:r>
            <a:r>
              <a:rPr lang="en-US" dirty="0" smtClean="0">
                <a:solidFill>
                  <a:srgbClr val="0432FF"/>
                </a:solidFill>
              </a:rPr>
              <a:t>2-MHz channels </a:t>
            </a:r>
            <a:r>
              <a:rPr lang="en-US" dirty="0" smtClean="0"/>
              <a:t>per spectral window, 16 spectral windows</a:t>
            </a:r>
          </a:p>
          <a:p>
            <a:pPr lvl="1"/>
            <a:r>
              <a:rPr lang="en-US" dirty="0" smtClean="0"/>
              <a:t>High </a:t>
            </a:r>
            <a:r>
              <a:rPr lang="en-US" dirty="0" smtClean="0">
                <a:solidFill>
                  <a:srgbClr val="0432FF"/>
                </a:solidFill>
              </a:rPr>
              <a:t>angular </a:t>
            </a:r>
            <a:r>
              <a:rPr lang="en-US" dirty="0">
                <a:solidFill>
                  <a:srgbClr val="0432FF"/>
                </a:solidFill>
              </a:rPr>
              <a:t>resolution: </a:t>
            </a:r>
            <a:r>
              <a:rPr lang="en-US" dirty="0" smtClean="0">
                <a:solidFill>
                  <a:srgbClr val="0432FF"/>
                </a:solidFill>
              </a:rPr>
              <a:t> 2.5’’ </a:t>
            </a:r>
            <a:r>
              <a:rPr lang="en-US" dirty="0" smtClean="0"/>
              <a:t>(VLA B-configuration)</a:t>
            </a:r>
            <a:endParaRPr lang="en-US" dirty="0"/>
          </a:p>
          <a:p>
            <a:pPr lvl="1"/>
            <a:r>
              <a:rPr lang="en-US" dirty="0" smtClean="0"/>
              <a:t>Synoptic:  </a:t>
            </a:r>
            <a:r>
              <a:rPr lang="en-US" dirty="0" smtClean="0">
                <a:solidFill>
                  <a:srgbClr val="0432FF"/>
                </a:solidFill>
              </a:rPr>
              <a:t>3 </a:t>
            </a:r>
            <a:r>
              <a:rPr lang="en-US" dirty="0">
                <a:solidFill>
                  <a:srgbClr val="0432FF"/>
                </a:solidFill>
              </a:rPr>
              <a:t>epochs </a:t>
            </a:r>
            <a:r>
              <a:rPr lang="en-US" dirty="0"/>
              <a:t>separated by 32 </a:t>
            </a:r>
            <a:r>
              <a:rPr lang="en-US" dirty="0" smtClean="0"/>
              <a:t>months</a:t>
            </a:r>
            <a:endParaRPr lang="en-US" dirty="0"/>
          </a:p>
          <a:p>
            <a:pPr lvl="1"/>
            <a:r>
              <a:rPr lang="en-US" dirty="0" smtClean="0"/>
              <a:t>Observing time:  920 hours per configuration cycle  X  6 cycles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208" y="5155069"/>
            <a:ext cx="7157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smtClean="0"/>
              <a:t>Full </a:t>
            </a:r>
            <a:r>
              <a:rPr lang="en-US" sz="2200" dirty="0" smtClean="0"/>
              <a:t>survey, 7 years: September 2017 --- October 2024</a:t>
            </a:r>
            <a:endParaRPr lang="en-US" sz="2200" dirty="0"/>
          </a:p>
        </p:txBody>
      </p:sp>
      <p:graphicFrame>
        <p:nvGraphicFramePr>
          <p:cNvPr id="7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731935"/>
              </p:ext>
            </p:extLst>
          </p:nvPr>
        </p:nvGraphicFramePr>
        <p:xfrm>
          <a:off x="705199" y="3924799"/>
          <a:ext cx="7726018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7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6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553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6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</a:p>
                    <a:p>
                      <a:pPr algn="ctr"/>
                      <a:r>
                        <a:rPr lang="en-US" dirty="0" smtClean="0"/>
                        <a:t>(deg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</a:p>
                    <a:p>
                      <a:pPr algn="ctr"/>
                      <a:r>
                        <a:rPr lang="en-US" dirty="0" smtClean="0"/>
                        <a:t>(robust)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Rms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μJy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Density</a:t>
                      </a:r>
                    </a:p>
                    <a:p>
                      <a:pPr algn="ctr"/>
                      <a:r>
                        <a:rPr lang="en-US" dirty="0" smtClean="0"/>
                        <a:t>(deg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 Detections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2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33,885 (</a:t>
                      </a:r>
                      <a:r>
                        <a:rPr lang="en-US" dirty="0" err="1" smtClean="0"/>
                        <a:t>δ</a:t>
                      </a:r>
                      <a:r>
                        <a:rPr lang="en-US" dirty="0" smtClean="0"/>
                        <a:t> &gt; -40°)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</a:t>
                      </a:r>
                      <a:r>
                        <a:rPr lang="en-US" baseline="0" dirty="0" smtClean="0"/>
                        <a:t> \  </a:t>
                      </a:r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9,700,000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On-The-Fly-Mosaicking observations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9764" y="914732"/>
            <a:ext cx="8396887" cy="3865085"/>
          </a:xfrm>
        </p:spPr>
        <p:txBody>
          <a:bodyPr/>
          <a:lstStyle/>
          <a:p>
            <a:r>
              <a:rPr lang="en-US" sz="2000" dirty="0" smtClean="0"/>
              <a:t>Scan </a:t>
            </a:r>
            <a:r>
              <a:rPr lang="en-US" sz="2000" dirty="0"/>
              <a:t>telescopes across sky while taking array data (step phase centers)</a:t>
            </a:r>
          </a:p>
          <a:p>
            <a:pPr lvl="1"/>
            <a:r>
              <a:rPr lang="en-US" sz="1800" dirty="0" smtClean="0"/>
              <a:t>Efficient </a:t>
            </a:r>
            <a:r>
              <a:rPr lang="en-US" sz="1800" dirty="0"/>
              <a:t>when dwell times on-sky are &lt;25s </a:t>
            </a:r>
            <a:endParaRPr lang="en-US" sz="1800" dirty="0" smtClean="0"/>
          </a:p>
          <a:p>
            <a:pPr lvl="1"/>
            <a:r>
              <a:rPr lang="en-US" sz="1800" dirty="0" smtClean="0"/>
              <a:t>Correlator dump 0.45s avoids smearing</a:t>
            </a:r>
          </a:p>
          <a:p>
            <a:pPr lvl="1"/>
            <a:r>
              <a:rPr lang="en-US" sz="1800" dirty="0" smtClean="0"/>
              <a:t>VLASS survey </a:t>
            </a:r>
            <a:r>
              <a:rPr lang="en-US" sz="1800" dirty="0"/>
              <a:t>speed: ~20 deg</a:t>
            </a:r>
            <a:r>
              <a:rPr lang="en-US" sz="1800" baseline="30000" dirty="0"/>
              <a:t>2</a:t>
            </a:r>
            <a:r>
              <a:rPr lang="en-US" sz="1800" dirty="0"/>
              <a:t>/</a:t>
            </a:r>
            <a:r>
              <a:rPr lang="en-US" sz="1800" dirty="0" err="1"/>
              <a:t>hr</a:t>
            </a:r>
            <a:r>
              <a:rPr lang="en-US" sz="1800" dirty="0"/>
              <a:t> with calibration (Moon is ~0.2 deg</a:t>
            </a:r>
            <a:r>
              <a:rPr lang="en-US" sz="1800" baseline="30000" dirty="0"/>
              <a:t>2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smtClean="0"/>
              <a:t>Scan rate 3.31’/s</a:t>
            </a:r>
          </a:p>
          <a:p>
            <a:pPr lvl="1"/>
            <a:r>
              <a:rPr lang="en-US" sz="1800" dirty="0" smtClean="0"/>
              <a:t>1.5’/integration</a:t>
            </a:r>
          </a:p>
          <a:p>
            <a:pPr lvl="1"/>
            <a:r>
              <a:rPr lang="en-US" sz="1800" dirty="0" smtClean="0"/>
              <a:t>Row separation 7.2’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Equivalent time-on-source: 5s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42789" y="2372170"/>
            <a:ext cx="4723862" cy="1670650"/>
            <a:chOff x="4042048" y="2733685"/>
            <a:chExt cx="4723862" cy="1670650"/>
          </a:xfrm>
        </p:grpSpPr>
        <p:pic>
          <p:nvPicPr>
            <p:cNvPr id="16" name="Picture 15" descr="img2.cosmosc_56386.clean.linmos800.imag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26"/>
            <a:stretch/>
          </p:blipFill>
          <p:spPr>
            <a:xfrm>
              <a:off x="4862519" y="2749949"/>
              <a:ext cx="3810625" cy="1654386"/>
            </a:xfrm>
            <a:prstGeom prst="rect">
              <a:avLst/>
            </a:prstGeom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042048" y="2733685"/>
              <a:ext cx="4723862" cy="912436"/>
              <a:chOff x="3094623" y="3657338"/>
              <a:chExt cx="5713698" cy="1103629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4827017" y="4367893"/>
                <a:ext cx="3235744" cy="39307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urved Left Arrow 7"/>
              <p:cNvSpPr/>
              <p:nvPr/>
            </p:nvSpPr>
            <p:spPr>
              <a:xfrm flipV="1">
                <a:off x="8093003" y="3945808"/>
                <a:ext cx="715318" cy="769800"/>
              </a:xfrm>
              <a:prstGeom prst="curvedLef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Striped Right Arrow 8"/>
              <p:cNvSpPr/>
              <p:nvPr/>
            </p:nvSpPr>
            <p:spPr>
              <a:xfrm>
                <a:off x="3094623" y="4367893"/>
                <a:ext cx="1683873" cy="393073"/>
              </a:xfrm>
              <a:prstGeom prst="stripedRigh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urved Left Arrow 9"/>
              <p:cNvSpPr/>
              <p:nvPr/>
            </p:nvSpPr>
            <p:spPr>
              <a:xfrm flipH="1" flipV="1">
                <a:off x="4061115" y="3657338"/>
                <a:ext cx="715318" cy="650084"/>
              </a:xfrm>
              <a:prstGeom prst="curvedLeftArrow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 flipH="1">
                <a:off x="4843337" y="3945809"/>
                <a:ext cx="3235744" cy="39307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39647" y="4388770"/>
                <a:ext cx="3044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rgbClr val="000099"/>
                    </a:solidFill>
                    <a:latin typeface="Gill Sans MT" pitchFamily="34" charset="0"/>
                    <a:cs typeface="Gill Sans" pitchFamily="17" charset="0"/>
                  </a:rPr>
                  <a:t>×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50182" y="4387643"/>
                <a:ext cx="3044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rgbClr val="000099"/>
                    </a:solidFill>
                    <a:latin typeface="Gill Sans MT" pitchFamily="34" charset="0"/>
                    <a:cs typeface="Gill Sans" pitchFamily="17" charset="0"/>
                  </a:rPr>
                  <a:t>×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61822" y="4387643"/>
                <a:ext cx="3044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rgbClr val="000099"/>
                    </a:solidFill>
                    <a:latin typeface="Gill Sans MT" pitchFamily="34" charset="0"/>
                    <a:cs typeface="Gill Sans" pitchFamily="17" charset="0"/>
                  </a:rPr>
                  <a:t>×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73462" y="4387643"/>
                <a:ext cx="3044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rgbClr val="000099"/>
                    </a:solidFill>
                    <a:latin typeface="Gill Sans MT" pitchFamily="34" charset="0"/>
                    <a:cs typeface="Gill Sans" pitchFamily="17" charset="0"/>
                  </a:rPr>
                  <a:t>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7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science themes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73040" y="734275"/>
            <a:ext cx="8396887" cy="5268959"/>
          </a:xfrm>
        </p:spPr>
        <p:txBody>
          <a:bodyPr/>
          <a:lstStyle/>
          <a:p>
            <a:r>
              <a:rPr lang="en-US" sz="2000" dirty="0" smtClean="0"/>
              <a:t>Imaging </a:t>
            </a:r>
            <a:r>
              <a:rPr lang="en-US" sz="2000" dirty="0"/>
              <a:t>galaxies through time and </a:t>
            </a:r>
            <a:r>
              <a:rPr lang="en-US" sz="2000" dirty="0" smtClean="0"/>
              <a:t>space</a:t>
            </a:r>
          </a:p>
          <a:p>
            <a:pPr lvl="1"/>
            <a:r>
              <a:rPr lang="en-US" sz="1800" dirty="0" smtClean="0"/>
              <a:t>AGN feedback, flares, BH merger events; </a:t>
            </a:r>
            <a:r>
              <a:rPr lang="en-US" sz="1800" dirty="0"/>
              <a:t>s</a:t>
            </a:r>
            <a:r>
              <a:rPr lang="en-US" sz="1800" dirty="0" smtClean="0"/>
              <a:t>ynergies with surveys at other wavelengths (resolution is key!)</a:t>
            </a:r>
          </a:p>
          <a:p>
            <a:pPr lvl="1"/>
            <a:endParaRPr lang="en-US" sz="800" dirty="0"/>
          </a:p>
          <a:p>
            <a:r>
              <a:rPr lang="en-US" sz="2000" dirty="0"/>
              <a:t>Hidden explosions </a:t>
            </a:r>
            <a:endParaRPr lang="en-US" sz="2000" dirty="0" smtClean="0"/>
          </a:p>
          <a:p>
            <a:pPr lvl="1"/>
            <a:r>
              <a:rPr lang="en-US" sz="1800" dirty="0"/>
              <a:t>VLASS will open new parameter space for finding dusty/</a:t>
            </a:r>
            <a:r>
              <a:rPr lang="en-US" sz="1800" dirty="0" err="1"/>
              <a:t>unbeamed</a:t>
            </a:r>
            <a:r>
              <a:rPr lang="en-US" sz="1800" dirty="0"/>
              <a:t> GRBs, </a:t>
            </a:r>
            <a:r>
              <a:rPr lang="en-US" sz="1800" dirty="0" err="1"/>
              <a:t>SNe</a:t>
            </a:r>
            <a:r>
              <a:rPr lang="en-US" sz="1800" dirty="0"/>
              <a:t>, compact object </a:t>
            </a:r>
            <a:r>
              <a:rPr lang="en-US" sz="1800" dirty="0" smtClean="0"/>
              <a:t>mergers</a:t>
            </a:r>
          </a:p>
          <a:p>
            <a:pPr lvl="1"/>
            <a:endParaRPr lang="en-US" sz="800" dirty="0"/>
          </a:p>
          <a:p>
            <a:r>
              <a:rPr lang="en-US" sz="2000" dirty="0"/>
              <a:t>Faraday tomography of the magnetic </a:t>
            </a:r>
            <a:r>
              <a:rPr lang="en-US" sz="2000" dirty="0" smtClean="0"/>
              <a:t>sky</a:t>
            </a:r>
          </a:p>
          <a:p>
            <a:pPr lvl="1"/>
            <a:r>
              <a:rPr lang="en-US" sz="1800" dirty="0" smtClean="0"/>
              <a:t>Studies of magnetic fields throughout the universe: hot gas in galaxy clusters, magnetic fields within other galaxies, magnetic field in the Milky Way</a:t>
            </a:r>
          </a:p>
          <a:p>
            <a:pPr lvl="1"/>
            <a:endParaRPr lang="en-US" sz="800" dirty="0"/>
          </a:p>
          <a:p>
            <a:r>
              <a:rPr lang="en-US" sz="2000" dirty="0"/>
              <a:t>Peering through our dusty </a:t>
            </a:r>
            <a:r>
              <a:rPr lang="en-US" sz="2000" dirty="0" smtClean="0"/>
              <a:t>galaxy</a:t>
            </a:r>
          </a:p>
          <a:p>
            <a:pPr lvl="1"/>
            <a:r>
              <a:rPr lang="en-US" sz="1800" dirty="0" smtClean="0"/>
              <a:t>Extreme pulsars, cool stars with active coronae, planetary nebulae, HII regions</a:t>
            </a:r>
          </a:p>
          <a:p>
            <a:pPr lvl="1"/>
            <a:endParaRPr lang="en-US" sz="800" dirty="0"/>
          </a:p>
          <a:p>
            <a:r>
              <a:rPr lang="en-US" sz="2000" dirty="0"/>
              <a:t>Missing Physics</a:t>
            </a:r>
          </a:p>
          <a:p>
            <a:pPr lvl="1"/>
            <a:r>
              <a:rPr lang="en-US" sz="1800" dirty="0"/>
              <a:t>Serendipitous discoveries that come from opening up new parts of observational parameter space.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8000" y="344284"/>
            <a:ext cx="8636000" cy="524500"/>
          </a:xfrm>
        </p:spPr>
        <p:txBody>
          <a:bodyPr/>
          <a:lstStyle/>
          <a:p>
            <a:r>
              <a:rPr lang="en-US" dirty="0" smtClean="0"/>
              <a:t>VLASS Basic Data Products (public)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8852" y="199489"/>
            <a:ext cx="2272225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0090"/>
                </a:solidFill>
                <a:latin typeface="Gill Sans MT" panose="020B0502020104020203" pitchFamily="34" charset="0"/>
              </a:rPr>
              <a:t>~1PB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  <a:latin typeface="Gill Sans MT" panose="020B0502020104020203" pitchFamily="34" charset="0"/>
              </a:rPr>
              <a:t>Raw data 523 TB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  <a:latin typeface="Gill Sans MT" panose="020B0502020104020203" pitchFamily="34" charset="0"/>
              </a:rPr>
              <a:t>Images 440 TB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52703"/>
              </p:ext>
            </p:extLst>
          </p:nvPr>
        </p:nvGraphicFramePr>
        <p:xfrm>
          <a:off x="508000" y="1122819"/>
          <a:ext cx="5546198" cy="4933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2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8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5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Product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Timescale for </a:t>
                      </a:r>
                      <a:r>
                        <a:rPr lang="en-US" sz="1600" dirty="0" smtClean="0">
                          <a:effectLst/>
                        </a:rPr>
                        <a:t>production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Raw visibility data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Immediate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standard archive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Calibrated data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week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From standard archive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Quick Look Images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days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Stokes I wide-band continuum only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Epoch Images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 months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Stokes I wide-band continuum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Epoch Images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 months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Polarization and cubes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Epoch Catalogs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w/Single Epoch Images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By product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7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Cumulative Images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months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Stokes I wide-band continuum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Cumulative Images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months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Polarization and cubes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Cumulative Catalogs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w/Cumulative Images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By product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 W3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5270" y="1908313"/>
            <a:ext cx="2822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CASA ALMA/VLA data calibration pipeline (VLASS “recipe”)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New imaging pipeline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NRAO </a:t>
            </a:r>
            <a:r>
              <a:rPr lang="en-US" dirty="0" smtClean="0">
                <a:latin typeface="Gill Sans MT" panose="020B0502020104020203" pitchFamily="34" charset="0"/>
                <a:sym typeface="Wingdings"/>
              </a:rPr>
              <a:t> Science-Ready Data Products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8" r="10162" b="6460"/>
          <a:stretch/>
        </p:blipFill>
        <p:spPr>
          <a:xfrm>
            <a:off x="1205947" y="2386122"/>
            <a:ext cx="6238647" cy="3537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Sky Coverage: cadence and LST pressure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Requirement: </a:t>
            </a:r>
            <a:r>
              <a:rPr lang="en-US" sz="2000" dirty="0"/>
              <a:t>16-month </a:t>
            </a:r>
            <a:r>
              <a:rPr lang="en-US" sz="2000" dirty="0" err="1"/>
              <a:t>config</a:t>
            </a:r>
            <a:r>
              <a:rPr lang="en-US" sz="2000" dirty="0"/>
              <a:t> cycle </a:t>
            </a:r>
            <a:r>
              <a:rPr lang="en-US" sz="2000" dirty="0" smtClean="0">
                <a:sym typeface="Symbol" charset="2"/>
              </a:rPr>
              <a:t></a:t>
            </a:r>
            <a:r>
              <a:rPr lang="en-US" sz="2000" dirty="0" smtClean="0"/>
              <a:t> </a:t>
            </a:r>
            <a:r>
              <a:rPr lang="en-US" sz="2000" dirty="0"/>
              <a:t>32-month cadence,</a:t>
            </a:r>
            <a:r>
              <a:rPr lang="en-US" sz="2000" dirty="0">
                <a:sym typeface="Wingdings"/>
              </a:rPr>
              <a:t> same 1</a:t>
            </a:r>
            <a:r>
              <a:rPr lang="en-US" sz="2000" baseline="30000" dirty="0">
                <a:sym typeface="Wingdings"/>
              </a:rPr>
              <a:t>st</a:t>
            </a:r>
            <a:r>
              <a:rPr lang="en-US" sz="2000" dirty="0">
                <a:sym typeface="Wingdings"/>
              </a:rPr>
              <a:t>/2</a:t>
            </a:r>
            <a:r>
              <a:rPr lang="en-US" sz="2000" baseline="30000" dirty="0">
                <a:sym typeface="Wingdings"/>
              </a:rPr>
              <a:t>nd</a:t>
            </a:r>
            <a:r>
              <a:rPr lang="en-US" sz="2000" dirty="0">
                <a:sym typeface="Wingdings"/>
              </a:rPr>
              <a:t> half division per epoch</a:t>
            </a:r>
            <a:endParaRPr lang="en-US" sz="2000" dirty="0"/>
          </a:p>
          <a:p>
            <a:r>
              <a:rPr lang="en-US" sz="2000" dirty="0"/>
              <a:t>Goal: re-observe Pilot tiles (and Kepler field) in 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-half</a:t>
            </a:r>
            <a:endParaRPr lang="en-US" sz="2000" dirty="0"/>
          </a:p>
          <a:p>
            <a:r>
              <a:rPr lang="en-US" sz="2000" dirty="0" smtClean="0">
                <a:solidFill>
                  <a:srgbClr val="0432FF"/>
                </a:solidFill>
              </a:rPr>
              <a:t>Requirement: </a:t>
            </a:r>
            <a:r>
              <a:rPr lang="en-US" sz="2000" dirty="0">
                <a:solidFill>
                  <a:srgbClr val="0432FF"/>
                </a:solidFill>
              </a:rPr>
              <a:t>constant RA pressure per half-epoch (easiest to match LST pressure that varies on16-month configuration cadence)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4594" y="4300130"/>
            <a:ext cx="1437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BnA</a:t>
            </a:r>
            <a:endParaRPr lang="en-US" sz="2400" b="1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“hybrid”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6362" y="2701869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</a:t>
            </a:r>
            <a:r>
              <a:rPr lang="en-US" sz="2400" b="1" dirty="0">
                <a:solidFill>
                  <a:schemeClr val="accent6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 smtClean="0">
                <a:solidFill>
                  <a:schemeClr val="accent6"/>
                </a:solidFill>
                <a:latin typeface="Gill Sans MT" panose="020B0502020104020203" pitchFamily="34" charset="0"/>
              </a:rPr>
              <a:t>config</a:t>
            </a:r>
            <a:endParaRPr lang="en-US" sz="2400" b="1" dirty="0" smtClean="0">
              <a:solidFill>
                <a:schemeClr val="accent6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56" y="2609142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</a:rPr>
              <a:t>1</a:t>
            </a:r>
            <a:r>
              <a:rPr lang="en-US" sz="2800" b="1" baseline="30000" dirty="0" smtClean="0">
                <a:latin typeface="Gill Sans MT" panose="020B0502020104020203" pitchFamily="34" charset="0"/>
              </a:rPr>
              <a:t>st</a:t>
            </a:r>
            <a:r>
              <a:rPr lang="en-US" sz="2800" b="1" dirty="0" smtClean="0">
                <a:latin typeface="Gill Sans MT" panose="020B0502020104020203" pitchFamily="34" charset="0"/>
              </a:rPr>
              <a:t>-half</a:t>
            </a:r>
          </a:p>
        </p:txBody>
      </p:sp>
    </p:spTree>
    <p:extLst>
      <p:ext uri="{BB962C8B-B14F-4D97-AF65-F5344CB8AC3E}">
        <p14:creationId xmlns:p14="http://schemas.microsoft.com/office/powerpoint/2010/main" val="19033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208" y="145743"/>
            <a:ext cx="6031322" cy="524500"/>
          </a:xfrm>
        </p:spPr>
        <p:txBody>
          <a:bodyPr/>
          <a:lstStyle/>
          <a:p>
            <a:r>
              <a:rPr lang="en-US" dirty="0" smtClean="0"/>
              <a:t>Challenges: RFI / satellite avoidance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3453416"/>
            <a:ext cx="4747701" cy="1995044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Clarke Belt is at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dirty="0"/>
              <a:t> ~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-</a:t>
            </a:r>
            <a:r>
              <a:rPr lang="en-US" sz="2000" dirty="0"/>
              <a:t>5° from the VLA;  </a:t>
            </a:r>
            <a:r>
              <a:rPr lang="en-US" sz="2000" dirty="0" smtClean="0"/>
              <a:t>test shows </a:t>
            </a:r>
            <a:r>
              <a:rPr lang="en-US" sz="2000" dirty="0"/>
              <a:t>compression when encountering a geostationary satellite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62" y="1073537"/>
            <a:ext cx="3880325" cy="230537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903304" y="699747"/>
            <a:ext cx="4164596" cy="2517059"/>
            <a:chOff x="4632341" y="723251"/>
            <a:chExt cx="5079191" cy="3051363"/>
          </a:xfrm>
        </p:grpSpPr>
        <p:grpSp>
          <p:nvGrpSpPr>
            <p:cNvPr id="9" name="Group 8"/>
            <p:cNvGrpSpPr/>
            <p:nvPr/>
          </p:nvGrpSpPr>
          <p:grpSpPr>
            <a:xfrm>
              <a:off x="4632341" y="723251"/>
              <a:ext cx="5079191" cy="3051363"/>
              <a:chOff x="4568207" y="1310864"/>
              <a:chExt cx="5079191" cy="305136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568207" y="1310864"/>
                <a:ext cx="4509342" cy="3051363"/>
                <a:chOff x="4568207" y="1310864"/>
                <a:chExt cx="4509342" cy="3051363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5739" y="1310864"/>
                  <a:ext cx="4301810" cy="2740332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5980665" y="3914496"/>
                  <a:ext cx="2394522" cy="4477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Gill Sans MT" panose="020B0502020104020203" pitchFamily="34" charset="0"/>
                    </a:rPr>
                    <a:t>Frequency (MHz)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4222118" y="2351146"/>
                  <a:ext cx="106150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Gill Sans MT" panose="020B0502020104020203" pitchFamily="34" charset="0"/>
                    </a:rPr>
                    <a:t>SEFD (</a:t>
                  </a:r>
                  <a:r>
                    <a:rPr lang="en-US" dirty="0" err="1" smtClean="0">
                      <a:latin typeface="Gill Sans MT" panose="020B0502020104020203" pitchFamily="34" charset="0"/>
                    </a:rPr>
                    <a:t>Jy</a:t>
                  </a:r>
                  <a:r>
                    <a:rPr lang="en-US" dirty="0" smtClean="0">
                      <a:latin typeface="Gill Sans MT" panose="020B0502020104020203" pitchFamily="34" charset="0"/>
                    </a:rPr>
                    <a:t>)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379280" y="1770446"/>
                <a:ext cx="3375015" cy="412252"/>
                <a:chOff x="5379280" y="1770446"/>
                <a:chExt cx="3375015" cy="41225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5379280" y="1851758"/>
                  <a:ext cx="1623109" cy="285046"/>
                </a:xfrm>
                <a:prstGeom prst="rect">
                  <a:avLst/>
                </a:prstGeom>
                <a:solidFill>
                  <a:schemeClr val="accent1">
                    <a:alpha val="3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002391" y="1851758"/>
                  <a:ext cx="1751904" cy="270969"/>
                </a:xfrm>
                <a:prstGeom prst="rect">
                  <a:avLst/>
                </a:prstGeom>
                <a:solidFill>
                  <a:schemeClr val="accent2">
                    <a:alpha val="36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512986" y="1770446"/>
                  <a:ext cx="1060571" cy="4104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Gill Sans MT" panose="020B0502020104020203" pitchFamily="34" charset="0"/>
                    </a:rPr>
                    <a:t>lower IF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086463" y="1772278"/>
                  <a:ext cx="1069799" cy="4104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latin typeface="Gill Sans MT" panose="020B0502020104020203" pitchFamily="34" charset="0"/>
                    </a:rPr>
                    <a:t>upper IF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614260" y="2584141"/>
                <a:ext cx="5033138" cy="1553657"/>
                <a:chOff x="4614260" y="2584141"/>
                <a:chExt cx="5033138" cy="1553657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584507" y="2584141"/>
                  <a:ext cx="664601" cy="914400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266513" y="2595588"/>
                  <a:ext cx="697895" cy="914400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39786" y="3414801"/>
                  <a:ext cx="2107612" cy="4104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smtClean="0">
                      <a:latin typeface="Gill Sans MT" panose="020B0502020104020203" pitchFamily="34" charset="0"/>
                    </a:rPr>
                    <a:t>Satellite downlinks</a:t>
                  </a:r>
                  <a:endParaRPr lang="en-US" sz="1600" dirty="0" smtClean="0"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614260" y="3428891"/>
                  <a:ext cx="2147248" cy="708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Gill Sans MT" panose="020B0502020104020203" pitchFamily="34" charset="0"/>
                    </a:rPr>
                    <a:t>Satellite downlinks + </a:t>
                  </a:r>
                  <a:r>
                    <a:rPr lang="en-US" sz="1600" dirty="0" err="1" smtClean="0">
                      <a:latin typeface="Gill Sans MT" panose="020B0502020104020203" pitchFamily="34" charset="0"/>
                    </a:rPr>
                    <a:t>SiriusXM</a:t>
                  </a:r>
                  <a:endParaRPr lang="en-US" sz="1600" dirty="0" smtClean="0">
                    <a:latin typeface="Gill Sans MT" panose="020B0502020104020203" pitchFamily="34" charset="0"/>
                  </a:endParaRP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5443416" y="911222"/>
              <a:ext cx="2995906" cy="410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432FF"/>
                  </a:solidFill>
                  <a:latin typeface="Gill Sans MT" panose="020B0502020104020203" pitchFamily="34" charset="0"/>
                </a:rPr>
                <a:t>VLASS: 1965-4013 MHz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3" t="7494" r="7536" b="6104"/>
          <a:stretch/>
        </p:blipFill>
        <p:spPr>
          <a:xfrm rot="5400000">
            <a:off x="5692368" y="3084802"/>
            <a:ext cx="2632415" cy="3634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30" t="5296" r="8635" b="14001"/>
          <a:stretch/>
        </p:blipFill>
        <p:spPr>
          <a:xfrm>
            <a:off x="765654" y="4543703"/>
            <a:ext cx="3802554" cy="14833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73850" y="588637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Gill Sans MT" panose="020B0502020104020203" pitchFamily="34" charset="0"/>
              </a:rPr>
              <a:t>Time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94960" y="4896106"/>
            <a:ext cx="147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Gill Sans MT" panose="020B0502020104020203" pitchFamily="34" charset="0"/>
              </a:rPr>
              <a:t>Switched power gain</a:t>
            </a:r>
            <a:endParaRPr lang="en-US" sz="1600" dirty="0" smtClean="0"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1824" y="4925245"/>
            <a:ext cx="2266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32FF"/>
                </a:solidFill>
                <a:latin typeface="Gill Sans MT" panose="020B0502020104020203" pitchFamily="34" charset="0"/>
              </a:rPr>
              <a:t>Switched </a:t>
            </a:r>
            <a:r>
              <a:rPr lang="en-US" b="1" smtClean="0">
                <a:solidFill>
                  <a:srgbClr val="0432FF"/>
                </a:solidFill>
                <a:latin typeface="Gill Sans MT" panose="020B0502020104020203" pitchFamily="34" charset="0"/>
              </a:rPr>
              <a:t>power data shows compression</a:t>
            </a:r>
            <a:endParaRPr lang="en-US" b="1" dirty="0" smtClean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566374" y="4785368"/>
            <a:ext cx="1027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Gill Sans MT" panose="020B0502020104020203" pitchFamily="34" charset="0"/>
              </a:rPr>
              <a:t>Elevation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19847" y="6106551"/>
            <a:ext cx="969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Gill Sans MT" panose="020B0502020104020203" pitchFamily="34" charset="0"/>
              </a:rPr>
              <a:t>Azimuth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0967" y="3364092"/>
            <a:ext cx="23543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Gill Sans MT" panose="020B0502020104020203" pitchFamily="34" charset="0"/>
              </a:rPr>
              <a:t>2-4 </a:t>
            </a:r>
            <a:r>
              <a:rPr lang="en-US" b="1" dirty="0" err="1" smtClean="0">
                <a:solidFill>
                  <a:srgbClr val="0432FF"/>
                </a:solidFill>
                <a:latin typeface="Gill Sans MT" panose="020B0502020104020203" pitchFamily="34" charset="0"/>
              </a:rPr>
              <a:t>Ghz</a:t>
            </a:r>
            <a:r>
              <a:rPr lang="en-US" b="1" dirty="0" smtClean="0">
                <a:solidFill>
                  <a:srgbClr val="0432FF"/>
                </a:solidFill>
                <a:latin typeface="Gill Sans MT" panose="020B0502020104020203" pitchFamily="34" charset="0"/>
              </a:rPr>
              <a:t> satellites from VLA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4361" y="786648"/>
            <a:ext cx="23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432FF"/>
                </a:solidFill>
                <a:latin typeface="Gill Sans MT" panose="020B0502020104020203" pitchFamily="34" charset="0"/>
              </a:rPr>
              <a:t>Results of RFI sweep</a:t>
            </a:r>
            <a:endParaRPr lang="en-US" b="1" dirty="0" smtClean="0">
              <a:solidFill>
                <a:srgbClr val="0432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1307" y="40573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Gill Sans MT" panose="020B0502020104020203" pitchFamily="34" charset="0"/>
              </a:rPr>
              <a:t>Sirius/XM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52126" y="4478651"/>
            <a:ext cx="179493" cy="16396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31004" y="4284686"/>
            <a:ext cx="179493" cy="16396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061425" y="4543703"/>
            <a:ext cx="253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781864" y="4363591"/>
            <a:ext cx="253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294" y="1260247"/>
            <a:ext cx="4580562" cy="4712026"/>
            <a:chOff x="5294" y="1260247"/>
            <a:chExt cx="4580562" cy="47120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34"/>
            <a:stretch/>
          </p:blipFill>
          <p:spPr>
            <a:xfrm>
              <a:off x="5294" y="1260247"/>
              <a:ext cx="4580562" cy="471202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96280" y="3743983"/>
              <a:ext cx="10752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bg1">
                      <a:lumMod val="65000"/>
                    </a:schemeClr>
                  </a:solidFill>
                  <a:latin typeface="Gill Sans MT" panose="020B0502020104020203" pitchFamily="34" charset="0"/>
                </a:rPr>
                <a:t>Beam size</a:t>
              </a:r>
              <a:endParaRPr lang="en-US" sz="20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1136068" y="4464399"/>
              <a:ext cx="197831" cy="34313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798386" y="2049050"/>
            <a:ext cx="4254370" cy="1938992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1°x1° </a:t>
            </a:r>
            <a:r>
              <a:rPr lang="en-US" sz="2000" b="1" dirty="0" err="1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subimage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  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(full 2°x2°)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1” pixel size  (13Mpix)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416 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phase-centers  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(2 x 0.45s </a:t>
            </a:r>
            <a:r>
              <a:rPr lang="en-US" sz="2000" b="1" dirty="0" err="1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integ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.)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~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10GB visibility data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multi -term, -frequency image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𝞂</a:t>
            </a:r>
            <a:r>
              <a:rPr lang="en-US" sz="2000" b="1" baseline="-25000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I 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= 120𝞵</a:t>
            </a:r>
            <a:r>
              <a:rPr lang="en-US" sz="2000" b="1" dirty="0" err="1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Jy</a:t>
            </a:r>
            <a:r>
              <a:rPr lang="en-US" sz="2000" b="1" dirty="0" smtClean="0">
                <a:solidFill>
                  <a:srgbClr val="008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/beam</a:t>
            </a: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250208" y="145743"/>
            <a:ext cx="8636000" cy="52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Current imaging:  “Quick-Look” Images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6404" y="1725884"/>
            <a:ext cx="153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4A3F9"/>
                </a:solidFill>
                <a:latin typeface="Gill Sans MT" panose="020B0502020104020203" pitchFamily="34" charset="0"/>
              </a:rPr>
              <a:t>I</a:t>
            </a:r>
            <a:r>
              <a:rPr lang="en-US" dirty="0" smtClean="0">
                <a:solidFill>
                  <a:srgbClr val="64A3F9"/>
                </a:solidFill>
                <a:latin typeface="Gill Sans MT" panose="020B0502020104020203" pitchFamily="34" charset="0"/>
              </a:rPr>
              <a:t>nstantaneous field-of-view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136068" y="2394400"/>
            <a:ext cx="905256" cy="905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250208" y="697534"/>
            <a:ext cx="8313760" cy="5594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First VLASS observation: Sept 2017, 1°x1° sub-mosaic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31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69FF2829-CF29-5F4F-9D5A-D83F448A4840}" vid="{75436CA2-F48F-3247-9423-A62BBD814C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VLASS_Template</Template>
  <TotalTime>13187</TotalTime>
  <Words>1108</Words>
  <Application>Microsoft Macintosh PowerPoint</Application>
  <PresentationFormat>On-screen Show (4:3)</PresentationFormat>
  <Paragraphs>193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Baskerville SemiBold</vt:lpstr>
      <vt:lpstr>Calibri</vt:lpstr>
      <vt:lpstr>Gill Sans</vt:lpstr>
      <vt:lpstr>Gill Sans Light</vt:lpstr>
      <vt:lpstr>Gill Sans MT</vt:lpstr>
      <vt:lpstr>Helvetica</vt:lpstr>
      <vt:lpstr>Symbol</vt:lpstr>
      <vt:lpstr>Times New Roman</vt:lpstr>
      <vt:lpstr>Wingdings</vt:lpstr>
      <vt:lpstr>ヒラギノ角ゴ Pro W3</vt:lpstr>
      <vt:lpstr>Arial</vt:lpstr>
      <vt:lpstr>NRAO_Presentation_Template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VLASS QuickLook Image Mosaic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CJC</dc:creator>
  <cp:lastModifiedBy>Microsoft Office User</cp:lastModifiedBy>
  <cp:revision>459</cp:revision>
  <cp:lastPrinted>2017-07-31T20:53:34Z</cp:lastPrinted>
  <dcterms:created xsi:type="dcterms:W3CDTF">2016-12-28T17:54:54Z</dcterms:created>
  <dcterms:modified xsi:type="dcterms:W3CDTF">2017-11-03T19:29:40Z</dcterms:modified>
</cp:coreProperties>
</file>