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68" r:id="rId2"/>
    <p:sldId id="265" r:id="rId3"/>
    <p:sldId id="260" r:id="rId4"/>
    <p:sldId id="261" r:id="rId5"/>
    <p:sldId id="258" r:id="rId6"/>
    <p:sldId id="263" r:id="rId7"/>
    <p:sldId id="264" r:id="rId8"/>
    <p:sldId id="267" r:id="rId9"/>
    <p:sldId id="259" r:id="rId10"/>
    <p:sldId id="266" r:id="rId11"/>
    <p:sldId id="262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CC00CC"/>
    <a:srgbClr val="FFFFFF"/>
    <a:srgbClr val="000000"/>
    <a:srgbClr val="00FF00"/>
    <a:srgbClr val="0000FF"/>
    <a:srgbClr val="3333FF"/>
    <a:srgbClr val="FF33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78" d="100"/>
          <a:sy n="78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3B0B77-EF1F-4FE1-99A4-C282419869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Pie Town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B0B77-EF1F-4FE1-99A4-C2824198695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Mauna Kea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B0B77-EF1F-4FE1-99A4-C2824198695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B0B77-EF1F-4FE1-99A4-C2824198695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err="1" smtClean="0"/>
              <a:t>Kitt</a:t>
            </a:r>
            <a:r>
              <a:rPr lang="en-US" dirty="0" smtClean="0"/>
              <a:t> Peak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B0B77-EF1F-4FE1-99A4-C2824198695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Los Alamos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B0B77-EF1F-4FE1-99A4-C2824198695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Fort Davis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B0B77-EF1F-4FE1-99A4-C2824198695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North Liberty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B0B77-EF1F-4FE1-99A4-C2824198695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Owens Valley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B0B77-EF1F-4FE1-99A4-C2824198695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Brewster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B0B77-EF1F-4FE1-99A4-C2824198695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Hancock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B0B77-EF1F-4FE1-99A4-C2824198695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St. Croix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B0B77-EF1F-4FE1-99A4-C2824198695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Master Title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3657600"/>
          </a:xfrm>
        </p:spPr>
        <p:txBody>
          <a:bodyPr/>
          <a:lstStyle>
            <a:lvl1pPr marL="0" indent="0" algn="ctr">
              <a:defRPr>
                <a:solidFill>
                  <a:srgbClr val="3333FF"/>
                </a:solidFill>
              </a:defRPr>
            </a:lvl1pPr>
          </a:lstStyle>
          <a:p>
            <a:r>
              <a:rPr lang="en-US"/>
              <a:t>Name</a:t>
            </a:r>
          </a:p>
          <a:p>
            <a:r>
              <a:rPr lang="en-US"/>
              <a:t>Institution,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2010 / 1 / 15  –  jdr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25th New Mexico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DD21D-9816-4D04-AC16-BFE194EFEE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2010 / 1 / 15  –  jdr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25th New Mexico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ADA05-FB34-4BFD-B75E-AFA43031B2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2010 / 1 / 15  –  jdr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25th New Mexico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36024-AC01-436D-960F-4D7EC4E4D9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2010 / 1 / 15  –  jdr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25th New Mexico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255D1-27E3-48BE-A254-047B861E35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2010 / 1 / 15  –  jdr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25th New Mexico Symposium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45C72-FB09-45A1-810C-DD324A6A2F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2010 / 1 / 15  –  jdr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25th New Mexico Symposium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644CF-34AB-4883-9AAB-34631714E1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2010 / 1 / 15  –  jdr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25th New Mexico Symposium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6D896-D736-4B9C-A572-1D05530215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2010 / 1 / 15  –  jdr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25th New Mexico Symposium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59310-CC45-4DB9-8A52-267B572A45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2010 / 1 / 15  –  jdr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25th New Mexico Symposium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5AD85-3FFD-4DBF-84BF-8E114151C9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2010 / 1 / 15  –  jdr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25th New Mexico Symposium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6156F-21A4-4E0E-AF50-3438139EBF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2010 / 1 / 15  –  jdr</a:t>
            </a: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r>
              <a:rPr lang="en-US" smtClean="0"/>
              <a:t>25th New Mexico Symposium</a:t>
            </a: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fld id="{1779959E-0FBD-4BC8-AB6B-F81F56AD549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5367" name="Picture 7" descr="NRAO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" y="685800"/>
            <a:ext cx="760413" cy="990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CC00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CC00CC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CC00CC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CC00CC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CC00CC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CC00CC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CC00CC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CC00CC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CC00CC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lnSpc>
          <a:spcPct val="130000"/>
        </a:lnSpc>
        <a:spcBef>
          <a:spcPct val="20000"/>
        </a:spcBef>
        <a:spcAft>
          <a:spcPct val="0"/>
        </a:spcAft>
        <a:defRPr sz="2800">
          <a:solidFill>
            <a:srgbClr val="FF3300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70000"/>
        </a:lnSpc>
        <a:spcBef>
          <a:spcPct val="20000"/>
        </a:spcBef>
        <a:spcAft>
          <a:spcPct val="0"/>
        </a:spcAft>
        <a:defRPr sz="2400">
          <a:solidFill>
            <a:srgbClr val="3333FF"/>
          </a:solidFill>
          <a:latin typeface="Arial Narrow" pitchFamily="34" charset="0"/>
        </a:defRPr>
      </a:lvl2pPr>
      <a:lvl3pPr marL="1143000" indent="-228600" algn="l" rtl="0" fontAlgn="base">
        <a:lnSpc>
          <a:spcPct val="90000"/>
        </a:lnSpc>
        <a:spcBef>
          <a:spcPct val="1000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</a:defRPr>
      </a:lvl3pPr>
      <a:lvl4pPr marL="1600200" indent="-228600" algn="l" rtl="0" fontAlgn="base">
        <a:lnSpc>
          <a:spcPct val="80000"/>
        </a:lnSpc>
        <a:spcBef>
          <a:spcPct val="15000"/>
        </a:spcBef>
        <a:spcAft>
          <a:spcPct val="0"/>
        </a:spcAft>
        <a:defRPr sz="1600">
          <a:solidFill>
            <a:srgbClr val="00FF00"/>
          </a:solidFill>
          <a:latin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685800"/>
            <a:ext cx="5943600" cy="1600200"/>
          </a:xfrm>
        </p:spPr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VLBA Sensitivity Upgrade:  Science and Status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590800"/>
            <a:ext cx="7162800" cy="36576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NRAO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685800"/>
            <a:ext cx="762000" cy="992909"/>
          </a:xfrm>
          <a:prstGeom prst="rect">
            <a:avLst/>
          </a:prstGeom>
        </p:spPr>
      </p:pic>
      <p:pic>
        <p:nvPicPr>
          <p:cNvPr id="5" name="Picture 4" descr="ns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685800"/>
            <a:ext cx="990600" cy="1003240"/>
          </a:xfrm>
          <a:prstGeom prst="rect">
            <a:avLst/>
          </a:prstGeom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914400" y="2514600"/>
            <a:ext cx="7315200" cy="38100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1600200" y="4343400"/>
            <a:ext cx="5943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2819400"/>
            <a:ext cx="7010400" cy="32004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2800" kern="0" dirty="0" smtClean="0">
                <a:solidFill>
                  <a:srgbClr val="3333FF"/>
                </a:solidFill>
                <a:latin typeface="Arial"/>
              </a:rPr>
              <a:t>J.D. Romney, J.S. </a:t>
            </a:r>
            <a:r>
              <a:rPr lang="en-US" sz="2800" kern="0" dirty="0" err="1" smtClean="0">
                <a:solidFill>
                  <a:srgbClr val="3333FF"/>
                </a:solidFill>
                <a:latin typeface="Arial"/>
              </a:rPr>
              <a:t>Ulvestad</a:t>
            </a:r>
            <a:r>
              <a:rPr lang="en-US" sz="2800" kern="0" dirty="0" smtClean="0">
                <a:solidFill>
                  <a:srgbClr val="3333FF"/>
                </a:solidFill>
                <a:latin typeface="Arial"/>
              </a:rPr>
              <a:t>, W.F. </a:t>
            </a:r>
            <a:r>
              <a:rPr lang="en-US" sz="2800" kern="0" dirty="0" err="1" smtClean="0">
                <a:solidFill>
                  <a:srgbClr val="3333FF"/>
                </a:solidFill>
                <a:latin typeface="Arial"/>
              </a:rPr>
              <a:t>Brisken</a:t>
            </a:r>
            <a:r>
              <a:rPr lang="en-US" sz="2800" kern="0" dirty="0" smtClean="0">
                <a:solidFill>
                  <a:srgbClr val="3333FF"/>
                </a:solidFill>
                <a:latin typeface="Arial"/>
              </a:rPr>
              <a:t>, A.T. </a:t>
            </a:r>
            <a:r>
              <a:rPr lang="en-US" sz="2800" kern="0" dirty="0" err="1" smtClean="0">
                <a:solidFill>
                  <a:srgbClr val="3333FF"/>
                </a:solidFill>
                <a:latin typeface="Arial"/>
              </a:rPr>
              <a:t>Deller</a:t>
            </a:r>
            <a:r>
              <a:rPr lang="en-US" sz="2800" kern="0" dirty="0" smtClean="0">
                <a:solidFill>
                  <a:srgbClr val="3333FF"/>
                </a:solidFill>
                <a:latin typeface="Arial"/>
              </a:rPr>
              <a:t>, R.C. Walker, &amp; S.J. Durand</a:t>
            </a:r>
          </a:p>
          <a:p>
            <a:pPr lvl="0" algn="ctr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800" kern="0" dirty="0" smtClean="0">
                <a:solidFill>
                  <a:srgbClr val="3333FF"/>
                </a:solidFill>
                <a:latin typeface="Arial"/>
              </a:rPr>
              <a:t>NRAO</a:t>
            </a:r>
            <a:endParaRPr lang="en-US" sz="2800" kern="0" dirty="0" smtClean="0">
              <a:solidFill>
                <a:srgbClr val="FF3300"/>
              </a:solidFill>
              <a:latin typeface="Arial"/>
            </a:endParaRPr>
          </a:p>
          <a:p>
            <a:pPr lvl="0" algn="ctr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sz="2800" kern="0" dirty="0" smtClean="0">
                <a:solidFill>
                  <a:srgbClr val="FF3300"/>
                </a:solidFill>
                <a:latin typeface="Arial"/>
              </a:rPr>
              <a:t>25th New Mexico Symposium</a:t>
            </a:r>
          </a:p>
          <a:p>
            <a:pPr lvl="0" algn="ctr">
              <a:spcBef>
                <a:spcPts val="400"/>
              </a:spcBef>
              <a:defRPr/>
            </a:pPr>
            <a:r>
              <a:rPr lang="en-US" sz="2800" kern="0" dirty="0" smtClean="0">
                <a:solidFill>
                  <a:srgbClr val="FF3300"/>
                </a:solidFill>
                <a:latin typeface="Arial"/>
              </a:rPr>
              <a:t>Socorro, New Mexico</a:t>
            </a:r>
          </a:p>
          <a:p>
            <a:pPr lvl="0" algn="ctr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800" kern="0" dirty="0" smtClean="0">
                <a:solidFill>
                  <a:srgbClr val="FF3300"/>
                </a:solidFill>
                <a:latin typeface="Arial"/>
              </a:rPr>
              <a:t>2009 / 1 /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 / 1 / 15  –  jdr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25th New Mexico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FD07-30A2-4A59-A8F2-1D3958E8168C}" type="slidenum">
              <a:rPr lang="en-US"/>
              <a:pPr/>
              <a:t>10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Mark 5C Recording System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Successor to Mark 5A/B/B+ Disk-Based Recorders</a:t>
            </a:r>
          </a:p>
          <a:p>
            <a:pPr lvl="1"/>
            <a:r>
              <a:rPr lang="en-US" sz="2000" dirty="0" smtClean="0"/>
              <a:t>Joint development by NRAO / Haystack / Conduant Corp.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Requirements </a:t>
            </a:r>
          </a:p>
          <a:p>
            <a:pPr lvl="1"/>
            <a:r>
              <a:rPr lang="en-US" sz="2000" dirty="0" smtClean="0"/>
              <a:t>Sustained recording at ≥ 4 Gbps.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Conduant’s “Amazon” disk array controller supports these data rates.</a:t>
            </a:r>
          </a:p>
          <a:p>
            <a:pPr lvl="1"/>
            <a:r>
              <a:rPr lang="en-US" sz="2000" dirty="0" smtClean="0"/>
              <a:t>10G Ethernet input interface, in sub-band packet streams.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Mezzanine board for this interface was only new design required.</a:t>
            </a:r>
          </a:p>
          <a:p>
            <a:pPr lvl="1"/>
            <a:r>
              <a:rPr lang="en-US" sz="2000" dirty="0" smtClean="0"/>
              <a:t>Output optimized for direct access from a software correlator.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Status</a:t>
            </a:r>
          </a:p>
          <a:p>
            <a:pPr lvl="1"/>
            <a:r>
              <a:rPr lang="en-US" sz="2000" dirty="0" smtClean="0"/>
              <a:t>3 complete Mark 5C units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… received as part of development contract with Conduant Corp.</a:t>
            </a:r>
          </a:p>
          <a:p>
            <a:pPr lvl="1"/>
            <a:r>
              <a:rPr lang="en-US" sz="2000" dirty="0" smtClean="0"/>
              <a:t>8 Mark 5A → 5C upgrade kits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… purchased by UNAM (L. </a:t>
            </a:r>
            <a:r>
              <a:rPr lang="en-US" sz="1800" dirty="0" err="1" smtClean="0"/>
              <a:t>Loinard</a:t>
            </a:r>
            <a:r>
              <a:rPr lang="en-US" sz="1800" dirty="0" smtClean="0"/>
              <a:t>) with funding from </a:t>
            </a:r>
            <a:r>
              <a:rPr lang="en-US" sz="1800" dirty="0" err="1" smtClean="0"/>
              <a:t>CONACyT</a:t>
            </a:r>
            <a:r>
              <a:rPr lang="en-US" sz="1800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Control software under development.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 / 1 / 15  –  jdr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25th New Mexico Symposium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0A400-EEB6-4796-8A10-F1CEEE5EFB8D}" type="slidenum">
              <a:rPr lang="en-US"/>
              <a:pPr/>
              <a:t>11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DiFX Software Correlator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NRAO Implementation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Software written by Adam </a:t>
            </a:r>
            <a:r>
              <a:rPr lang="en-US" dirty="0" err="1" smtClean="0"/>
              <a:t>Deller</a:t>
            </a:r>
            <a:r>
              <a:rPr lang="en-US" dirty="0" smtClean="0"/>
              <a:t> at Swinburne University.</a:t>
            </a:r>
          </a:p>
          <a:p>
            <a:pPr lvl="2">
              <a:lnSpc>
                <a:spcPct val="100000"/>
              </a:lnSpc>
              <a:spcBef>
                <a:spcPts val="200"/>
              </a:spcBef>
            </a:pPr>
            <a:r>
              <a:rPr lang="en-US" dirty="0" err="1" smtClean="0"/>
              <a:t>Deller</a:t>
            </a:r>
            <a:r>
              <a:rPr lang="en-US" dirty="0" smtClean="0"/>
              <a:t> now a Jansky Fellow at NRAO/Socorro.</a:t>
            </a:r>
            <a:endParaRPr lang="en-US" dirty="0" smtClean="0">
              <a:solidFill>
                <a:schemeClr val="tx2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 smtClean="0"/>
              <a:t>Variety of peripheral software required to interface to VLBA.</a:t>
            </a:r>
          </a:p>
          <a:p>
            <a:pPr lvl="2">
              <a:lnSpc>
                <a:spcPct val="100000"/>
              </a:lnSpc>
              <a:spcBef>
                <a:spcPts val="200"/>
              </a:spcBef>
            </a:pPr>
            <a:r>
              <a:rPr lang="en-US" dirty="0" smtClean="0"/>
              <a:t>Developed by Walter </a:t>
            </a:r>
            <a:r>
              <a:rPr lang="en-US" dirty="0" err="1" smtClean="0"/>
              <a:t>Brisken</a:t>
            </a:r>
            <a:r>
              <a:rPr lang="en-US" dirty="0" smtClean="0"/>
              <a:t> and software team.</a:t>
            </a:r>
          </a:p>
          <a:p>
            <a:pPr lvl="2">
              <a:lnSpc>
                <a:spcPct val="100000"/>
              </a:lnSpc>
              <a:spcBef>
                <a:spcPts val="200"/>
              </a:spcBef>
            </a:pPr>
            <a:r>
              <a:rPr lang="en-US" dirty="0" smtClean="0"/>
              <a:t>Includes Operator GUI to retain “look &amp; feel” of original system.</a:t>
            </a:r>
          </a:p>
          <a:p>
            <a:r>
              <a:rPr lang="en-US" b="1" cap="small" dirty="0" smtClean="0"/>
              <a:t>Now Operational !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… in routine use for all VLBA observations.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dirty="0" smtClean="0">
                <a:solidFill>
                  <a:srgbClr val="000000"/>
                </a:solidFill>
              </a:rPr>
              <a:t>See Poster #29 by </a:t>
            </a:r>
            <a:r>
              <a:rPr lang="en-US" dirty="0" err="1" smtClean="0">
                <a:solidFill>
                  <a:srgbClr val="000000"/>
                </a:solidFill>
              </a:rPr>
              <a:t>Deller</a:t>
            </a:r>
            <a:r>
              <a:rPr lang="en-US" dirty="0" smtClean="0">
                <a:solidFill>
                  <a:srgbClr val="000000"/>
                </a:solidFill>
              </a:rPr>
              <a:t> et al.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 / 1 / 15  –  jdr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25th New Mexico Symposium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59310-CC45-4DB9-8A52-267B572A45A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5800" y="3810000"/>
            <a:ext cx="7772400" cy="79969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strike="noStrike" kern="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itchFamily="34" charset="0"/>
                <a:ea typeface="+mn-ea"/>
                <a:cs typeface="+mn-cs"/>
              </a:rPr>
              <a:t>Thank you</a:t>
            </a:r>
            <a:endParaRPr kumimoji="0" lang="en-US" sz="2800" b="1" i="0" strike="noStrike" kern="0" cap="none" spc="0" normalizeH="0" baseline="0" noProof="0" dirty="0" smtClean="0">
              <a:ln>
                <a:noFill/>
              </a:ln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133600"/>
            <a:ext cx="5943600" cy="1323439"/>
          </a:xfrm>
          <a:prstGeom prst="rect">
            <a:avLst/>
          </a:prstGeom>
          <a:solidFill>
            <a:srgbClr val="9933FF"/>
          </a:solidFill>
        </p:spPr>
        <p:txBody>
          <a:bodyPr wrap="square" lIns="228600" tIns="228600" rIns="228600" bIns="228600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For further details and references,</a:t>
            </a:r>
          </a:p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see Poster #30 by </a:t>
            </a:r>
            <a:r>
              <a:rPr lang="en-US" sz="2800" dirty="0" err="1" smtClean="0">
                <a:solidFill>
                  <a:srgbClr val="FFFFFF"/>
                </a:solidFill>
              </a:rPr>
              <a:t>Ulvestad</a:t>
            </a:r>
            <a:r>
              <a:rPr lang="en-US" sz="2800" dirty="0" smtClean="0">
                <a:solidFill>
                  <a:srgbClr val="FFFFFF"/>
                </a:solidFill>
              </a:rPr>
              <a:t> et al.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on the Immediate Future of the VLBA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 / 1 / 15  –  jdr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25th New Mexico Symposium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6D896-D736-4B9C-A572-1D055302151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22098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2006 Senior Review carried out by NSF’s Division of Astronomical Sciences included a recommendation that one half of the VLBA’s operating funds (approximately $3M per year) should be found from external sources.  A major partnership agreement has been forged, although not yet fully concluded, under which several non-NSF organizations will provide VLBA operating funds beginning in FY 2011, in return for VLBA access.  Past partnerships with the Max-Planck-</a:t>
            </a:r>
            <a:r>
              <a:rPr lang="en-US" sz="1600" dirty="0" err="1" smtClean="0"/>
              <a:t>Institut</a:t>
            </a:r>
            <a:r>
              <a:rPr lang="en-US" sz="1600" dirty="0" smtClean="0"/>
              <a:t> </a:t>
            </a:r>
            <a:r>
              <a:rPr lang="en-US" sz="1600" dirty="0" err="1" smtClean="0"/>
              <a:t>f</a:t>
            </a:r>
            <a:r>
              <a:rPr lang="en-US" sz="1600" dirty="0" err="1" smtClean="0">
                <a:latin typeface="Arial Narrow"/>
              </a:rPr>
              <a:t>ü</a:t>
            </a:r>
            <a:r>
              <a:rPr lang="en-US" sz="1600" dirty="0" err="1" smtClean="0"/>
              <a:t>r</a:t>
            </a:r>
            <a:r>
              <a:rPr lang="en-US" sz="1600" dirty="0" smtClean="0"/>
              <a:t> </a:t>
            </a:r>
            <a:r>
              <a:rPr lang="en-US" sz="1600" dirty="0" err="1" smtClean="0"/>
              <a:t>Radioastronomie</a:t>
            </a:r>
            <a:r>
              <a:rPr lang="en-US" sz="1600" dirty="0" smtClean="0"/>
              <a:t> (Germany) and the Universidad </a:t>
            </a:r>
            <a:r>
              <a:rPr lang="en-US" sz="1600" dirty="0" err="1" smtClean="0"/>
              <a:t>Nacional</a:t>
            </a:r>
            <a:r>
              <a:rPr lang="en-US" sz="1600" dirty="0" smtClean="0"/>
              <a:t> </a:t>
            </a:r>
            <a:r>
              <a:rPr lang="en-US" sz="1600" dirty="0" err="1" smtClean="0"/>
              <a:t>Aut</a:t>
            </a:r>
            <a:r>
              <a:rPr lang="en-US" sz="1600" dirty="0" err="1" smtClean="0">
                <a:latin typeface="Arial Narrow"/>
              </a:rPr>
              <a:t>ó</a:t>
            </a:r>
            <a:r>
              <a:rPr lang="en-US" sz="1600" dirty="0" err="1" smtClean="0"/>
              <a:t>noma</a:t>
            </a:r>
            <a:r>
              <a:rPr lang="en-US" sz="1600" dirty="0" smtClean="0"/>
              <a:t> de M</a:t>
            </a:r>
            <a:r>
              <a:rPr lang="en-US" sz="1600" dirty="0" smtClean="0">
                <a:latin typeface="Arial Narrow"/>
              </a:rPr>
              <a:t>é</a:t>
            </a:r>
            <a:r>
              <a:rPr lang="en-US" sz="1600" dirty="0" smtClean="0"/>
              <a:t>xico have funded improvement of the critical 22-GHz observing system and deployment of the wideband Mark 5C recording system, enhancing VLBA sensitivity for all astronomers.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 / 1 / 15  –  jdr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25th New Mexico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17F53-832A-48B2-BD04-FF22348FD278}" type="slidenum">
              <a:rPr lang="en-US"/>
              <a:pPr/>
              <a:t>2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VLBA Sensitivity Upgrade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848600" cy="4495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First Major, Overall Upgrade of the Instrument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… since it was inaugurated in 1993.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Previous, Limited Upgrades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Some receivers upgraded to state-of-the-art.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22-GHz receiver upgrade, funded by MPIfR, completed January 2008.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 smtClean="0"/>
              <a:t>Two-fold overall expansion of data path bandwidths.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Peak data rate increased from initial 32 to 64 MHz/polarization.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Sustained rate increased from initial 16 to 32 MHz/polarization.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Current Upgrade Goal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Apply modern technology to expand data path to  </a:t>
            </a:r>
            <a:r>
              <a:rPr lang="en-US" b="1" dirty="0" smtClean="0">
                <a:solidFill>
                  <a:srgbClr val="CC00CC"/>
                </a:solidFill>
              </a:rPr>
              <a:t>512 MHz / polarization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dirty="0" smtClean="0"/>
              <a:t>bandwidth  [ </a:t>
            </a:r>
            <a:r>
              <a:rPr lang="en-US" dirty="0" smtClean="0">
                <a:latin typeface="Arial Narrow"/>
              </a:rPr>
              <a:t>→ 10 </a:t>
            </a:r>
            <a:r>
              <a:rPr lang="el-GR" dirty="0" smtClean="0">
                <a:latin typeface="Arial Narrow"/>
              </a:rPr>
              <a:t>μ</a:t>
            </a:r>
            <a:r>
              <a:rPr lang="en-US" dirty="0" err="1" smtClean="0">
                <a:latin typeface="Arial Narrow"/>
              </a:rPr>
              <a:t>Jy</a:t>
            </a:r>
            <a:r>
              <a:rPr lang="en-US" dirty="0" smtClean="0">
                <a:latin typeface="Arial Narrow"/>
              </a:rPr>
              <a:t>/beam in 6</a:t>
            </a:r>
            <a:r>
              <a:rPr lang="en-US" baseline="30000" dirty="0" smtClean="0">
                <a:latin typeface="Arial Narrow"/>
              </a:rPr>
              <a:t>h</a:t>
            </a:r>
            <a:r>
              <a:rPr lang="en-US" dirty="0" smtClean="0">
                <a:latin typeface="Arial Narrow"/>
              </a:rPr>
              <a:t> at </a:t>
            </a:r>
            <a:r>
              <a:rPr lang="el-GR" dirty="0" smtClean="0">
                <a:latin typeface="Arial Narrow"/>
              </a:rPr>
              <a:t>λλ</a:t>
            </a:r>
            <a:r>
              <a:rPr lang="en-US" dirty="0" smtClean="0">
                <a:latin typeface="Arial Narrow"/>
              </a:rPr>
              <a:t> 4-21 cm</a:t>
            </a:r>
            <a:r>
              <a:rPr lang="en-US" dirty="0" smtClean="0"/>
              <a:t> ].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Fourfold increase in continuum sensitivity.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Fainter scientific targets observable.</a:t>
            </a:r>
          </a:p>
          <a:p>
            <a:pPr lvl="2">
              <a:spcBef>
                <a:spcPts val="400"/>
              </a:spcBef>
            </a:pPr>
            <a:r>
              <a:rPr lang="en-US" dirty="0" smtClean="0"/>
              <a:t>Fainter, denser calibrators usable for phase referencing and differential astrometry.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lnSpc>
                <a:spcPct val="11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 / 1 / 15  –  jdr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25th New Mexico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92059-1506-428C-9DEE-57829C6AB412}" type="slidenum">
              <a:rPr lang="en-US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Science Drivers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endParaRPr lang="en-US" sz="12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AGN jet launching regions.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Blazars with gamma-ray flares.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Location and velocity of gamma-ray burst blast waves.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Mapping ionized gas in AGN cores.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Galactic microquasars.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Line absorption against compact continuum sources.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B050"/>
                </a:solidFill>
              </a:rPr>
              <a:t>Astrometry, parallax, proper motion of galactic objects.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B050"/>
                </a:solidFill>
              </a:rPr>
              <a:t>Cosmological distance scale.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B050"/>
                </a:solidFill>
              </a:rPr>
              <a:t>Extragalactic astrometry.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 / 1 / 15  –  jdr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25th New Mexico Symposium</a:t>
            </a:r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3D Views of the Milky Way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Picture 8" descr="op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2438400"/>
            <a:ext cx="5175186" cy="3733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2438400"/>
            <a:ext cx="2667000" cy="3770263"/>
          </a:xfrm>
          <a:prstGeom prst="rect">
            <a:avLst/>
          </a:prstGeom>
          <a:noFill/>
          <a:ln cmpd="dbl">
            <a:solidFill>
              <a:srgbClr val="000000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Distances of four young stars in </a:t>
            </a:r>
            <a:r>
              <a:rPr lang="en-US" dirty="0" err="1" smtClean="0"/>
              <a:t>Ophiuchus</a:t>
            </a:r>
            <a:r>
              <a:rPr lang="en-US" dirty="0" smtClean="0"/>
              <a:t>, with geometric parallaxes measured by the VLBA with 5% accuracy (</a:t>
            </a:r>
            <a:r>
              <a:rPr lang="en-US" dirty="0" err="1" smtClean="0"/>
              <a:t>Loinard</a:t>
            </a:r>
            <a:r>
              <a:rPr lang="en-US" dirty="0" smtClean="0"/>
              <a:t> et al. 2008).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Similar measurements of water and methanol masers (e.g., Reid et al. 2009) are expected to yield a complete “plan” of the Milky Way galaxy by mid-decade.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6024-AC01-436D-960F-4D7EC4E4D90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 / 1 / 15  –  jdr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25th New Mexico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22D82-A673-4733-8C33-49BB3A4FA761}" type="slidenum">
              <a:rPr lang="en-US"/>
              <a:pPr/>
              <a:t>5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Source of </a:t>
            </a: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TeV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Gamma Rays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6" descr="m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3096112"/>
            <a:ext cx="5928476" cy="31200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905000"/>
            <a:ext cx="8001000" cy="1200329"/>
          </a:xfrm>
          <a:prstGeom prst="rect">
            <a:avLst/>
          </a:prstGeom>
          <a:noFill/>
          <a:ln w="19050"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VLBA image of the active galaxy M87 with resolution of 30x60 Schwarzschild radii of the central massive black hole (MBH).  Multi-epoch imaging has revealed that the </a:t>
            </a:r>
            <a:r>
              <a:rPr lang="en-US" dirty="0" err="1" smtClean="0"/>
              <a:t>TeV</a:t>
            </a:r>
            <a:r>
              <a:rPr lang="en-US" dirty="0" smtClean="0"/>
              <a:t> source is within tens of gravitational radii of the MBH (</a:t>
            </a:r>
            <a:r>
              <a:rPr lang="en-US" dirty="0" err="1" smtClean="0"/>
              <a:t>Acciari</a:t>
            </a:r>
            <a:r>
              <a:rPr lang="en-US" dirty="0" smtClean="0"/>
              <a:t> et al. 2009).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37338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paper by Walker et al. in session 4 this afternoon.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 / 1 / 15  –  jdr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25th New Mexico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EC8A-C2EC-44B3-AE6F-43DD37C30F09}" type="slidenum">
              <a:rPr lang="en-US"/>
              <a:pPr/>
              <a:t>6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Precision Spacecraft Navigation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6" descr="sc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1981200"/>
            <a:ext cx="3581400" cy="41247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1981200"/>
            <a:ext cx="3886200" cy="3770263"/>
          </a:xfrm>
          <a:prstGeom prst="rect">
            <a:avLst/>
          </a:prstGeom>
          <a:noFill/>
          <a:ln w="19050" cmpd="dbl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sketch shows the location of NASA spacecraft near the end of a series of VLBA demonstration observations, as the Phoenix space-</a:t>
            </a:r>
          </a:p>
          <a:p>
            <a:r>
              <a:rPr lang="en-US" dirty="0" smtClean="0"/>
              <a:t>craft approached Mars in May 2008 (Martin-Mur &amp; </a:t>
            </a:r>
            <a:r>
              <a:rPr lang="en-US" dirty="0" err="1" smtClean="0"/>
              <a:t>Highsmith</a:t>
            </a:r>
            <a:r>
              <a:rPr lang="en-US" dirty="0" smtClean="0"/>
              <a:t> 2009).  Relative spacecraft positions were determined to better than 100 m.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The VLBA sensitivity upgrade will enable improved troposphere </a:t>
            </a:r>
            <a:r>
              <a:rPr lang="en-US" dirty="0" err="1" smtClean="0"/>
              <a:t>cali</a:t>
            </a:r>
            <a:r>
              <a:rPr lang="en-US" dirty="0" smtClean="0"/>
              <a:t>- </a:t>
            </a:r>
            <a:r>
              <a:rPr lang="en-US" dirty="0" err="1" smtClean="0"/>
              <a:t>bration</a:t>
            </a:r>
            <a:r>
              <a:rPr lang="en-US" dirty="0" smtClean="0"/>
              <a:t> by use of weaker reference sources closer to the spacecraft, and thus improve position accuracy.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 / 1 / 15  –  jdr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25th New Mexico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A81A-CC94-43AC-89D7-4D5EAA46D1C5}" type="slidenum">
              <a:rPr lang="en-US"/>
              <a:pPr/>
              <a:t>7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VLBA Sensitivity Upgrade Implementation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Target Completion:  2011</a:t>
            </a:r>
          </a:p>
          <a:p>
            <a:pPr lvl="1" indent="-274320">
              <a:lnSpc>
                <a:spcPct val="75000"/>
              </a:lnSpc>
              <a:spcBef>
                <a:spcPts val="600"/>
              </a:spcBef>
            </a:pPr>
            <a:r>
              <a:rPr lang="en-US" dirty="0" smtClean="0"/>
              <a:t>4-Gbps capability, with sustained operation requiring only </a:t>
            </a:r>
            <a:r>
              <a:rPr lang="en-US" dirty="0" smtClean="0">
                <a:ea typeface="ＭＳ Ｐゴシック" pitchFamily="17" charset="-128"/>
                <a:cs typeface="Gill Sans" pitchFamily="17" charset="0"/>
              </a:rPr>
              <a:t>additional recording and processing resources.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dirty="0" smtClean="0">
                <a:ea typeface="ＭＳ Ｐゴシック" pitchFamily="17" charset="-128"/>
                <a:cs typeface="Gill Sans" pitchFamily="17" charset="0"/>
              </a:rPr>
              <a:t>High-priority science, at up to 2 Gbps, could be supported in 2010.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ea typeface="MS Mincho" pitchFamily="17" charset="-128"/>
              </a:rPr>
              <a:t>Memo Series</a:t>
            </a:r>
          </a:p>
          <a:p>
            <a:pPr lvl="1"/>
            <a:r>
              <a:rPr lang="en-US" b="1" dirty="0" smtClean="0">
                <a:latin typeface="Courier New" pitchFamily="49" charset="0"/>
                <a:ea typeface="ＭＳ Ｐゴシック" pitchFamily="17" charset="-128"/>
                <a:cs typeface="Gill Sans" pitchFamily="17" charset="0"/>
              </a:rPr>
              <a:t>http://www.vlba.nrao.edu/memos/sensi/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ea typeface="MS Mincho" pitchFamily="17" charset="-128"/>
              </a:rPr>
              <a:t>Three Sub-Projects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b="1" u="sng" dirty="0" smtClean="0"/>
              <a:t>Digital Backend</a:t>
            </a:r>
            <a:r>
              <a:rPr lang="en-US" dirty="0" smtClean="0"/>
              <a:t> (RDBE) sub-band processor.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b="1" u="sng" dirty="0" smtClean="0"/>
              <a:t>Mark 5C</a:t>
            </a:r>
            <a:r>
              <a:rPr lang="en-US" dirty="0" smtClean="0"/>
              <a:t> recording system.</a:t>
            </a:r>
          </a:p>
          <a:p>
            <a:pPr marL="740664" lvl="1" indent="-283464">
              <a:lnSpc>
                <a:spcPct val="100000"/>
              </a:lnSpc>
              <a:spcBef>
                <a:spcPts val="600"/>
              </a:spcBef>
            </a:pPr>
            <a:r>
              <a:rPr lang="en-US" b="1" u="sng" dirty="0" smtClean="0"/>
              <a:t>DiFX</a:t>
            </a:r>
            <a:r>
              <a:rPr lang="en-US" dirty="0" smtClean="0"/>
              <a:t> software correlator.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 / 1 / 15  –  jdr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25th New Mexico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5ACE-14AD-4F63-8ACA-414848A6E104}" type="slidenum">
              <a:rPr lang="en-US"/>
              <a:pPr/>
              <a:t>8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Backend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Sub-Band Processor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Sample Directly in 512-1024 MHz IF</a:t>
            </a:r>
          </a:p>
          <a:p>
            <a:pPr lvl="1"/>
            <a:r>
              <a:rPr lang="en-US" dirty="0" smtClean="0"/>
              <a:t>All subsequent processing digital.</a:t>
            </a:r>
          </a:p>
          <a:p>
            <a:r>
              <a:rPr lang="en-US" dirty="0" smtClean="0"/>
              <a:t>Filter Personalities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Digital down-converter (DDC).</a:t>
            </a:r>
          </a:p>
          <a:p>
            <a:pPr lvl="2">
              <a:lnSpc>
                <a:spcPct val="100000"/>
              </a:lnSpc>
              <a:spcBef>
                <a:spcPts val="200"/>
              </a:spcBef>
            </a:pPr>
            <a:r>
              <a:rPr lang="en-US" dirty="0" smtClean="0"/>
              <a:t>4 independently tunable sub-bands per IF.</a:t>
            </a:r>
          </a:p>
          <a:p>
            <a:pPr lvl="2">
              <a:lnSpc>
                <a:spcPct val="100000"/>
              </a:lnSpc>
              <a:spcBef>
                <a:spcPts val="200"/>
              </a:spcBef>
            </a:pPr>
            <a:r>
              <a:rPr lang="en-US" dirty="0" smtClean="0"/>
              <a:t>Bandwidths 0.5 – 256 MHz;  Output sample precision: 1-8 bits.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dirty="0" smtClean="0"/>
              <a:t>Polyphase </a:t>
            </a:r>
            <a:r>
              <a:rPr lang="en-US" dirty="0" err="1" smtClean="0"/>
              <a:t>filterbank</a:t>
            </a:r>
            <a:r>
              <a:rPr lang="en-US" dirty="0" smtClean="0"/>
              <a:t> (PFB).</a:t>
            </a:r>
          </a:p>
          <a:p>
            <a:pPr lvl="2">
              <a:lnSpc>
                <a:spcPct val="95000"/>
              </a:lnSpc>
              <a:spcBef>
                <a:spcPts val="200"/>
              </a:spcBef>
            </a:pPr>
            <a:r>
              <a:rPr lang="en-US" dirty="0" smtClean="0"/>
              <a:t>≥ 32 sub-bands spanning entire 512-MHz IF bandwidth.</a:t>
            </a:r>
          </a:p>
          <a:p>
            <a:pPr lvl="1">
              <a:lnSpc>
                <a:spcPct val="95000"/>
              </a:lnSpc>
              <a:spcBef>
                <a:spcPts val="600"/>
              </a:spcBef>
            </a:pPr>
            <a:r>
              <a:rPr lang="en-US" dirty="0" smtClean="0"/>
              <a:t>Firmware development in collaboration with Haystack Observatory.</a:t>
            </a:r>
          </a:p>
          <a:p>
            <a:r>
              <a:rPr lang="en-US" dirty="0" smtClean="0"/>
              <a:t>Output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10-Gigabit Ethernet;  individual sub-band packet streams.</a:t>
            </a:r>
          </a:p>
          <a:p>
            <a:pPr lvl="2">
              <a:lnSpc>
                <a:spcPct val="95000"/>
              </a:lnSpc>
              <a:spcBef>
                <a:spcPts val="200"/>
              </a:spcBef>
            </a:pPr>
            <a:r>
              <a:rPr lang="en-US" dirty="0" smtClean="0"/>
              <a:t>Maximum output rate 8 Gbps.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2010 / 1 / 15  –  jdr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25th New Mexico Symposium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B1D2-4483-48ED-BA14-572FA805111D}" type="slidenum">
              <a:rPr lang="en-US"/>
              <a:pPr/>
              <a:t>9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Digital Backend (RDBE)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Hardware Platform:  “ROACH”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dirty="0" smtClean="0"/>
              <a:t>“Reconfigurable Open Architecture Computing Hardware”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dirty="0" smtClean="0"/>
              <a:t>Upgrade of UCB CASPER group’s successful </a:t>
            </a:r>
            <a:r>
              <a:rPr lang="en-US" dirty="0" err="1" smtClean="0"/>
              <a:t>iBOB</a:t>
            </a:r>
            <a:r>
              <a:rPr lang="en-US" dirty="0" smtClean="0"/>
              <a:t>.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dirty="0" smtClean="0"/>
              <a:t>Developed by CASPER / KAT / NRAO collaboration.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dirty="0" smtClean="0"/>
              <a:t>Two ROACH-based “RDBE” units required for full VLBA station capability.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/>
              <a:t>Status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dirty="0" smtClean="0"/>
              <a:t>ROACH boards in hand; 3 prototype RDBE units assembled.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dirty="0" smtClean="0"/>
              <a:t>PFB personality firmware largely implemented; Haystack/NRAO collaboration converging.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dirty="0" smtClean="0"/>
              <a:t>DDC personality and control software under development.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85800" y="381000"/>
          <a:ext cx="7551737" cy="5838825"/>
        </p:xfrm>
        <a:graphic>
          <a:graphicData uri="http://schemas.openxmlformats.org/presentationml/2006/ole">
            <p:oleObj spid="_x0000_s1026" name="Acrobat Document" r:id="rId5" imgW="7552381" imgH="5838095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0033CC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AAADE2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2919</TotalTime>
  <Words>1152</Words>
  <Application>Microsoft Office PowerPoint</Application>
  <PresentationFormat>On-screen Show (4:3)</PresentationFormat>
  <Paragraphs>164</Paragraphs>
  <Slides>13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1_Default Design</vt:lpstr>
      <vt:lpstr>Acrobat Document</vt:lpstr>
      <vt:lpstr>VLBA Sensitivity Upgrade:  Science and Status </vt:lpstr>
      <vt:lpstr>The VLBA Sensitivity Upgrade</vt:lpstr>
      <vt:lpstr>Science Drivers</vt:lpstr>
      <vt:lpstr>3D Views of the Milky Way</vt:lpstr>
      <vt:lpstr>Source of TeV Gamma Rays</vt:lpstr>
      <vt:lpstr>Precision Spacecraft Navigation</vt:lpstr>
      <vt:lpstr>VLBA Sensitivity Upgrade Implementation</vt:lpstr>
      <vt:lpstr>Digital Backend  Sub-Band Processor</vt:lpstr>
      <vt:lpstr>Digital Backend (RDBE)</vt:lpstr>
      <vt:lpstr>Mark 5C Recording System</vt:lpstr>
      <vt:lpstr>DiFX Software Correlator</vt:lpstr>
      <vt:lpstr>Slide 12</vt:lpstr>
      <vt:lpstr>Note on the Immediate Future of the VLBA</vt:lpstr>
    </vt:vector>
  </TitlesOfParts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jromney</dc:creator>
  <cp:lastModifiedBy>jromney</cp:lastModifiedBy>
  <cp:revision>86</cp:revision>
  <dcterms:created xsi:type="dcterms:W3CDTF">2009-03-06T04:38:57Z</dcterms:created>
  <dcterms:modified xsi:type="dcterms:W3CDTF">2010-01-15T08:29:06Z</dcterms:modified>
</cp:coreProperties>
</file>