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15" r:id="rId2"/>
  </p:sldMasterIdLst>
  <p:notesMasterIdLst>
    <p:notesMasterId r:id="rId16"/>
  </p:notesMasterIdLst>
  <p:handoutMasterIdLst>
    <p:handoutMasterId r:id="rId17"/>
  </p:handoutMasterIdLst>
  <p:sldIdLst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0" r:id="rId15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CC7EA"/>
    <a:srgbClr val="EAEAEA"/>
    <a:srgbClr val="66CCFF"/>
    <a:srgbClr val="99CCFF"/>
    <a:srgbClr val="330099"/>
    <a:srgbClr val="990033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46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2060C2-B698-4B04-8898-70282FD4BF15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652CEF-F1A1-4023-86D5-9787CD82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0A3E7F-9BA2-4A56-BB93-5A32BDB12AAF}" type="datetime1">
              <a:rPr lang="en-US"/>
              <a:pPr>
                <a:defRPr/>
              </a:pPr>
              <a:t>1/14/2010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B928EE-143A-42D9-A92E-D1E601AA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90900" y="5489575"/>
            <a:ext cx="4246563" cy="10477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Atacama Large Millimeter/</a:t>
            </a:r>
            <a:r>
              <a:rPr lang="en-US" sz="1350" dirty="0" err="1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submillimeter</a:t>
            </a: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Expanded Very Large Array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Robert C. Byrd Green Bank Telescope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350" dirty="0">
                <a:solidFill>
                  <a:srgbClr val="4375A2"/>
                </a:solidFill>
                <a:latin typeface="Gill Sans MT" pitchFamily="34" charset="0"/>
                <a:cs typeface="Gill Sans" pitchFamily="17" charset="0"/>
              </a:rPr>
              <a:t>Very Long Baseline Array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228"/>
            <a:ext cx="8229600" cy="452596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D11E-389B-4359-AAA2-5AB9E5A2D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32A9FCBF-B293-4FCB-89F7-76298B615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EAE45B8B-8EF8-420C-96B7-F6E8F473A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23825" y="19050"/>
            <a:ext cx="8869363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011988" y="22225"/>
            <a:ext cx="1816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</a:rPr>
              <a:t>EVLA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52438" y="495300"/>
            <a:ext cx="6578600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cience.nrao.edu/evla/projectstatu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rao.edu/evla/earlyscience/" TargetMode="External"/><Relationship Id="rId2" Type="http://schemas.openxmlformats.org/officeDocument/2006/relationships/hyperlink" Target="http://science.nrao.edu/evla/proposing/obsstatsum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nrao.edu/evla/publications/meetandpresent.s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/>
          </p:nvPr>
        </p:nvSpPr>
        <p:spPr bwMode="auto">
          <a:xfrm>
            <a:off x="457200" y="334506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Sans" pitchFamily="48" charset="0"/>
              </a:rPr>
              <a:t>EVLA Observations of the Orion Hot Core: a Taste of the Future</a:t>
            </a:r>
          </a:p>
        </p:txBody>
      </p:sp>
      <p:sp>
        <p:nvSpPr>
          <p:cNvPr id="15364" name="Text Placeholder 7"/>
          <p:cNvSpPr>
            <a:spLocks noGrp="1"/>
          </p:cNvSpPr>
          <p:nvPr>
            <p:ph type="body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Claire Chandler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14"/>
          </p:nvPr>
        </p:nvSpPr>
        <p:spPr bwMode="auto">
          <a:xfrm>
            <a:off x="457200" y="4817388"/>
            <a:ext cx="60198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dirty="0" smtClean="0">
                <a:latin typeface="Gill Sans MT" pitchFamily="34" charset="0"/>
                <a:ea typeface="ＭＳ Ｐゴシック" pitchFamily="17" charset="-128"/>
                <a:cs typeface="Gill Sans" pitchFamily="17" charset="0"/>
              </a:rPr>
              <a:t>on behalf of NRAO-NM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distribution: NH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5" name="Content Placeholder 4" descr="ori-mon1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233" y="1649607"/>
            <a:ext cx="3571047" cy="35275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Orion.NH31-1.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6" y="1796252"/>
            <a:ext cx="1714500" cy="1740027"/>
          </a:xfrm>
          <a:prstGeom prst="rect">
            <a:avLst/>
          </a:prstGeom>
        </p:spPr>
      </p:pic>
      <p:pic>
        <p:nvPicPr>
          <p:cNvPr id="7" name="Picture 6" descr="Orion.NH36-6.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509" y="1795478"/>
            <a:ext cx="1711872" cy="1737360"/>
          </a:xfrm>
          <a:prstGeom prst="rect">
            <a:avLst/>
          </a:prstGeom>
        </p:spPr>
      </p:pic>
      <p:pic>
        <p:nvPicPr>
          <p:cNvPr id="8" name="Picture 7" descr="Orion.NH39-9.s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232" y="5007433"/>
            <a:ext cx="1714500" cy="1740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855" y="1354292"/>
            <a:ext cx="237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(1,1):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=23 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4372" y="1353518"/>
            <a:ext cx="2505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(6,6):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=408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1865" y="5505773"/>
            <a:ext cx="300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9(8)-9(8), 10(9)-10(9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):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~ 940 to 1140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8332" y="3990296"/>
            <a:ext cx="212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High-energy 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transitions pinpoint location of a central heating source in the hot core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60" y="3600255"/>
            <a:ext cx="2151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Low-energy NH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transitions trace cooler, extended molecular gas in the surrounding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1143000"/>
          </a:xfrm>
        </p:spPr>
        <p:txBody>
          <a:bodyPr/>
          <a:lstStyle/>
          <a:p>
            <a:r>
              <a:rPr lang="en-US" dirty="0" smtClean="0"/>
              <a:t>Spatial distribution: S/O-bearing molecules</a:t>
            </a:r>
            <a:endParaRPr lang="en-US" dirty="0"/>
          </a:p>
        </p:txBody>
      </p:sp>
      <p:pic>
        <p:nvPicPr>
          <p:cNvPr id="5" name="Content Placeholder 4" descr="ori-mon5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746" y="1676400"/>
            <a:ext cx="3628454" cy="35884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Orion.CH3OH.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074" y="1670470"/>
            <a:ext cx="1714500" cy="1762125"/>
          </a:xfrm>
          <a:prstGeom prst="rect">
            <a:avLst/>
          </a:prstGeom>
        </p:spPr>
      </p:pic>
      <p:pic>
        <p:nvPicPr>
          <p:cNvPr id="7" name="Picture 6" descr="Orion.OCS.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4" y="1614456"/>
            <a:ext cx="1714500" cy="1740027"/>
          </a:xfrm>
          <a:prstGeom prst="rect">
            <a:avLst/>
          </a:prstGeom>
        </p:spPr>
      </p:pic>
      <p:pic>
        <p:nvPicPr>
          <p:cNvPr id="8" name="Picture 7" descr="Orion.SO2a.s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1" y="3772597"/>
            <a:ext cx="1714500" cy="1740027"/>
          </a:xfrm>
          <a:prstGeom prst="rect">
            <a:avLst/>
          </a:prstGeom>
        </p:spPr>
      </p:pic>
      <p:pic>
        <p:nvPicPr>
          <p:cNvPr id="9" name="Picture 8" descr="Orion.SO2b.s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184" y="3826069"/>
            <a:ext cx="1714500" cy="1740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295" y="1278092"/>
            <a:ext cx="187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OCS: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=0.6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735" y="3457412"/>
            <a:ext cx="165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=36K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2095" y="3457412"/>
            <a:ext cx="178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SO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2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=273K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655" y="1339052"/>
            <a:ext cx="2093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CH</a:t>
            </a:r>
            <a:r>
              <a:rPr lang="en-US" sz="2000" baseline="-25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OH: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E</a:t>
            </a:r>
            <a:r>
              <a:rPr lang="en-US" sz="2000" baseline="-25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low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=86K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756" y="5577840"/>
            <a:ext cx="5559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Credits: Eric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Greisen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Vivek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Dhawan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Steve 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Myers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See also: full spectrum and images in poster upstairs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what ALMA can expect: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GHz of spectrum at 690 GHz from the Submillimeter Array (</a:t>
            </a:r>
            <a:r>
              <a:rPr lang="en-US" dirty="0" err="1" smtClean="0"/>
              <a:t>Beuther</a:t>
            </a:r>
            <a:r>
              <a:rPr lang="en-US" dirty="0" smtClean="0"/>
              <a:t> et al. 2006):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line-free continuum, many line blends!</a:t>
            </a:r>
          </a:p>
          <a:p>
            <a:r>
              <a:rPr lang="en-US" dirty="0" smtClean="0"/>
              <a:t>Play with the EVLA Demo Science data cube yourself: </a:t>
            </a:r>
            <a:r>
              <a:rPr lang="en-US" dirty="0" smtClean="0">
                <a:hlinkClick r:id="rId2"/>
              </a:rPr>
              <a:t>http://science.nrao.edu/evla/projectstatus/</a:t>
            </a:r>
            <a:endParaRPr lang="en-US" dirty="0" smtClean="0">
              <a:cs typeface="Gill Sans" pitchFamily="1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Content Placeholder 4" descr="beutherf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46947" y="2323932"/>
            <a:ext cx="4336733" cy="23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be part of the EVLA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Shared Risk Observing (OSRO):  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Observers will access EVLA in the same way as for the VLA</a:t>
            </a:r>
          </a:p>
          <a:p>
            <a:pPr lvl="1" eaLnBrk="1" hangingPunct="1"/>
            <a:r>
              <a:rPr lang="en-US" sz="1800" dirty="0" smtClean="0"/>
              <a:t>Initial configuration provides 512 spectral channels with one or two sub-bands of 128 MHz (maximum) each, dual or full polarization; see the EVLA Observational Status Summary for full details: </a:t>
            </a:r>
            <a:r>
              <a:rPr lang="en-US" sz="1800" dirty="0" smtClean="0">
                <a:hlinkClick r:id="rId2"/>
              </a:rPr>
              <a:t>http://science.nrao.edu/evla/proposing/obsstatsum.shtml</a:t>
            </a:r>
            <a:r>
              <a:rPr lang="en-US" sz="1800" dirty="0" smtClean="0"/>
              <a:t> </a:t>
            </a:r>
          </a:p>
          <a:p>
            <a:pPr lvl="1" eaLnBrk="1" hangingPunct="1"/>
            <a:r>
              <a:rPr lang="en-US" sz="1800" dirty="0" smtClean="0"/>
              <a:t>Observing begins March 2010</a:t>
            </a:r>
            <a:endParaRPr lang="en-US" sz="1600" dirty="0" smtClean="0"/>
          </a:p>
          <a:p>
            <a:pPr eaLnBrk="1" hangingPunct="1"/>
            <a:r>
              <a:rPr lang="en-US" dirty="0" smtClean="0"/>
              <a:t>Resident Shared Risk Observing (RSRO):</a:t>
            </a:r>
          </a:p>
          <a:p>
            <a:pPr lvl="1" eaLnBrk="1" hangingPunct="1"/>
            <a:r>
              <a:rPr lang="en-US" sz="1800" dirty="0" smtClean="0"/>
              <a:t>Must be resident in Socorro for at least 3 </a:t>
            </a:r>
            <a:r>
              <a:rPr lang="en-US" sz="1800" dirty="0" smtClean="0"/>
              <a:t>months</a:t>
            </a:r>
          </a:p>
          <a:p>
            <a:pPr lvl="1" eaLnBrk="1" hangingPunct="1"/>
            <a:r>
              <a:rPr lang="en-US" sz="1800" dirty="0" smtClean="0"/>
              <a:t>Participants will assist NRAO staff in expanding </a:t>
            </a:r>
            <a:r>
              <a:rPr lang="en-US" sz="1800" dirty="0" smtClean="0"/>
              <a:t>capabilities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Participants will have access to more extensive observing capabilities</a:t>
            </a:r>
          </a:p>
          <a:p>
            <a:pPr lvl="1" eaLnBrk="1" hangingPunct="1"/>
            <a:r>
              <a:rPr lang="en-US" sz="1800" dirty="0" smtClean="0"/>
              <a:t>Observing </a:t>
            </a:r>
            <a:r>
              <a:rPr lang="en-US" sz="1800" dirty="0" smtClean="0"/>
              <a:t>time proportional to length of residency</a:t>
            </a:r>
          </a:p>
          <a:p>
            <a:pPr lvl="1" eaLnBrk="1" hangingPunct="1"/>
            <a:r>
              <a:rPr lang="en-US" sz="1800" dirty="0" smtClean="0"/>
              <a:t>27 proposals received on first call, 13 have been accepted</a:t>
            </a:r>
          </a:p>
          <a:p>
            <a:pPr eaLnBrk="1" hangingPunct="1"/>
            <a:r>
              <a:rPr lang="en-US" dirty="0" smtClean="0"/>
              <a:t>For details, see: </a:t>
            </a:r>
            <a:r>
              <a:rPr lang="en-US" dirty="0" smtClean="0">
                <a:hlinkClick r:id="rId3"/>
              </a:rPr>
              <a:t>http://science.nrao.edu/evla/earlyscience/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228"/>
            <a:ext cx="86868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Expanded Very Large Array is a $90M upgrade of the Very Large Array;  project began in 2001, will be completed in 2012, on time, on spec, on budget</a:t>
            </a:r>
          </a:p>
          <a:p>
            <a:pPr eaLnBrk="1" hangingPunct="1"/>
            <a:r>
              <a:rPr lang="en-US" sz="2000" dirty="0" smtClean="0"/>
              <a:t>The EVLA will multiply by orders of magnitude the observational capabilities of the VLA.  Key goals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Full frequency coverage from 1 to 50 GHz.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Up to 8 GHz instantaneous bandwidth.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New correlator with unprecedented capabilities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~3 </a:t>
            </a:r>
            <a:r>
              <a:rPr lang="en-US" sz="1800" dirty="0" err="1" smtClean="0">
                <a:latin typeface="Symbol" pitchFamily="18" charset="2"/>
              </a:rPr>
              <a:t>m</a:t>
            </a:r>
            <a:r>
              <a:rPr lang="en-US" sz="1800" dirty="0" err="1" smtClean="0"/>
              <a:t>Jy</a:t>
            </a:r>
            <a:r>
              <a:rPr lang="en-US" sz="1800" dirty="0" smtClean="0"/>
              <a:t> (1-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, 1-hr) point-source continuum sensitivity at most bands.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~1 </a:t>
            </a:r>
            <a:r>
              <a:rPr lang="en-US" sz="1800" dirty="0" err="1" smtClean="0"/>
              <a:t>mJy</a:t>
            </a:r>
            <a:r>
              <a:rPr lang="en-US" sz="1800" dirty="0" smtClean="0"/>
              <a:t> (1-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, 1 </a:t>
            </a:r>
            <a:r>
              <a:rPr lang="en-US" sz="1800" dirty="0" smtClean="0"/>
              <a:t>km/s, </a:t>
            </a:r>
            <a:r>
              <a:rPr lang="en-US" sz="1800" dirty="0" smtClean="0"/>
              <a:t>1-hr) line sensitivity at most bands.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New receivers; new data transmission system; new correlator.  See </a:t>
            </a:r>
            <a:r>
              <a:rPr lang="en-US" sz="2000" dirty="0" smtClean="0">
                <a:hlinkClick r:id="rId2"/>
              </a:rPr>
              <a:t>http://science.nrao.edu/evla/publications/meetandpresent.shtml</a:t>
            </a:r>
            <a:r>
              <a:rPr lang="en-US" sz="2000" dirty="0" smtClean="0"/>
              <a:t> for presentations with more technical detail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and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26 of 28 antennas now converted to EVLA standards; antenna conversion complete by July 2010</a:t>
            </a:r>
            <a:endParaRPr lang="en-US" dirty="0" smtClean="0"/>
          </a:p>
          <a:p>
            <a:r>
              <a:rPr lang="en-US" sz="2400" dirty="0" smtClean="0"/>
              <a:t>VLA correlator was shut down on Jan 11</a:t>
            </a:r>
          </a:p>
          <a:p>
            <a:r>
              <a:rPr lang="en-US" sz="2400" dirty="0" smtClean="0"/>
              <a:t>New EVLA correlator made by HIA/DRAO, Canada, awakens early February</a:t>
            </a:r>
          </a:p>
          <a:p>
            <a:r>
              <a:rPr lang="en-US" sz="2400" dirty="0" smtClean="0"/>
              <a:t>EVLA Early Science begins in March 2010</a:t>
            </a:r>
          </a:p>
          <a:p>
            <a:pPr lvl="1"/>
            <a:r>
              <a:rPr lang="en-US" dirty="0" smtClean="0"/>
              <a:t>OSRO and RSRO programs begin March 2010 and continue through end of </a:t>
            </a:r>
            <a:r>
              <a:rPr lang="en-US" dirty="0" smtClean="0"/>
              <a:t>2012</a:t>
            </a:r>
            <a:endParaRPr lang="en-US" dirty="0" smtClean="0"/>
          </a:p>
          <a:p>
            <a:r>
              <a:rPr lang="en-US" sz="2400" dirty="0" smtClean="0"/>
              <a:t>2 GHz bandwidth initially, full </a:t>
            </a:r>
            <a:r>
              <a:rPr lang="en-US" sz="2400" dirty="0" smtClean="0"/>
              <a:t>bandwidth (8 GHz) </a:t>
            </a:r>
            <a:r>
              <a:rPr lang="en-US" dirty="0" smtClean="0"/>
              <a:t>implemented</a:t>
            </a:r>
            <a:r>
              <a:rPr lang="en-US" sz="2400" dirty="0" smtClean="0"/>
              <a:t> </a:t>
            </a:r>
            <a:r>
              <a:rPr lang="en-US" sz="2400" dirty="0" smtClean="0"/>
              <a:t>on all antennas mid-2011</a:t>
            </a:r>
          </a:p>
          <a:p>
            <a:r>
              <a:rPr lang="en-US" sz="2400" dirty="0" smtClean="0"/>
              <a:t>Receiver implementation completed end of 2012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VLA or “interim” receivers will continue to be available at L, C, and X-band in addition to those shown below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EVLA receivers/bandwidth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35373" y="2001520"/>
            <a:ext cx="6499067" cy="4669988"/>
            <a:chOff x="1274413" y="1651000"/>
            <a:chExt cx="6499067" cy="4669988"/>
          </a:xfrm>
        </p:grpSpPr>
        <p:pic>
          <p:nvPicPr>
            <p:cNvPr id="13" name="Picture 12" descr="WideBandRcvrFrcstJan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4413" y="1651000"/>
              <a:ext cx="6499067" cy="46699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59463" y="1733748"/>
              <a:ext cx="293432" cy="4160203"/>
            </a:xfrm>
            <a:prstGeom prst="rect">
              <a:avLst/>
            </a:prstGeom>
            <a:solidFill>
              <a:srgbClr val="FD2823">
                <a:alpha val="4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839976" y="3700482"/>
              <a:ext cx="838200" cy="1588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2731490" y="3423374"/>
              <a:ext cx="11622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EVLA</a:t>
              </a:r>
              <a:endParaRPr lang="en-US" sz="1400" b="1" dirty="0"/>
            </a:p>
            <a:p>
              <a:pPr algn="ctr"/>
              <a:r>
                <a:rPr lang="en-US" sz="1400" b="1" dirty="0"/>
                <a:t> Correlator</a:t>
              </a:r>
            </a:p>
          </p:txBody>
        </p: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 rot="16200000">
              <a:off x="1479359" y="3500427"/>
              <a:ext cx="2438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Array Shutdown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EVLA correlator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Major capabilities:</a:t>
            </a:r>
          </a:p>
          <a:p>
            <a:pPr lvl="1" eaLnBrk="1" hangingPunct="1"/>
            <a:r>
              <a:rPr lang="en-US" dirty="0" smtClean="0"/>
              <a:t>8 GHz maximum instantaneous bandwidth, with full polarization</a:t>
            </a:r>
          </a:p>
          <a:p>
            <a:pPr lvl="1" eaLnBrk="1" hangingPunct="1"/>
            <a:r>
              <a:rPr lang="en-US" dirty="0" smtClean="0"/>
              <a:t>From 16384 (min) to 4.2 million (max) frequency channels</a:t>
            </a:r>
          </a:p>
          <a:p>
            <a:pPr lvl="1" eaLnBrk="1" hangingPunct="1"/>
            <a:r>
              <a:rPr lang="en-US" dirty="0" smtClean="0"/>
              <a:t>64 independently tunable full polarization sub-bands, each of which is effectively an independent ‘sub-correlator’</a:t>
            </a:r>
          </a:p>
          <a:p>
            <a:pPr lvl="1" eaLnBrk="1" hangingPunct="1"/>
            <a:r>
              <a:rPr lang="en-US" dirty="0" smtClean="0"/>
              <a:t>Extensive special modes: </a:t>
            </a:r>
            <a:r>
              <a:rPr lang="en-US" dirty="0" smtClean="0"/>
              <a:t> pulsar </a:t>
            </a:r>
            <a:r>
              <a:rPr lang="en-US" dirty="0" smtClean="0"/>
              <a:t>gating/binning, phased array, VLBI, burst modes, and more</a:t>
            </a:r>
          </a:p>
          <a:p>
            <a:r>
              <a:rPr lang="en-US" sz="2400" dirty="0" smtClean="0"/>
              <a:t>Fundamental capabilities will be developed first, with specialty modes later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12-antenna sub-array has been used to test a subset of the final correlator</a:t>
            </a:r>
          </a:p>
          <a:p>
            <a:r>
              <a:rPr lang="en-US" dirty="0" smtClean="0"/>
              <a:t>The test configuration provides:</a:t>
            </a:r>
          </a:p>
          <a:p>
            <a:pPr lvl="1"/>
            <a:r>
              <a:rPr lang="en-US" dirty="0" smtClean="0"/>
              <a:t>8192 channels</a:t>
            </a:r>
          </a:p>
          <a:p>
            <a:pPr lvl="1"/>
            <a:r>
              <a:rPr lang="en-US" dirty="0" smtClean="0"/>
              <a:t>Full polarization</a:t>
            </a:r>
          </a:p>
          <a:p>
            <a:pPr lvl="1"/>
            <a:r>
              <a:rPr lang="en-US" dirty="0" smtClean="0"/>
              <a:t>Eight adjacent sub-bands</a:t>
            </a:r>
          </a:p>
          <a:p>
            <a:r>
              <a:rPr lang="en-US" dirty="0" smtClean="0"/>
              <a:t>To illustrate the capabilities of the correlator we have observed the Orion Hot Core at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~ 1.2 cm:</a:t>
            </a:r>
          </a:p>
          <a:p>
            <a:pPr lvl="1"/>
            <a:r>
              <a:rPr lang="en-US" dirty="0" smtClean="0"/>
              <a:t>3 x 1 GHz coverage</a:t>
            </a:r>
          </a:p>
          <a:p>
            <a:pPr lvl="1"/>
            <a:r>
              <a:rPr lang="en-US" dirty="0" smtClean="0"/>
              <a:t>24,000 channels with 1.5 km/s spectral resolution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~ </a:t>
            </a:r>
            <a:r>
              <a:rPr lang="en-US" dirty="0" smtClean="0"/>
              <a:t>3 </a:t>
            </a:r>
            <a:r>
              <a:rPr lang="en-US" dirty="0" err="1" smtClean="0"/>
              <a:t>arcsec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.png"/>
          <p:cNvPicPr>
            <a:picLocks noChangeAspect="1"/>
          </p:cNvPicPr>
          <p:nvPr/>
        </p:nvPicPr>
        <p:blipFill>
          <a:blip r:embed="rId2"/>
          <a:srcRect l="6199" t="4572" r="9155" b="3083"/>
          <a:stretch>
            <a:fillRect/>
          </a:stretch>
        </p:blipFill>
        <p:spPr>
          <a:xfrm>
            <a:off x="5229356" y="2453641"/>
            <a:ext cx="3701283" cy="3718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 Hot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Or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10" y="2424787"/>
            <a:ext cx="3928110" cy="380964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hot core lies in the molecular cloud </a:t>
            </a:r>
            <a:r>
              <a:rPr lang="en-US" sz="2000" i="1" dirty="0" smtClean="0"/>
              <a:t>behind</a:t>
            </a:r>
            <a:r>
              <a:rPr lang="en-US" sz="2000" dirty="0" smtClean="0"/>
              <a:t> the nebula</a:t>
            </a:r>
          </a:p>
          <a:p>
            <a:r>
              <a:rPr lang="en-US" sz="2000" dirty="0" smtClean="0"/>
              <a:t>Hot cores are thought to be signposts of the earliest phase of massive star formation; rich chemistry, high densities and temperatures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78811" y="6321365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8 GHz image from GBT+VLA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8075" y="3800475"/>
            <a:ext cx="152400" cy="1524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 rot="5400000" flipH="1" flipV="1">
            <a:off x="3909060" y="2406016"/>
            <a:ext cx="1209675" cy="1579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 rot="16200000" flipH="1">
            <a:off x="3449955" y="4227194"/>
            <a:ext cx="2188845" cy="16402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686800" cy="1143000"/>
          </a:xfrm>
        </p:spPr>
        <p:txBody>
          <a:bodyPr/>
          <a:lstStyle/>
          <a:p>
            <a:r>
              <a:rPr lang="en-US" dirty="0" smtClean="0"/>
              <a:t>Transitions in K-band 18-26.5 GHz window</a:t>
            </a:r>
            <a:endParaRPr lang="en-US" dirty="0"/>
          </a:p>
        </p:txBody>
      </p:sp>
      <p:pic>
        <p:nvPicPr>
          <p:cNvPr id="5" name="Content Placeholder 4" descr="klinesne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55" y="1535113"/>
            <a:ext cx="7400650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Orion Hot Core line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Ammonia, NH</a:t>
            </a:r>
            <a:r>
              <a:rPr lang="en-US" sz="2000" baseline="-25000" dirty="0" smtClean="0"/>
              <a:t>3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8 lowest meta-stable inversion transitions (J,K) = (1,1) to (8,8)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(6,6) line from </a:t>
            </a:r>
            <a:r>
              <a:rPr lang="en-US" sz="1800" baseline="30000" dirty="0" smtClean="0">
                <a:cs typeface="Gill Sans" pitchFamily="17" charset="0"/>
              </a:rPr>
              <a:t>15</a:t>
            </a:r>
            <a:r>
              <a:rPr lang="en-US" sz="1800" dirty="0" smtClean="0">
                <a:cs typeface="Gill Sans" pitchFamily="17" charset="0"/>
              </a:rPr>
              <a:t>NH</a:t>
            </a:r>
            <a:r>
              <a:rPr lang="en-US" sz="1800" baseline="-25000" dirty="0" smtClean="0">
                <a:cs typeface="Gill Sans" pitchFamily="17" charset="0"/>
              </a:rPr>
              <a:t>3</a:t>
            </a:r>
            <a:r>
              <a:rPr lang="en-US" sz="1800" dirty="0" smtClean="0">
                <a:cs typeface="Gill Sans" pitchFamily="17" charset="0"/>
              </a:rPr>
              <a:t> </a:t>
            </a:r>
            <a:r>
              <a:rPr lang="en-US" sz="1800" dirty="0" err="1" smtClean="0">
                <a:cs typeface="Gill Sans" pitchFamily="17" charset="0"/>
              </a:rPr>
              <a:t>isotopologue</a:t>
            </a:r>
            <a:endParaRPr lang="en-US" sz="1800" dirty="0" smtClean="0">
              <a:cs typeface="Gill Sans" pitchFamily="17" charset="0"/>
            </a:endParaRPr>
          </a:p>
          <a:p>
            <a:pPr lvl="1"/>
            <a:r>
              <a:rPr lang="en-US" sz="1800" dirty="0" smtClean="0">
                <a:cs typeface="Gill Sans" pitchFamily="17" charset="0"/>
              </a:rPr>
              <a:t>the 4(1,4)-4(0,4) line from NH</a:t>
            </a:r>
            <a:r>
              <a:rPr lang="en-US" sz="1800" baseline="-25000" dirty="0" smtClean="0">
                <a:cs typeface="Gill Sans" pitchFamily="17" charset="0"/>
              </a:rPr>
              <a:t>2</a:t>
            </a:r>
            <a:r>
              <a:rPr lang="en-US" sz="1800" dirty="0" smtClean="0">
                <a:cs typeface="Gill Sans" pitchFamily="17" charset="0"/>
              </a:rPr>
              <a:t>D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meta-stable (9,8) &amp; (10,9) lines</a:t>
            </a:r>
          </a:p>
          <a:p>
            <a:r>
              <a:rPr lang="en-US" sz="2000" dirty="0" smtClean="0"/>
              <a:t>Methyl </a:t>
            </a:r>
            <a:r>
              <a:rPr lang="en-US" sz="2000" dirty="0" err="1" smtClean="0"/>
              <a:t>formate</a:t>
            </a:r>
            <a:r>
              <a:rPr lang="en-US" sz="2000" dirty="0" smtClean="0"/>
              <a:t>, </a:t>
            </a:r>
            <a:r>
              <a:rPr lang="en-US" sz="2000" dirty="0" smtClean="0">
                <a:cs typeface="Gill Sans" pitchFamily="17" charset="0"/>
              </a:rPr>
              <a:t>CH</a:t>
            </a:r>
            <a:r>
              <a:rPr lang="en-US" sz="2000" baseline="-25000" dirty="0" smtClean="0">
                <a:cs typeface="Gill Sans" pitchFamily="17" charset="0"/>
              </a:rPr>
              <a:t>3</a:t>
            </a:r>
            <a:r>
              <a:rPr lang="en-US" sz="2000" dirty="0" smtClean="0">
                <a:cs typeface="Gill Sans" pitchFamily="17" charset="0"/>
              </a:rPr>
              <a:t>CHO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two E/A doublets</a:t>
            </a:r>
          </a:p>
          <a:p>
            <a:r>
              <a:rPr lang="en-US" sz="2000" dirty="0" smtClean="0">
                <a:cs typeface="Gill Sans" pitchFamily="17" charset="0"/>
              </a:rPr>
              <a:t>Carbonyl </a:t>
            </a:r>
            <a:r>
              <a:rPr lang="en-US" sz="2000" dirty="0" err="1" smtClean="0">
                <a:cs typeface="Gill Sans" pitchFamily="17" charset="0"/>
              </a:rPr>
              <a:t>sulphide</a:t>
            </a:r>
            <a:r>
              <a:rPr lang="en-US" sz="2000" dirty="0" smtClean="0">
                <a:cs typeface="Gill Sans" pitchFamily="17" charset="0"/>
              </a:rPr>
              <a:t>, OCS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J=2</a:t>
            </a:r>
            <a:r>
              <a:rPr lang="en-US" sz="1800" dirty="0" smtClean="0">
                <a:latin typeface="Symbol" pitchFamily="18" charset="2"/>
              </a:rPr>
              <a:t>®</a:t>
            </a:r>
            <a:r>
              <a:rPr lang="en-US" sz="1800" dirty="0" smtClean="0">
                <a:cs typeface="Gill Sans" pitchFamily="17" charset="0"/>
              </a:rPr>
              <a:t>1 </a:t>
            </a:r>
            <a:r>
              <a:rPr lang="en-US" sz="1800" dirty="0" smtClean="0">
                <a:cs typeface="Gill Sans" pitchFamily="17" charset="0"/>
              </a:rPr>
              <a:t>rotational transition</a:t>
            </a:r>
          </a:p>
          <a:p>
            <a:r>
              <a:rPr lang="en-US" sz="2000" dirty="0" err="1" smtClean="0">
                <a:cs typeface="Gill Sans" pitchFamily="17" charset="0"/>
              </a:rPr>
              <a:t>Sulphur</a:t>
            </a:r>
            <a:r>
              <a:rPr lang="en-US" sz="2000" dirty="0" smtClean="0">
                <a:cs typeface="Gill Sans" pitchFamily="17" charset="0"/>
              </a:rPr>
              <a:t> dioxide, SO</a:t>
            </a:r>
            <a:r>
              <a:rPr lang="en-US" sz="2000" baseline="-25000" dirty="0" smtClean="0">
                <a:cs typeface="Gill Sans" pitchFamily="17" charset="0"/>
              </a:rPr>
              <a:t>2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Three transitions</a:t>
            </a:r>
          </a:p>
          <a:p>
            <a:r>
              <a:rPr lang="en-US" sz="2000" dirty="0" smtClean="0">
                <a:cs typeface="Gill Sans" pitchFamily="17" charset="0"/>
              </a:rPr>
              <a:t>Methanol, CH</a:t>
            </a:r>
            <a:r>
              <a:rPr lang="en-US" sz="2000" baseline="-25000" dirty="0" smtClean="0">
                <a:cs typeface="Gill Sans" pitchFamily="17" charset="0"/>
              </a:rPr>
              <a:t>3</a:t>
            </a:r>
            <a:r>
              <a:rPr lang="en-US" sz="2000" dirty="0" smtClean="0">
                <a:cs typeface="Gill Sans" pitchFamily="17" charset="0"/>
              </a:rPr>
              <a:t>OH</a:t>
            </a:r>
          </a:p>
          <a:p>
            <a:pPr lvl="1"/>
            <a:r>
              <a:rPr lang="en-US" sz="1800" dirty="0" smtClean="0">
                <a:cs typeface="Gill Sans" pitchFamily="17" charset="0"/>
              </a:rPr>
              <a:t>Ten maser lines from </a:t>
            </a:r>
            <a:r>
              <a:rPr lang="en-US" sz="1800" dirty="0" smtClean="0">
                <a:cs typeface="Gill Sans" pitchFamily="17" charset="0"/>
              </a:rPr>
              <a:t>J=2—10 </a:t>
            </a:r>
            <a:r>
              <a:rPr lang="en-US" sz="1800" dirty="0" smtClean="0">
                <a:cs typeface="Gill Sans" pitchFamily="17" charset="0"/>
              </a:rPr>
              <a:t>series, E-type</a:t>
            </a:r>
            <a:endParaRPr lang="en-US" sz="1800" baseline="-25000" dirty="0" smtClean="0">
              <a:cs typeface="Gill Sans" pitchFamily="17" charset="0"/>
            </a:endParaRPr>
          </a:p>
          <a:p>
            <a:r>
              <a:rPr lang="en-US" sz="2000" dirty="0" smtClean="0">
                <a:cs typeface="Gill Sans" pitchFamily="17" charset="0"/>
              </a:rPr>
              <a:t>Various unidentified and weak 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36D11E-389B-4359-AAA2-5AB9E5A2DB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VLA  backgr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819</Words>
  <Application>Microsoft Office PowerPoint</Application>
  <PresentationFormat>On-screen Show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NRAO Title Page</vt:lpstr>
      <vt:lpstr>EVLA  backgrnd</vt:lpstr>
      <vt:lpstr>EVLA Observations of the Orion Hot Core: a Taste of the Future</vt:lpstr>
      <vt:lpstr>The EVLA</vt:lpstr>
      <vt:lpstr>Milestones and current status</vt:lpstr>
      <vt:lpstr>Availability of EVLA receivers/bandwidth</vt:lpstr>
      <vt:lpstr>EVLA correlator capabilities</vt:lpstr>
      <vt:lpstr>Demonstration Science</vt:lpstr>
      <vt:lpstr>Orion Hot Core</vt:lpstr>
      <vt:lpstr>Transitions in K-band 18-26.5 GHz window</vt:lpstr>
      <vt:lpstr>Orion Hot Core line IDs</vt:lpstr>
      <vt:lpstr>Spatial distribution: NH3</vt:lpstr>
      <vt:lpstr>Spatial distribution: S/O-bearing molecules</vt:lpstr>
      <vt:lpstr>Compare with what ALMA can expect:</vt:lpstr>
      <vt:lpstr>How you can be part of the EVLA future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 Johnson</dc:creator>
  <cp:lastModifiedBy>Claire Chandler</cp:lastModifiedBy>
  <cp:revision>109</cp:revision>
  <dcterms:created xsi:type="dcterms:W3CDTF">2009-03-03T19:26:39Z</dcterms:created>
  <dcterms:modified xsi:type="dcterms:W3CDTF">2010-01-15T08:14:01Z</dcterms:modified>
</cp:coreProperties>
</file>