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  <p:sldMasterId id="2147483682" r:id="rId3"/>
  </p:sldMasterIdLst>
  <p:notesMasterIdLst>
    <p:notesMasterId r:id="rId14"/>
  </p:notesMasterIdLst>
  <p:handoutMasterIdLst>
    <p:handoutMasterId r:id="rId15"/>
  </p:handoutMasterIdLst>
  <p:sldIdLst>
    <p:sldId id="257" r:id="rId4"/>
    <p:sldId id="261" r:id="rId5"/>
    <p:sldId id="264" r:id="rId6"/>
    <p:sldId id="267" r:id="rId7"/>
    <p:sldId id="266" r:id="rId8"/>
    <p:sldId id="259" r:id="rId9"/>
    <p:sldId id="268" r:id="rId10"/>
    <p:sldId id="269" r:id="rId11"/>
    <p:sldId id="270" r:id="rId12"/>
    <p:sldId id="272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itchFamily="34" charset="0"/>
        <a:ea typeface="ＭＳ Ｐゴシック" pitchFamily="17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itchFamily="34" charset="0"/>
        <a:ea typeface="ＭＳ Ｐゴシック" pitchFamily="17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itchFamily="34" charset="0"/>
        <a:ea typeface="ＭＳ Ｐゴシック" pitchFamily="17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itchFamily="34" charset="0"/>
        <a:ea typeface="ＭＳ Ｐゴシック" pitchFamily="17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itchFamily="34" charset="0"/>
        <a:ea typeface="ＭＳ Ｐゴシック" pitchFamily="17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ill Sans MT" pitchFamily="34" charset="0"/>
        <a:ea typeface="ＭＳ Ｐゴシック" pitchFamily="17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ill Sans MT" pitchFamily="34" charset="0"/>
        <a:ea typeface="ＭＳ Ｐゴシック" pitchFamily="17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ill Sans MT" pitchFamily="34" charset="0"/>
        <a:ea typeface="ＭＳ Ｐゴシック" pitchFamily="17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ill Sans MT" pitchFamily="34" charset="0"/>
        <a:ea typeface="ＭＳ Ｐゴシック" pitchFamily="1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75A2"/>
    <a:srgbClr val="99CCFF"/>
    <a:srgbClr val="000099"/>
    <a:srgbClr val="EAEAEA"/>
    <a:srgbClr val="66CCFF"/>
    <a:srgbClr val="330099"/>
    <a:srgbClr val="990033"/>
    <a:srgbClr val="ECECE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F5EB2BF-EA60-47C0-B460-0A81731C772C}" type="datetime1">
              <a:rPr lang="en-US"/>
              <a:pPr>
                <a:defRPr/>
              </a:pPr>
              <a:t>09/07/21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417D53D-F386-4883-8461-3FB65819D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AFE8E0B-BBF7-4143-A012-C277FE278865}" type="datetime1">
              <a:rPr lang="en-US"/>
              <a:pPr>
                <a:defRPr/>
              </a:pPr>
              <a:t>09/07/21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E04FA88-600A-4657-B2B1-77C444AD2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96" charset="-128"/>
        <a:cs typeface="ＭＳ Ｐゴシック" pitchFamily="96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96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96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96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9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37025" y="5499100"/>
            <a:ext cx="3527425" cy="104775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r">
              <a:spcBef>
                <a:spcPct val="20000"/>
              </a:spcBef>
              <a:defRPr/>
            </a:pPr>
            <a:r>
              <a:rPr lang="en-US" sz="1350" dirty="0">
                <a:solidFill>
                  <a:srgbClr val="4375A2"/>
                </a:solidFill>
                <a:cs typeface="Gill Sans" pitchFamily="17" charset="0"/>
              </a:rPr>
              <a:t>Atacama Large Millimeter/</a:t>
            </a:r>
            <a:r>
              <a:rPr lang="en-US" sz="1350" dirty="0" err="1">
                <a:solidFill>
                  <a:srgbClr val="4375A2"/>
                </a:solidFill>
                <a:cs typeface="Gill Sans" pitchFamily="17" charset="0"/>
              </a:rPr>
              <a:t>submillimeter</a:t>
            </a:r>
            <a:r>
              <a:rPr lang="en-US" sz="1350" dirty="0">
                <a:solidFill>
                  <a:srgbClr val="4375A2"/>
                </a:solidFill>
                <a:cs typeface="Gill Sans" pitchFamily="17" charset="0"/>
              </a:rPr>
              <a:t> Array</a:t>
            </a:r>
          </a:p>
          <a:p>
            <a:pPr algn="r">
              <a:spcBef>
                <a:spcPct val="20000"/>
              </a:spcBef>
              <a:defRPr/>
            </a:pPr>
            <a:r>
              <a:rPr lang="en-US" sz="1350" dirty="0">
                <a:solidFill>
                  <a:srgbClr val="4375A2"/>
                </a:solidFill>
                <a:cs typeface="Gill Sans" pitchFamily="17" charset="0"/>
              </a:rPr>
              <a:t>Expanded Very Large Array</a:t>
            </a:r>
          </a:p>
          <a:p>
            <a:pPr algn="r">
              <a:spcBef>
                <a:spcPct val="20000"/>
              </a:spcBef>
              <a:defRPr/>
            </a:pPr>
            <a:r>
              <a:rPr lang="en-US" sz="1350" dirty="0">
                <a:solidFill>
                  <a:srgbClr val="4375A2"/>
                </a:solidFill>
                <a:cs typeface="Gill Sans" pitchFamily="17" charset="0"/>
              </a:rPr>
              <a:t>Robert C. Byrd Green Bank Telescope</a:t>
            </a:r>
          </a:p>
          <a:p>
            <a:pPr algn="r">
              <a:spcBef>
                <a:spcPct val="20000"/>
              </a:spcBef>
              <a:defRPr/>
            </a:pPr>
            <a:r>
              <a:rPr lang="en-US" sz="1350" dirty="0">
                <a:solidFill>
                  <a:srgbClr val="4375A2"/>
                </a:solidFill>
                <a:cs typeface="Gill Sans" pitchFamily="17" charset="0"/>
              </a:rPr>
              <a:t>Very Long Baseline Array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99388" y="5313363"/>
            <a:ext cx="892175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74725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4343400"/>
            <a:ext cx="4572000" cy="685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rgbClr val="990033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57200" y="4724400"/>
            <a:ext cx="60198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92F3BEA5-755E-4817-98AF-599D121780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5D48A020-518D-43AB-94F4-59D465B756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479524A8-6D90-40AC-83BC-90700A5AF6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438" y="5835650"/>
            <a:ext cx="590550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A915675A-15D3-4A12-9D33-E61A4A0FCA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94FB553F-AE42-4B8F-B6BB-DDCA557777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57200" y="974725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80546D8E-2763-4BB5-9181-E67BE7590F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40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800" b="1" i="0" baseline="0">
                <a:solidFill>
                  <a:srgbClr val="FF0000"/>
                </a:solidFill>
              </a:defRPr>
            </a:lvl1pPr>
            <a:lvl2pPr>
              <a:buFontTx/>
              <a:buNone/>
              <a:defRPr sz="2400" baseline="0">
                <a:solidFill>
                  <a:srgbClr val="0070C0"/>
                </a:solidFill>
              </a:defRPr>
            </a:lvl2pPr>
            <a:lvl3pPr>
              <a:buFontTx/>
              <a:buNone/>
              <a:defRPr sz="2000" baseline="0">
                <a:solidFill>
                  <a:schemeClr val="tx1"/>
                </a:solidFill>
              </a:defRPr>
            </a:lvl3pPr>
            <a:lvl4pPr>
              <a:buFontTx/>
              <a:buNone/>
              <a:defRPr sz="1600" baseline="0">
                <a:solidFill>
                  <a:srgbClr val="C00000"/>
                </a:solidFill>
              </a:defRPr>
            </a:lvl4pPr>
            <a:lvl5pPr>
              <a:buFontTx/>
              <a:buNone/>
              <a:defRPr sz="1200" baseline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3CEFAD02-503B-475E-8564-4A3DBBE16C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 descr="bibb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843016"/>
            <a:ext cx="9144000" cy="76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710B7E40-3E1A-4521-92C4-FD5ABD69A0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62BDD1F1-7F87-4CEA-9556-2BD3665823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44D78BC3-07EF-4675-93ED-E17566E6F8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DB39469A-D475-4617-8FB6-F13D5F1877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F9B1043C-60F7-41A5-9115-BD002821AD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9059E447-2739-4356-9B48-F2AA5040A4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99388" y="5313363"/>
            <a:ext cx="892175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105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356350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A50487C-7F9E-4101-B371-4599CA246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7" r:id="rId1"/>
  </p:sldLayoutIdLst>
  <p:hf sldNum="0"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300" b="1" kern="1200">
          <a:solidFill>
            <a:srgbClr val="990033"/>
          </a:solidFill>
          <a:latin typeface="GillSans"/>
          <a:ea typeface="ＭＳ Ｐゴシック" pitchFamily="48" charset="-128"/>
          <a:cs typeface="GillSan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300" b="1">
          <a:solidFill>
            <a:srgbClr val="990033"/>
          </a:solidFill>
          <a:latin typeface="GillSans" pitchFamily="96" charset="0"/>
          <a:ea typeface="ＭＳ Ｐゴシック" pitchFamily="48" charset="-128"/>
          <a:cs typeface="GillSans" pitchFamily="48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300" b="1">
          <a:solidFill>
            <a:srgbClr val="990033"/>
          </a:solidFill>
          <a:latin typeface="GillSans" pitchFamily="96" charset="0"/>
          <a:ea typeface="ＭＳ Ｐゴシック" pitchFamily="48" charset="-128"/>
          <a:cs typeface="GillSans" pitchFamily="48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300" b="1">
          <a:solidFill>
            <a:srgbClr val="990033"/>
          </a:solidFill>
          <a:latin typeface="GillSans" pitchFamily="96" charset="0"/>
          <a:ea typeface="ＭＳ Ｐゴシック" pitchFamily="48" charset="-128"/>
          <a:cs typeface="GillSans" pitchFamily="48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300" b="1">
          <a:solidFill>
            <a:srgbClr val="990033"/>
          </a:solidFill>
          <a:latin typeface="GillSans" pitchFamily="96" charset="0"/>
          <a:ea typeface="ＭＳ Ｐゴシック" pitchFamily="48" charset="-128"/>
          <a:cs typeface="GillSans" pitchFamily="48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300">
          <a:solidFill>
            <a:srgbClr val="990033"/>
          </a:solidFill>
          <a:latin typeface="Gadget" pitchFamily="48" charset="0"/>
          <a:ea typeface="ＭＳ Ｐゴシック" pitchFamily="48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300">
          <a:solidFill>
            <a:srgbClr val="990033"/>
          </a:solidFill>
          <a:latin typeface="Gadget" pitchFamily="48" charset="0"/>
          <a:ea typeface="ＭＳ Ｐゴシック" pitchFamily="48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300">
          <a:solidFill>
            <a:srgbClr val="990033"/>
          </a:solidFill>
          <a:latin typeface="Gadget" pitchFamily="48" charset="0"/>
          <a:ea typeface="ＭＳ Ｐゴシック" pitchFamily="48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300">
          <a:solidFill>
            <a:srgbClr val="990033"/>
          </a:solidFill>
          <a:latin typeface="Gadget" pitchFamily="48" charset="0"/>
          <a:ea typeface="ＭＳ Ｐゴシック" pitchFamily="48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defRPr sz="2800" kern="1200">
          <a:solidFill>
            <a:srgbClr val="000099"/>
          </a:solidFill>
          <a:latin typeface="Gill Sans"/>
          <a:ea typeface="ＭＳ Ｐゴシック" pitchFamily="48" charset="-128"/>
          <a:cs typeface="Gill San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defRPr sz="2400" kern="1200">
          <a:solidFill>
            <a:srgbClr val="330099"/>
          </a:solidFill>
          <a:latin typeface="Gill Sans"/>
          <a:ea typeface="ＭＳ Ｐゴシック" pitchFamily="48" charset="-128"/>
          <a:cs typeface="Gill San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330099"/>
          </a:solidFill>
          <a:latin typeface="Gill Sans"/>
          <a:ea typeface="ＭＳ Ｐゴシック" pitchFamily="48" charset="-128"/>
          <a:cs typeface="Gill San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330099"/>
          </a:solidFill>
          <a:latin typeface="Gill Sans"/>
          <a:ea typeface="ＭＳ Ｐゴシック" pitchFamily="48" charset="-128"/>
          <a:cs typeface="Gill San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330099"/>
          </a:solidFill>
          <a:latin typeface="Gill Sans"/>
          <a:ea typeface="ＭＳ Ｐゴシック" pitchFamily="48" charset="-128"/>
          <a:cs typeface="Gill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52438" y="5835650"/>
            <a:ext cx="590550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105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356350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2BE255A-82F1-4C0C-B515-F6E3F9F7F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4" name="Text Placeholder 11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8" r:id="rId1"/>
    <p:sldLayoutId id="2147484419" r:id="rId2"/>
    <p:sldLayoutId id="2147484420" r:id="rId3"/>
    <p:sldLayoutId id="2147484421" r:id="rId4"/>
    <p:sldLayoutId id="2147484422" r:id="rId5"/>
    <p:sldLayoutId id="2147484423" r:id="rId6"/>
    <p:sldLayoutId id="2147484424" r:id="rId7"/>
    <p:sldLayoutId id="2147484425" r:id="rId8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990033"/>
          </a:solidFill>
          <a:latin typeface="Gill Sans MT" pitchFamily="34" charset="0"/>
          <a:ea typeface="ＭＳ Ｐゴシック" pitchFamily="48" charset="-128"/>
          <a:cs typeface="GillSan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990033"/>
          </a:solidFill>
          <a:latin typeface="Gill Sans MT" pitchFamily="34" charset="0"/>
          <a:ea typeface="ＭＳ Ｐゴシック" pitchFamily="48" charset="-128"/>
          <a:cs typeface="GillSans" pitchFamily="48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990033"/>
          </a:solidFill>
          <a:latin typeface="Gill Sans MT" pitchFamily="34" charset="0"/>
          <a:ea typeface="ＭＳ Ｐゴシック" pitchFamily="48" charset="-128"/>
          <a:cs typeface="GillSans" pitchFamily="48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990033"/>
          </a:solidFill>
          <a:latin typeface="Gill Sans MT" pitchFamily="34" charset="0"/>
          <a:ea typeface="ＭＳ Ｐゴシック" pitchFamily="48" charset="-128"/>
          <a:cs typeface="GillSans" pitchFamily="48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990033"/>
          </a:solidFill>
          <a:latin typeface="Gill Sans MT" pitchFamily="34" charset="0"/>
          <a:ea typeface="ＭＳ Ｐゴシック" pitchFamily="48" charset="-128"/>
          <a:cs typeface="GillSans" pitchFamily="48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rgbClr val="990033"/>
          </a:solidFill>
          <a:latin typeface="Gadget" pitchFamily="48" charset="0"/>
          <a:ea typeface="ＭＳ Ｐゴシック" pitchFamily="4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rgbClr val="990033"/>
          </a:solidFill>
          <a:latin typeface="Gadget" pitchFamily="48" charset="0"/>
          <a:ea typeface="ＭＳ Ｐゴシック" pitchFamily="4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rgbClr val="990033"/>
          </a:solidFill>
          <a:latin typeface="Gadget" pitchFamily="48" charset="0"/>
          <a:ea typeface="ＭＳ Ｐゴシック" pitchFamily="4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rgbClr val="990033"/>
          </a:solidFill>
          <a:latin typeface="Gadget" pitchFamily="48" charset="0"/>
          <a:ea typeface="ＭＳ Ｐゴシック" pitchFamily="4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Tx/>
        <a:buNone/>
        <a:defRPr sz="2800" b="1" i="0" kern="1200" baseline="0">
          <a:solidFill>
            <a:srgbClr val="FF0000"/>
          </a:solidFill>
          <a:latin typeface="Gill Sans MT" pitchFamily="34" charset="0"/>
          <a:ea typeface="ＭＳ Ｐゴシック" pitchFamily="48" charset="-128"/>
          <a:cs typeface="Gill San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Tx/>
        <a:buNone/>
        <a:defRPr sz="2400" kern="1200" baseline="0">
          <a:solidFill>
            <a:srgbClr val="0070C0"/>
          </a:solidFill>
          <a:latin typeface="Gill Sans MT" pitchFamily="34" charset="0"/>
          <a:ea typeface="ＭＳ Ｐゴシック" pitchFamily="48" charset="-128"/>
          <a:cs typeface="Gill San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Tx/>
        <a:buNone/>
        <a:defRPr sz="2000" kern="1200" baseline="0">
          <a:solidFill>
            <a:schemeClr val="tx1"/>
          </a:solidFill>
          <a:latin typeface="Gill Sans MT" pitchFamily="34" charset="0"/>
          <a:ea typeface="ＭＳ Ｐゴシック" pitchFamily="48" charset="-128"/>
          <a:cs typeface="Gill San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Tx/>
        <a:buNone/>
        <a:defRPr sz="1600" kern="1200" baseline="0">
          <a:solidFill>
            <a:srgbClr val="990033"/>
          </a:solidFill>
          <a:latin typeface="Gill Sans MT" pitchFamily="34" charset="0"/>
          <a:ea typeface="ＭＳ Ｐゴシック" pitchFamily="48" charset="-128"/>
          <a:cs typeface="Gill San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Tx/>
        <a:buNone/>
        <a:defRPr sz="1200" kern="1200" baseline="0">
          <a:solidFill>
            <a:srgbClr val="0070C0"/>
          </a:solidFill>
          <a:latin typeface="Gill Sans MT" pitchFamily="34" charset="0"/>
          <a:ea typeface="ＭＳ Ｐゴシック" pitchFamily="48" charset="-128"/>
          <a:cs typeface="Gill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2438" y="5835650"/>
            <a:ext cx="590550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105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356350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3F5AFAD-44BF-45B1-8C1F-B71A648A4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6" r:id="rId1"/>
    <p:sldLayoutId id="2147484427" r:id="rId2"/>
    <p:sldLayoutId id="2147484428" r:id="rId3"/>
    <p:sldLayoutId id="2147484429" r:id="rId4"/>
    <p:sldLayoutId id="2147484430" r:id="rId5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300" b="1" kern="1200">
          <a:solidFill>
            <a:srgbClr val="990033"/>
          </a:solidFill>
          <a:latin typeface="Gill Sans MT" pitchFamily="34" charset="0"/>
          <a:ea typeface="ＭＳ Ｐゴシック" pitchFamily="48" charset="-128"/>
          <a:cs typeface="GillSan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990033"/>
          </a:solidFill>
          <a:latin typeface="Gill Sans MT" pitchFamily="34" charset="0"/>
          <a:ea typeface="ＭＳ Ｐゴシック" pitchFamily="48" charset="-128"/>
          <a:cs typeface="GillSans" pitchFamily="48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990033"/>
          </a:solidFill>
          <a:latin typeface="Gill Sans MT" pitchFamily="34" charset="0"/>
          <a:ea typeface="ＭＳ Ｐゴシック" pitchFamily="48" charset="-128"/>
          <a:cs typeface="GillSans" pitchFamily="48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990033"/>
          </a:solidFill>
          <a:latin typeface="Gill Sans MT" pitchFamily="34" charset="0"/>
          <a:ea typeface="ＭＳ Ｐゴシック" pitchFamily="48" charset="-128"/>
          <a:cs typeface="GillSans" pitchFamily="48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990033"/>
          </a:solidFill>
          <a:latin typeface="Gill Sans MT" pitchFamily="34" charset="0"/>
          <a:ea typeface="ＭＳ Ｐゴシック" pitchFamily="48" charset="-128"/>
          <a:cs typeface="GillSans" pitchFamily="48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8" charset="0"/>
          <a:ea typeface="ＭＳ Ｐゴシック" pitchFamily="48" charset="-128"/>
          <a:cs typeface="ＭＳ Ｐゴシック" pitchFamily="4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8" charset="0"/>
          <a:ea typeface="ＭＳ Ｐゴシック" pitchFamily="48" charset="-128"/>
          <a:cs typeface="ＭＳ Ｐゴシック" pitchFamily="4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8" charset="0"/>
          <a:ea typeface="ＭＳ Ｐゴシック" pitchFamily="48" charset="-128"/>
          <a:cs typeface="ＭＳ Ｐゴシック" pitchFamily="4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8" charset="0"/>
          <a:ea typeface="ＭＳ Ｐゴシック" pitchFamily="48" charset="-128"/>
          <a:cs typeface="ＭＳ Ｐゴシック" pitchFamily="4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00099"/>
          </a:solidFill>
          <a:latin typeface="Gill Sans MT" pitchFamily="34" charset="0"/>
          <a:ea typeface="ＭＳ Ｐゴシック" pitchFamily="48" charset="-128"/>
          <a:cs typeface="Gill San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0099"/>
          </a:solidFill>
          <a:latin typeface="Gill Sans MT" pitchFamily="34" charset="0"/>
          <a:ea typeface="ＭＳ Ｐゴシック" pitchFamily="48" charset="-128"/>
          <a:cs typeface="Gill San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00099"/>
          </a:solidFill>
          <a:latin typeface="Gill Sans MT" pitchFamily="34" charset="0"/>
          <a:ea typeface="ＭＳ Ｐゴシック" pitchFamily="48" charset="-128"/>
          <a:cs typeface="Gill San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0099"/>
          </a:solidFill>
          <a:latin typeface="Gill Sans MT" pitchFamily="34" charset="0"/>
          <a:ea typeface="ＭＳ Ｐゴシック" pitchFamily="48" charset="-128"/>
          <a:cs typeface="Gill San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0099"/>
          </a:solidFill>
          <a:latin typeface="Gill Sans MT" pitchFamily="34" charset="0"/>
          <a:ea typeface="ＭＳ Ｐゴシック" pitchFamily="48" charset="-128"/>
          <a:cs typeface="Gill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5"/>
          <p:cNvSpPr>
            <a:spLocks noGrp="1"/>
          </p:cNvSpPr>
          <p:nvPr>
            <p:ph type="ctr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Gill Sans MT" pitchFamily="34" charset="0"/>
                <a:ea typeface="ＭＳ Ｐゴシック" pitchFamily="17" charset="-128"/>
                <a:cs typeface="GillSans" pitchFamily="48" charset="0"/>
              </a:rPr>
              <a:t>The VLBA Sensitivity Upgrade Project</a:t>
            </a:r>
          </a:p>
        </p:txBody>
      </p:sp>
      <p:sp>
        <p:nvSpPr>
          <p:cNvPr id="18435" name="Subtitle 6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Gill Sans MT" pitchFamily="34" charset="0"/>
                <a:ea typeface="ＭＳ Ｐゴシック" pitchFamily="17" charset="-128"/>
                <a:cs typeface="Gill Sans" pitchFamily="17" charset="0"/>
              </a:rPr>
              <a:t>New Science Enabled by Microarcsecond Astrometry</a:t>
            </a:r>
          </a:p>
          <a:p>
            <a:r>
              <a:rPr lang="en-US" dirty="0" smtClean="0">
                <a:latin typeface="Gill Sans MT" pitchFamily="34" charset="0"/>
                <a:ea typeface="ＭＳ Ｐゴシック" pitchFamily="17" charset="-128"/>
                <a:cs typeface="Gill Sans" pitchFamily="17" charset="0"/>
              </a:rPr>
              <a:t>Workshop held 2009 July 21–23</a:t>
            </a:r>
          </a:p>
          <a:p>
            <a:r>
              <a:rPr lang="en-US" dirty="0" smtClean="0">
                <a:latin typeface="Gill Sans MT" pitchFamily="34" charset="0"/>
                <a:ea typeface="ＭＳ Ｐゴシック" pitchFamily="17" charset="-128"/>
                <a:cs typeface="Gill Sans" pitchFamily="17" charset="0"/>
              </a:rPr>
              <a:t>Socorro, New Mexico</a:t>
            </a:r>
          </a:p>
        </p:txBody>
      </p:sp>
      <p:sp>
        <p:nvSpPr>
          <p:cNvPr id="18436" name="Text Placeholder 7"/>
          <p:cNvSpPr>
            <a:spLocks noGrp="1"/>
          </p:cNvSpPr>
          <p:nvPr>
            <p:ph type="body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en-US" dirty="0" smtClean="0">
                <a:latin typeface="Gill Sans MT" pitchFamily="34" charset="0"/>
                <a:ea typeface="ＭＳ Ｐゴシック" pitchFamily="17" charset="-128"/>
                <a:cs typeface="Gill Sans" pitchFamily="17" charset="0"/>
              </a:rPr>
              <a:t>Jon </a:t>
            </a:r>
            <a:r>
              <a:rPr lang="en-US" dirty="0" smtClean="0">
                <a:latin typeface="Gill Sans MT" pitchFamily="34" charset="0"/>
                <a:ea typeface="ＭＳ Ｐゴシック" pitchFamily="17" charset="-128"/>
                <a:cs typeface="Gill Sans" pitchFamily="17" charset="0"/>
              </a:rPr>
              <a:t>Romney   --   NRAO,  Socorro</a:t>
            </a:r>
            <a:endParaRPr lang="en-US" dirty="0" smtClean="0">
              <a:latin typeface="Gill Sans MT" pitchFamily="34" charset="0"/>
              <a:ea typeface="ＭＳ Ｐゴシック" pitchFamily="17" charset="-128"/>
              <a:cs typeface="Gill Sans" pitchFamily="17" charset="0"/>
            </a:endParaRPr>
          </a:p>
        </p:txBody>
      </p:sp>
      <p:sp>
        <p:nvSpPr>
          <p:cNvPr id="18437" name="Text Placeholder 8"/>
          <p:cNvSpPr>
            <a:spLocks noGrp="1"/>
          </p:cNvSpPr>
          <p:nvPr>
            <p:ph type="body" sz="quarter" idx="14"/>
          </p:nvPr>
        </p:nvSpPr>
        <p:spPr bwMode="auto">
          <a:xfrm>
            <a:off x="457200" y="4724400"/>
            <a:ext cx="6019800" cy="109563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/>
            <a:r>
              <a:rPr lang="en-US" dirty="0" smtClean="0">
                <a:latin typeface="Gill Sans MT" pitchFamily="34" charset="0"/>
                <a:ea typeface="ＭＳ Ｐゴシック" pitchFamily="17" charset="-128"/>
                <a:cs typeface="Gill Sans" pitchFamily="17" charset="0"/>
              </a:rPr>
              <a:t>for the Sensitivity Upgrade team:</a:t>
            </a:r>
          </a:p>
          <a:p>
            <a:pPr marL="0" indent="0"/>
            <a:r>
              <a:rPr lang="en-US" dirty="0" smtClean="0">
                <a:latin typeface="Gill Sans MT" pitchFamily="34" charset="0"/>
                <a:ea typeface="ＭＳ Ｐゴシック" pitchFamily="17" charset="-128"/>
                <a:cs typeface="Gill Sans" pitchFamily="17" charset="0"/>
              </a:rPr>
              <a:t>    Walter </a:t>
            </a:r>
            <a:r>
              <a:rPr lang="en-US" dirty="0" err="1" smtClean="0">
                <a:latin typeface="Gill Sans MT" pitchFamily="34" charset="0"/>
                <a:ea typeface="ＭＳ Ｐゴシック" pitchFamily="17" charset="-128"/>
                <a:cs typeface="Gill Sans" pitchFamily="17" charset="0"/>
              </a:rPr>
              <a:t>Brisken</a:t>
            </a:r>
            <a:r>
              <a:rPr lang="en-US" dirty="0" smtClean="0">
                <a:latin typeface="Gill Sans MT" pitchFamily="34" charset="0"/>
                <a:ea typeface="ＭＳ Ｐゴシック" pitchFamily="17" charset="-128"/>
                <a:cs typeface="Gill Sans" pitchFamily="17" charset="0"/>
              </a:rPr>
              <a:t>,  Adam </a:t>
            </a:r>
            <a:r>
              <a:rPr lang="en-US" dirty="0" err="1" smtClean="0">
                <a:latin typeface="Gill Sans MT" pitchFamily="34" charset="0"/>
                <a:ea typeface="ＭＳ Ｐゴシック" pitchFamily="17" charset="-128"/>
                <a:cs typeface="Gill Sans" pitchFamily="17" charset="0"/>
              </a:rPr>
              <a:t>Deller</a:t>
            </a:r>
            <a:r>
              <a:rPr lang="en-US" dirty="0" smtClean="0">
                <a:latin typeface="Gill Sans MT" pitchFamily="34" charset="0"/>
                <a:ea typeface="ＭＳ Ｐゴシック" pitchFamily="17" charset="-128"/>
                <a:cs typeface="Gill Sans" pitchFamily="17" charset="0"/>
              </a:rPr>
              <a:t>,  Steven Durand,</a:t>
            </a:r>
          </a:p>
          <a:p>
            <a:pPr marL="0" indent="0"/>
            <a:r>
              <a:rPr lang="en-US" dirty="0" smtClean="0">
                <a:latin typeface="Gill Sans MT" pitchFamily="34" charset="0"/>
                <a:ea typeface="ＭＳ Ｐゴシック" pitchFamily="17" charset="-128"/>
                <a:cs typeface="Gill Sans" pitchFamily="17" charset="0"/>
              </a:rPr>
              <a:t>    Miguel Guerra,  Craig Walker</a:t>
            </a:r>
            <a:endParaRPr lang="en-US" dirty="0" smtClean="0">
              <a:latin typeface="Gill Sans MT" pitchFamily="34" charset="0"/>
              <a:ea typeface="ＭＳ Ｐゴシック" pitchFamily="17" charset="-128"/>
              <a:cs typeface="Gill Sans" pitchFamily="17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0781"/>
            <a:ext cx="7772400" cy="799699"/>
          </a:xfrm>
        </p:spPr>
        <p:txBody>
          <a:bodyPr>
            <a:normAutofit/>
          </a:bodyPr>
          <a:lstStyle/>
          <a:p>
            <a:pPr marL="342900" lvl="0" indent="-342900" algn="ctr" eaLnBrk="0" hangingPunct="0"/>
            <a:r>
              <a:rPr lang="en-US" sz="4000" b="1" i="1" dirty="0" smtClean="0">
                <a:solidFill>
                  <a:srgbClr val="00FF00"/>
                </a:solidFill>
                <a:latin typeface="Gill Sans MT" pitchFamily="34" charset="0"/>
              </a:rPr>
              <a:t>Thank you</a:t>
            </a:r>
            <a:endParaRPr lang="en-US" sz="2800" b="1" dirty="0" smtClean="0">
              <a:solidFill>
                <a:srgbClr val="FF0000"/>
              </a:solidFill>
              <a:latin typeface="Gill Sans MT" pitchFamily="34" charset="0"/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VLBA Sensitivity Upgrade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1184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First Major, Overall Upgrade of the Instrument</a:t>
            </a:r>
          </a:p>
          <a:p>
            <a:pPr lvl="1"/>
            <a:r>
              <a:rPr lang="en-US" dirty="0" smtClean="0"/>
              <a:t>… since it was inaugurated in 1993.</a:t>
            </a:r>
          </a:p>
          <a:p>
            <a:r>
              <a:rPr lang="en-US" dirty="0" smtClean="0"/>
              <a:t>Previous, Limited Upgrades</a:t>
            </a:r>
          </a:p>
          <a:p>
            <a:pPr lvl="1"/>
            <a:r>
              <a:rPr lang="en-US" dirty="0" smtClean="0"/>
              <a:t>Some receivers upgraded to state-of-the-art.</a:t>
            </a:r>
          </a:p>
          <a:p>
            <a:pPr lvl="2"/>
            <a:r>
              <a:rPr lang="en-US" dirty="0" smtClean="0"/>
              <a:t>22-GHz receiver upgrade, funded by MPIfR, completed January 2008.</a:t>
            </a:r>
          </a:p>
          <a:p>
            <a:pPr lvl="1"/>
            <a:r>
              <a:rPr lang="en-US" dirty="0" smtClean="0"/>
              <a:t>Two-fold overall expansion of data path bandwidth .</a:t>
            </a:r>
          </a:p>
          <a:p>
            <a:pPr lvl="2"/>
            <a:r>
              <a:rPr lang="en-US" dirty="0" smtClean="0"/>
              <a:t>Peak data rate increased from initial 256 Mbps to 512 Mbps.</a:t>
            </a:r>
          </a:p>
          <a:p>
            <a:pPr lvl="2"/>
            <a:r>
              <a:rPr lang="en-US" dirty="0" smtClean="0"/>
              <a:t>Sustained rate increased from initial 128 Mbps to 256 Mbps.</a:t>
            </a:r>
          </a:p>
          <a:p>
            <a:r>
              <a:rPr lang="en-US" dirty="0" smtClean="0"/>
              <a:t>Current Upgrade</a:t>
            </a:r>
          </a:p>
          <a:p>
            <a:pPr lvl="1"/>
            <a:r>
              <a:rPr lang="en-US" dirty="0" smtClean="0"/>
              <a:t>Apply modern technology to expand data path, downstream from IFs, to 4 Gbps bandwidth.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VLBA </a:t>
            </a:r>
            <a:r>
              <a:rPr lang="en-US" u="dbl" dirty="0" smtClean="0"/>
              <a:t>4-Gbps</a:t>
            </a:r>
            <a:r>
              <a:rPr lang="en-US" dirty="0" smtClean="0"/>
              <a:t> Data Path Upgrade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3- to 6-Fold Increase in Continuum Sensitivity</a:t>
            </a:r>
          </a:p>
          <a:p>
            <a:pPr lvl="1"/>
            <a:r>
              <a:rPr lang="en-US" dirty="0" smtClean="0"/>
              <a:t>… [depending on “current”], in most frequency bands.</a:t>
            </a:r>
          </a:p>
          <a:p>
            <a:pPr lvl="1"/>
            <a:r>
              <a:rPr lang="en-US" dirty="0" smtClean="0"/>
              <a:t>Fainter scientific targets observable.</a:t>
            </a:r>
          </a:p>
          <a:p>
            <a:pPr lvl="1"/>
            <a:r>
              <a:rPr lang="en-US" dirty="0" smtClean="0"/>
              <a:t>Fainter, denser calibrators usable for phase referencing and differential astrometry.</a:t>
            </a:r>
          </a:p>
          <a:p>
            <a:pPr lvl="2"/>
            <a:r>
              <a:rPr lang="en-US" dirty="0" smtClean="0"/>
              <a:t>Advantageous for </a:t>
            </a:r>
            <a:r>
              <a:rPr lang="en-US" i="1" dirty="0" smtClean="0"/>
              <a:t>all</a:t>
            </a:r>
            <a:r>
              <a:rPr lang="en-US" dirty="0" smtClean="0"/>
              <a:t> observations, including spectral line sources.</a:t>
            </a:r>
          </a:p>
          <a:p>
            <a:r>
              <a:rPr lang="en-US" dirty="0" smtClean="0"/>
              <a:t>Matched to Existing LO/IF System</a:t>
            </a:r>
          </a:p>
          <a:p>
            <a:pPr lvl="1"/>
            <a:r>
              <a:rPr lang="en-US" dirty="0" smtClean="0"/>
              <a:t>2 IFs  @  500 MHz BW  @  2-bit Nyquist samples.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5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AGN jet launching regions.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Blazars with gamma-ray flares.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Location and velocity of gamma-ray burst blast waves.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Mapping ionized gas in AGN cores.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Galactic microquasars.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Line absorption against compact continuum sources.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B050"/>
                </a:solidFill>
              </a:rPr>
              <a:t>Astrometry, parallax, proper motion of galactic objects.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B050"/>
                </a:solidFill>
              </a:rPr>
              <a:t>Cosmological distance scale.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B050"/>
                </a:solidFill>
              </a:rPr>
              <a:t>Extragalactic astrometry.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VLBA Upgrade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49916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Target Completion:  2011</a:t>
            </a:r>
          </a:p>
          <a:p>
            <a:pPr lvl="1"/>
            <a:r>
              <a:rPr lang="en-US" dirty="0" smtClean="0"/>
              <a:t>4-Gbps capability, with sustained operation requiring only </a:t>
            </a:r>
            <a:r>
              <a:rPr lang="en-US" dirty="0" smtClean="0">
                <a:ea typeface="ＭＳ Ｐゴシック" pitchFamily="17" charset="-128"/>
                <a:cs typeface="Gill Sans" pitchFamily="17" charset="0"/>
              </a:rPr>
              <a:t>additional recording and processing resources.</a:t>
            </a:r>
            <a:endParaRPr lang="en-US" dirty="0" smtClean="0"/>
          </a:p>
          <a:p>
            <a:pPr lvl="1"/>
            <a:r>
              <a:rPr lang="en-US" dirty="0" smtClean="0">
                <a:ea typeface="ＭＳ Ｐゴシック" pitchFamily="17" charset="-128"/>
                <a:cs typeface="Gill Sans" pitchFamily="17" charset="0"/>
              </a:rPr>
              <a:t>High-priority science, at up to 2 Gbps, could be supported in 2010.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ea typeface="MS Mincho" pitchFamily="17" charset="-128"/>
              </a:rPr>
              <a:t>Funding</a:t>
            </a:r>
          </a:p>
          <a:p>
            <a:pPr lvl="1"/>
            <a:r>
              <a:rPr lang="en-US" dirty="0" smtClean="0">
                <a:ea typeface="ＭＳ Ｐゴシック" pitchFamily="17" charset="-128"/>
                <a:cs typeface="Gill Sans" pitchFamily="17" charset="0"/>
              </a:rPr>
              <a:t>Primary funding from Lockheed-Martin GBT arbitration settlement.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ea typeface="MS Mincho" pitchFamily="17" charset="-128"/>
              </a:rPr>
              <a:t>Memo Series</a:t>
            </a:r>
          </a:p>
          <a:p>
            <a:pPr lvl="1"/>
            <a:r>
              <a:rPr lang="en-US" b="1" dirty="0" smtClean="0">
                <a:latin typeface="Courier New" pitchFamily="49" charset="0"/>
                <a:ea typeface="ＭＳ Ｐゴシック" pitchFamily="17" charset="-128"/>
                <a:cs typeface="Gill Sans" pitchFamily="17" charset="0"/>
              </a:rPr>
              <a:t>http://www.vlba.nrao.edu/memos/sensi/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ea typeface="MS Mincho" pitchFamily="17" charset="-128"/>
              </a:rPr>
              <a:t>Three Sub-Projects.</a:t>
            </a:r>
          </a:p>
          <a:p>
            <a:pPr lvl="1"/>
            <a:r>
              <a:rPr lang="en-US" b="1" u="sng" dirty="0" smtClean="0"/>
              <a:t>Digital Backend</a:t>
            </a:r>
            <a:r>
              <a:rPr lang="en-US" dirty="0" smtClean="0"/>
              <a:t> (RDBE) sub-band processor.</a:t>
            </a:r>
          </a:p>
          <a:p>
            <a:pPr lvl="1"/>
            <a:r>
              <a:rPr lang="en-US" b="1" u="sng" dirty="0" smtClean="0"/>
              <a:t>Mark 5C</a:t>
            </a:r>
            <a:r>
              <a:rPr lang="en-US" dirty="0" smtClean="0"/>
              <a:t> recording system.</a:t>
            </a:r>
          </a:p>
          <a:p>
            <a:pPr marL="971550" lvl="1" indent="-457200"/>
            <a:r>
              <a:rPr lang="en-US" b="1" u="sng" dirty="0" smtClean="0"/>
              <a:t>DiFX</a:t>
            </a:r>
            <a:r>
              <a:rPr lang="en-US" dirty="0" smtClean="0"/>
              <a:t> software correlator.</a:t>
            </a:r>
          </a:p>
          <a:p>
            <a:endParaRPr lang="en-US" dirty="0" smtClean="0">
              <a:ea typeface="ＭＳ Ｐゴシック" pitchFamily="17" charset="-128"/>
              <a:cs typeface="Gill Sans" pitchFamily="17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Backend (RDBE)</a:t>
            </a:r>
            <a:br>
              <a:rPr lang="en-US" dirty="0" smtClean="0"/>
            </a:br>
            <a:r>
              <a:rPr lang="en-US" dirty="0" smtClean="0"/>
              <a:t>Sub-Band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Sample Directly in 500-1000 MHz IF.</a:t>
            </a:r>
          </a:p>
          <a:p>
            <a:pPr lvl="1"/>
            <a:r>
              <a:rPr lang="en-US" dirty="0" smtClean="0"/>
              <a:t>All subsequent processing digital.</a:t>
            </a:r>
          </a:p>
          <a:p>
            <a:r>
              <a:rPr lang="en-US" dirty="0" smtClean="0"/>
              <a:t>Filter Personalities</a:t>
            </a:r>
          </a:p>
          <a:p>
            <a:pPr lvl="1"/>
            <a:r>
              <a:rPr lang="en-US" dirty="0" smtClean="0"/>
              <a:t>Digital down-converter (DDC).</a:t>
            </a:r>
          </a:p>
          <a:p>
            <a:pPr lvl="2"/>
            <a:r>
              <a:rPr lang="en-US" dirty="0" smtClean="0"/>
              <a:t>4 independently tunable sub-bands per IF.</a:t>
            </a:r>
          </a:p>
          <a:p>
            <a:pPr lvl="2"/>
            <a:r>
              <a:rPr lang="en-US" dirty="0" smtClean="0"/>
              <a:t>Bandwidths 0.5 – 256 MHz;  Output sample precision: 1-8 bits.</a:t>
            </a:r>
          </a:p>
          <a:p>
            <a:pPr lvl="1"/>
            <a:r>
              <a:rPr lang="en-US" dirty="0" err="1" smtClean="0"/>
              <a:t>Polyphase</a:t>
            </a:r>
            <a:r>
              <a:rPr lang="en-US" dirty="0" smtClean="0"/>
              <a:t> </a:t>
            </a:r>
            <a:r>
              <a:rPr lang="en-US" dirty="0" err="1" smtClean="0"/>
              <a:t>filterbank</a:t>
            </a:r>
            <a:r>
              <a:rPr lang="en-US" dirty="0" smtClean="0"/>
              <a:t> (PFB).</a:t>
            </a:r>
          </a:p>
          <a:p>
            <a:pPr lvl="2"/>
            <a:r>
              <a:rPr lang="en-US" dirty="0" smtClean="0"/>
              <a:t>≥ 32 sub-bands spanning entire 500-MHz IF.</a:t>
            </a:r>
          </a:p>
          <a:p>
            <a:pPr lvl="1"/>
            <a:r>
              <a:rPr lang="en-US" dirty="0" smtClean="0">
                <a:latin typeface="+mn-lt"/>
              </a:rPr>
              <a:t>Firmware development collaboration with Haystack Observatory.</a:t>
            </a:r>
          </a:p>
          <a:p>
            <a:r>
              <a:rPr lang="en-US" dirty="0" smtClean="0"/>
              <a:t>Output</a:t>
            </a:r>
          </a:p>
          <a:p>
            <a:pPr lvl="1"/>
            <a:r>
              <a:rPr lang="en-US" dirty="0" smtClean="0"/>
              <a:t>10-Gigabit Ethernet;  individual sub-band packet streams.</a:t>
            </a:r>
          </a:p>
          <a:p>
            <a:pPr lvl="2"/>
            <a:r>
              <a:rPr lang="en-US" dirty="0" smtClean="0"/>
              <a:t>Maximum output rate 8 Gbps.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dbl" dirty="0" smtClean="0"/>
              <a:t>R</a:t>
            </a:r>
            <a:r>
              <a:rPr lang="en-US" dirty="0" smtClean="0"/>
              <a:t>DBE Hardware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“ROACH” (formerly iBOB-2)</a:t>
            </a:r>
          </a:p>
          <a:p>
            <a:pPr lvl="1"/>
            <a:r>
              <a:rPr lang="en-US" sz="2000" dirty="0" smtClean="0"/>
              <a:t>“Reconfigurable Open Architecture Computing Hardware”</a:t>
            </a:r>
          </a:p>
          <a:p>
            <a:pPr lvl="1"/>
            <a:r>
              <a:rPr lang="en-US" sz="2000" dirty="0" smtClean="0"/>
              <a:t>Upgrade of UCB CASPER group’s successful </a:t>
            </a:r>
            <a:r>
              <a:rPr lang="en-US" sz="2000" dirty="0" err="1" smtClean="0"/>
              <a:t>iBOB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CASPER / KAT / NRAO collaboration.</a:t>
            </a:r>
          </a:p>
          <a:p>
            <a:pPr lvl="1"/>
            <a:r>
              <a:rPr lang="en-US" sz="2000" dirty="0" smtClean="0"/>
              <a:t>New, higher-capacity Xilinx Virtex-5 FPGA.</a:t>
            </a:r>
          </a:p>
          <a:p>
            <a:pPr lvl="1"/>
            <a:r>
              <a:rPr lang="en-US" sz="2000" dirty="0" smtClean="0"/>
              <a:t>10-Gigibit Ethernet output interface.</a:t>
            </a:r>
          </a:p>
          <a:p>
            <a:pPr lvl="1"/>
            <a:r>
              <a:rPr lang="en-US" sz="2000" dirty="0" smtClean="0"/>
              <a:t>Two ROACH-based units required for full VLBA station capability.</a:t>
            </a:r>
          </a:p>
          <a:p>
            <a:r>
              <a:rPr lang="en-US" sz="2400" dirty="0" smtClean="0"/>
              <a:t>Status</a:t>
            </a:r>
            <a:endParaRPr lang="en-US" sz="2000" dirty="0" smtClean="0"/>
          </a:p>
          <a:p>
            <a:pPr lvl="1"/>
            <a:r>
              <a:rPr lang="en-US" sz="2000" dirty="0" smtClean="0"/>
              <a:t>Initial order of 6 production boards received; order pending for additional 20 boards.</a:t>
            </a:r>
          </a:p>
          <a:p>
            <a:pPr lvl="1"/>
            <a:r>
              <a:rPr lang="en-US" sz="2000" dirty="0" smtClean="0"/>
              <a:t>PFB personality firmware largely implemented;  DDC personality under development.</a:t>
            </a:r>
          </a:p>
          <a:p>
            <a:pPr lvl="1"/>
            <a:r>
              <a:rPr lang="en-US" sz="2000" dirty="0" smtClean="0"/>
              <a:t>Control software under development.</a:t>
            </a:r>
          </a:p>
          <a:p>
            <a:pPr lvl="1"/>
            <a:endParaRPr lang="en-US" sz="200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Mark 5C</a:t>
            </a:r>
            <a:r>
              <a:rPr lang="en-US" dirty="0" smtClean="0"/>
              <a:t> Recording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/>
              <a:t>Successor to Current Mark 5A/B/B+ Recorders</a:t>
            </a:r>
          </a:p>
          <a:p>
            <a:pPr lvl="1">
              <a:lnSpc>
                <a:spcPct val="70000"/>
              </a:lnSpc>
            </a:pPr>
            <a:r>
              <a:rPr lang="en-US" sz="2000" dirty="0" smtClean="0"/>
              <a:t>Joint development by NRAO / Haystack / Conduant Corp.</a:t>
            </a:r>
          </a:p>
          <a:p>
            <a:pPr>
              <a:lnSpc>
                <a:spcPct val="100000"/>
              </a:lnSpc>
            </a:pPr>
            <a:r>
              <a:rPr lang="en-US" sz="2400" dirty="0" smtClean="0"/>
              <a:t>Requirements </a:t>
            </a:r>
          </a:p>
          <a:p>
            <a:pPr lvl="1">
              <a:lnSpc>
                <a:spcPct val="70000"/>
              </a:lnSpc>
            </a:pPr>
            <a:r>
              <a:rPr lang="en-US" sz="2000" dirty="0" smtClean="0"/>
              <a:t>Sustained recording at ≥ 4 Gbps.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Conduant’s “Amazon” disk array controller already supports such data rates.</a:t>
            </a:r>
          </a:p>
          <a:p>
            <a:pPr lvl="1">
              <a:lnSpc>
                <a:spcPct val="70000"/>
              </a:lnSpc>
            </a:pPr>
            <a:r>
              <a:rPr lang="en-US" sz="2000" dirty="0" smtClean="0"/>
              <a:t>10G Ethernet input interface, in sub-band packet streams.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Mezzanine board for this interface was only new design required.</a:t>
            </a:r>
          </a:p>
          <a:p>
            <a:pPr lvl="1">
              <a:lnSpc>
                <a:spcPct val="70000"/>
              </a:lnSpc>
            </a:pPr>
            <a:r>
              <a:rPr lang="en-US" sz="2000" dirty="0" smtClean="0"/>
              <a:t>Output optimized for direct access from a software correlator.</a:t>
            </a:r>
          </a:p>
          <a:p>
            <a:pPr>
              <a:lnSpc>
                <a:spcPct val="110000"/>
              </a:lnSpc>
            </a:pPr>
            <a:r>
              <a:rPr lang="en-US" sz="2400" dirty="0" smtClean="0"/>
              <a:t>Status</a:t>
            </a:r>
          </a:p>
          <a:p>
            <a:pPr lvl="1">
              <a:lnSpc>
                <a:spcPct val="70000"/>
              </a:lnSpc>
            </a:pPr>
            <a:r>
              <a:rPr lang="en-US" sz="2000" dirty="0" smtClean="0"/>
              <a:t>3 complete Mark 5C units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… received as part of development contract with Conduant Corp.</a:t>
            </a:r>
          </a:p>
          <a:p>
            <a:pPr lvl="1">
              <a:lnSpc>
                <a:spcPct val="70000"/>
              </a:lnSpc>
            </a:pPr>
            <a:r>
              <a:rPr lang="en-US" sz="2000" dirty="0" smtClean="0"/>
              <a:t>8 Mark 5A → 5C upgrade kits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… purchased by UNAM (L. </a:t>
            </a:r>
            <a:r>
              <a:rPr lang="en-US" sz="1800" dirty="0" err="1" smtClean="0"/>
              <a:t>Loinard</a:t>
            </a:r>
            <a:r>
              <a:rPr lang="en-US" sz="1800" dirty="0" smtClean="0"/>
              <a:t>) with funding from </a:t>
            </a:r>
            <a:r>
              <a:rPr lang="en-US" sz="1800" dirty="0" err="1" smtClean="0"/>
              <a:t>CONACyT</a:t>
            </a:r>
            <a:r>
              <a:rPr lang="en-US" sz="1800" dirty="0" smtClean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Control software under development.</a:t>
            </a:r>
          </a:p>
          <a:p>
            <a:pPr lvl="1">
              <a:lnSpc>
                <a:spcPct val="11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DiFX Software Correlator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2400" dirty="0" smtClean="0"/>
              <a:t>NRAO Implementation</a:t>
            </a:r>
          </a:p>
          <a:p>
            <a:pPr lvl="1"/>
            <a:r>
              <a:rPr lang="en-US" sz="2000" dirty="0" smtClean="0"/>
              <a:t>Software written by Adam </a:t>
            </a:r>
            <a:r>
              <a:rPr lang="en-US" sz="2000" dirty="0" err="1" smtClean="0"/>
              <a:t>Deller</a:t>
            </a:r>
            <a:r>
              <a:rPr lang="en-US" sz="2000" dirty="0" smtClean="0"/>
              <a:t> at Swinburne University.</a:t>
            </a:r>
          </a:p>
          <a:p>
            <a:pPr lvl="2"/>
            <a:r>
              <a:rPr lang="en-US" sz="1800" dirty="0" err="1" smtClean="0"/>
              <a:t>Deller</a:t>
            </a:r>
            <a:r>
              <a:rPr lang="en-US" sz="1800" dirty="0" smtClean="0"/>
              <a:t> now a Jansky Fellow here at NRAO/Socorro.</a:t>
            </a:r>
            <a:endParaRPr lang="en-US" sz="1800" dirty="0" smtClean="0">
              <a:solidFill>
                <a:schemeClr val="tx2"/>
              </a:solidFill>
            </a:endParaRPr>
          </a:p>
          <a:p>
            <a:pPr lvl="1"/>
            <a:r>
              <a:rPr lang="en-US" sz="2000" dirty="0" smtClean="0"/>
              <a:t>Variety of peripheral software required to interface to VLBA.</a:t>
            </a:r>
          </a:p>
          <a:p>
            <a:pPr lvl="2"/>
            <a:r>
              <a:rPr lang="en-US" sz="1800" dirty="0" smtClean="0"/>
              <a:t>Developed by Walter </a:t>
            </a:r>
            <a:r>
              <a:rPr lang="en-US" sz="1800" dirty="0" err="1" smtClean="0"/>
              <a:t>Brisken</a:t>
            </a:r>
            <a:r>
              <a:rPr lang="en-US" sz="1800" dirty="0" smtClean="0"/>
              <a:t>, almost all now complete.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Operator GUI recently declared operational.</a:t>
            </a:r>
          </a:p>
          <a:p>
            <a:pPr lvl="1"/>
            <a:r>
              <a:rPr lang="en-US" sz="2000" dirty="0" smtClean="0"/>
              <a:t>“Intermediate cluster” procured and installed.</a:t>
            </a:r>
          </a:p>
          <a:p>
            <a:pPr lvl="2"/>
            <a:r>
              <a:rPr lang="en-US" sz="1800" dirty="0" smtClean="0"/>
              <a:t>20 Intel Xeon quad-core processors.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Expected to match or exceed throughput of existing correlator, for similar mix of observing modes.</a:t>
            </a:r>
          </a:p>
          <a:p>
            <a:pPr>
              <a:lnSpc>
                <a:spcPct val="100000"/>
              </a:lnSpc>
            </a:pPr>
            <a:r>
              <a:rPr lang="en-US" sz="2400" dirty="0" smtClean="0"/>
              <a:t>Status</a:t>
            </a:r>
          </a:p>
          <a:p>
            <a:pPr lvl="1">
              <a:lnSpc>
                <a:spcPct val="70000"/>
              </a:lnSpc>
            </a:pPr>
            <a:r>
              <a:rPr lang="en-US" sz="2000" dirty="0" smtClean="0"/>
              <a:t>Formal comparison to original VLBA correlator currently in progress.</a:t>
            </a:r>
          </a:p>
          <a:p>
            <a:pPr lvl="1">
              <a:lnSpc>
                <a:spcPct val="90000"/>
              </a:lnSpc>
            </a:pPr>
            <a:r>
              <a:rPr lang="en-US" sz="2000" b="1" i="1" dirty="0" smtClean="0"/>
              <a:t>Availability to users expected to be announced in the near future.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New Science Enabled by Microarcsecond Astrometry  ---  2009 / 7 / 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RAO_Bas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spcBef>
            <a:spcPct val="20000"/>
          </a:spcBef>
          <a:defRPr sz="2000" dirty="0">
            <a:solidFill>
              <a:srgbClr val="000099"/>
            </a:solidFill>
            <a:cs typeface="Gill Sans" pitchFamily="17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Blue Image Bottom Ba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342900" indent="-342900" eaLnBrk="0" hangingPunct="0">
          <a:spcBef>
            <a:spcPct val="20000"/>
          </a:spcBef>
          <a:buFont typeface="Arial" charset="0"/>
          <a:buChar char="•"/>
          <a:defRPr sz="2000" dirty="0">
            <a:solidFill>
              <a:srgbClr val="000099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Gold Image Bottom Ba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NRAO_Basic</Template>
  <TotalTime>2495</TotalTime>
  <Words>818</Words>
  <Application>Microsoft Office PowerPoint</Application>
  <PresentationFormat>On-screen Show (4:3)</PresentationFormat>
  <Paragraphs>116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NRAO_Basic</vt:lpstr>
      <vt:lpstr>Blue Image Bottom Bar</vt:lpstr>
      <vt:lpstr>Gold Image Bottom Bar</vt:lpstr>
      <vt:lpstr>The VLBA Sensitivity Upgrade Project</vt:lpstr>
      <vt:lpstr>The VLBA Sensitivity Upgrade</vt:lpstr>
      <vt:lpstr>VLBA 4-Gbps Data Path Upgrade</vt:lpstr>
      <vt:lpstr>Science Drivers</vt:lpstr>
      <vt:lpstr>VLBA Upgrade Overview</vt:lpstr>
      <vt:lpstr>Digital Backend (RDBE) Sub-Band Processor</vt:lpstr>
      <vt:lpstr>RDBE Hardware Platform</vt:lpstr>
      <vt:lpstr>Mark 5C Recording System</vt:lpstr>
      <vt:lpstr>DiFX Software Correlator</vt:lpstr>
      <vt:lpstr> </vt:lpstr>
    </vt:vector>
  </TitlesOfParts>
  <Company>NRAO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jromney</dc:creator>
  <cp:lastModifiedBy>jromney</cp:lastModifiedBy>
  <cp:revision>85</cp:revision>
  <dcterms:created xsi:type="dcterms:W3CDTF">2009-07-20T20:51:25Z</dcterms:created>
  <dcterms:modified xsi:type="dcterms:W3CDTF">2009-07-22T14:36:28Z</dcterms:modified>
</cp:coreProperties>
</file>