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652" r:id="rId2"/>
    <p:sldMasterId id="2147483653" r:id="rId3"/>
    <p:sldMasterId id="2147483654" r:id="rId4"/>
    <p:sldMasterId id="2147483655" r:id="rId5"/>
    <p:sldMasterId id="2147483656" r:id="rId6"/>
    <p:sldMasterId id="2147483657" r:id="rId7"/>
    <p:sldMasterId id="2147483658" r:id="rId8"/>
    <p:sldMasterId id="2147483659" r:id="rId9"/>
    <p:sldMasterId id="2147483660" r:id="rId10"/>
    <p:sldMasterId id="2147483804" r:id="rId11"/>
  </p:sldMasterIdLst>
  <p:notesMasterIdLst>
    <p:notesMasterId r:id="rId34"/>
  </p:notesMasterIdLst>
  <p:sldIdLst>
    <p:sldId id="256" r:id="rId12"/>
    <p:sldId id="259" r:id="rId13"/>
    <p:sldId id="260" r:id="rId14"/>
    <p:sldId id="289" r:id="rId15"/>
    <p:sldId id="294" r:id="rId16"/>
    <p:sldId id="267" r:id="rId17"/>
    <p:sldId id="268" r:id="rId18"/>
    <p:sldId id="290" r:id="rId19"/>
    <p:sldId id="291" r:id="rId20"/>
    <p:sldId id="271" r:id="rId21"/>
    <p:sldId id="273" r:id="rId22"/>
    <p:sldId id="274" r:id="rId23"/>
    <p:sldId id="275" r:id="rId24"/>
    <p:sldId id="276" r:id="rId25"/>
    <p:sldId id="288" r:id="rId26"/>
    <p:sldId id="266" r:id="rId27"/>
    <p:sldId id="279" r:id="rId28"/>
    <p:sldId id="277" r:id="rId29"/>
    <p:sldId id="280" r:id="rId30"/>
    <p:sldId id="281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kern="1200">
        <a:solidFill>
          <a:srgbClr val="48433E"/>
        </a:solidFill>
        <a:latin typeface="Monaco" charset="0"/>
        <a:ea typeface="ヒラギノ角ゴ ProN W3" charset="0"/>
        <a:cs typeface="ヒラギノ角ゴ ProN W3" charset="0"/>
        <a:sym typeface="Monaco" charset="0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rgbClr val="48433E"/>
        </a:solidFill>
        <a:latin typeface="Monaco" charset="0"/>
        <a:ea typeface="ヒラギノ角ゴ ProN W3" charset="0"/>
        <a:cs typeface="ヒラギノ角ゴ ProN W3" charset="0"/>
        <a:sym typeface="Monaco" charset="0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rgbClr val="48433E"/>
        </a:solidFill>
        <a:latin typeface="Monaco" charset="0"/>
        <a:ea typeface="ヒラギノ角ゴ ProN W3" charset="0"/>
        <a:cs typeface="ヒラギノ角ゴ ProN W3" charset="0"/>
        <a:sym typeface="Monaco" charset="0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rgbClr val="48433E"/>
        </a:solidFill>
        <a:latin typeface="Monaco" charset="0"/>
        <a:ea typeface="ヒラギノ角ゴ ProN W3" charset="0"/>
        <a:cs typeface="ヒラギノ角ゴ ProN W3" charset="0"/>
        <a:sym typeface="Monaco" charset="0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rgbClr val="48433E"/>
        </a:solidFill>
        <a:latin typeface="Monaco" charset="0"/>
        <a:ea typeface="ヒラギノ角ゴ ProN W3" charset="0"/>
        <a:cs typeface="ヒラギノ角ゴ ProN W3" charset="0"/>
        <a:sym typeface="Monaco" charset="0"/>
      </a:defRPr>
    </a:lvl5pPr>
    <a:lvl6pPr marL="2286000" algn="l" defTabSz="914400" rtl="0" eaLnBrk="1" latinLnBrk="0" hangingPunct="1">
      <a:defRPr sz="1400" kern="1200">
        <a:solidFill>
          <a:srgbClr val="48433E"/>
        </a:solidFill>
        <a:latin typeface="Monaco" charset="0"/>
        <a:ea typeface="ヒラギノ角ゴ ProN W3" charset="0"/>
        <a:cs typeface="ヒラギノ角ゴ ProN W3" charset="0"/>
        <a:sym typeface="Monaco" charset="0"/>
      </a:defRPr>
    </a:lvl6pPr>
    <a:lvl7pPr marL="2743200" algn="l" defTabSz="914400" rtl="0" eaLnBrk="1" latinLnBrk="0" hangingPunct="1">
      <a:defRPr sz="1400" kern="1200">
        <a:solidFill>
          <a:srgbClr val="48433E"/>
        </a:solidFill>
        <a:latin typeface="Monaco" charset="0"/>
        <a:ea typeface="ヒラギノ角ゴ ProN W3" charset="0"/>
        <a:cs typeface="ヒラギノ角ゴ ProN W3" charset="0"/>
        <a:sym typeface="Monaco" charset="0"/>
      </a:defRPr>
    </a:lvl7pPr>
    <a:lvl8pPr marL="3200400" algn="l" defTabSz="914400" rtl="0" eaLnBrk="1" latinLnBrk="0" hangingPunct="1">
      <a:defRPr sz="1400" kern="1200">
        <a:solidFill>
          <a:srgbClr val="48433E"/>
        </a:solidFill>
        <a:latin typeface="Monaco" charset="0"/>
        <a:ea typeface="ヒラギノ角ゴ ProN W3" charset="0"/>
        <a:cs typeface="ヒラギノ角ゴ ProN W3" charset="0"/>
        <a:sym typeface="Monaco" charset="0"/>
      </a:defRPr>
    </a:lvl8pPr>
    <a:lvl9pPr marL="3657600" algn="l" defTabSz="914400" rtl="0" eaLnBrk="1" latinLnBrk="0" hangingPunct="1">
      <a:defRPr sz="1400" kern="1200">
        <a:solidFill>
          <a:srgbClr val="48433E"/>
        </a:solidFill>
        <a:latin typeface="Monaco" charset="0"/>
        <a:ea typeface="ヒラギノ角ゴ ProN W3" charset="0"/>
        <a:cs typeface="ヒラギノ角ゴ ProN W3" charset="0"/>
        <a:sym typeface="Monaco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8" d="100"/>
          <a:sy n="38" d="100"/>
        </p:scale>
        <p:origin x="-2214" y="-12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D0540-230A-40C0-B1EB-3F111644CAA2}" type="datetimeFigureOut">
              <a:rPr lang="en-US" smtClean="0"/>
              <a:pPr/>
              <a:t>7/23/2009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60D9E-8461-4650-95BB-DDE83485A2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`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60D9E-8461-4650-95BB-DDE83485A27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60D9E-8461-4650-95BB-DDE83485A27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9225" y="368300"/>
            <a:ext cx="1920875" cy="5600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6600" y="368300"/>
            <a:ext cx="5610225" cy="5600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7/23/2009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7/23/2009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7/23/2009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7/23/2009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7/23/2009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7/23/2009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7/23/2009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7/23/2009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7/23/2009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7/23/2009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7/23/2009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6600" y="5829300"/>
            <a:ext cx="3765550" cy="69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550" y="5829300"/>
            <a:ext cx="3765550" cy="69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9225" y="4889500"/>
            <a:ext cx="1920875" cy="1638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6600" y="4889500"/>
            <a:ext cx="5610225" cy="1638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8300"/>
            <a:ext cx="2057400" cy="5757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8300"/>
            <a:ext cx="6019800" cy="57578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27600" y="1943100"/>
            <a:ext cx="16700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0050" y="1943100"/>
            <a:ext cx="16700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6600" y="1943100"/>
            <a:ext cx="16700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9050" y="1943100"/>
            <a:ext cx="16700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9225" y="368300"/>
            <a:ext cx="1920875" cy="5600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6600" y="368300"/>
            <a:ext cx="5610225" cy="5600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6600" y="1282700"/>
            <a:ext cx="3765550" cy="429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550" y="1282700"/>
            <a:ext cx="3765550" cy="429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3006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30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6600" y="1943100"/>
            <a:ext cx="16700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9050" y="1943100"/>
            <a:ext cx="16700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9225" y="368300"/>
            <a:ext cx="1920875" cy="5600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6600" y="368300"/>
            <a:ext cx="5610225" cy="5600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6600" y="1943100"/>
            <a:ext cx="37655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550" y="1943100"/>
            <a:ext cx="37655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9225" y="368300"/>
            <a:ext cx="1920875" cy="5600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6600" y="368300"/>
            <a:ext cx="5610225" cy="5600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3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6600" y="368300"/>
            <a:ext cx="7683500" cy="116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27600" y="1943100"/>
            <a:ext cx="3492500" cy="402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Bradley Hand ITC TT-Bold" charset="0"/>
              </a:rPr>
              <a:t>Click to edit Master text styles</a:t>
            </a:r>
          </a:p>
          <a:p>
            <a:pPr lvl="1"/>
            <a:r>
              <a:rPr lang="en-US" smtClean="0">
                <a:sym typeface="Bradley Hand ITC TT-Bold" charset="0"/>
              </a:rPr>
              <a:t>Second level</a:t>
            </a:r>
          </a:p>
          <a:p>
            <a:pPr lvl="2"/>
            <a:r>
              <a:rPr lang="en-US" smtClean="0">
                <a:sym typeface="Bradley Hand ITC TT-Bold" charset="0"/>
              </a:rPr>
              <a:t>Third level</a:t>
            </a:r>
          </a:p>
          <a:p>
            <a:pPr lvl="3"/>
            <a:r>
              <a:rPr lang="en-US" smtClean="0">
                <a:sym typeface="Bradley Hand ITC TT-Bold" charset="0"/>
              </a:rPr>
              <a:t>Fourth level</a:t>
            </a:r>
          </a:p>
          <a:p>
            <a:pPr lvl="4"/>
            <a:r>
              <a:rPr lang="en-US" smtClean="0">
                <a:sym typeface="Bradley Hand ITC TT-Bold" charset="0"/>
              </a:rPr>
              <a:t>Fifth level</a:t>
            </a:r>
          </a:p>
        </p:txBody>
      </p:sp>
      <p:pic>
        <p:nvPicPr>
          <p:cNvPr id="4099" name="Picture 3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1200" y="1562100"/>
            <a:ext cx="7734300" cy="508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406400" indent="-406400" algn="l" rtl="0" fontAlgn="base">
        <a:spcBef>
          <a:spcPts val="23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1pPr>
      <a:lvl2pPr marL="685800" indent="-406400" algn="l" rtl="0" fontAlgn="base">
        <a:spcBef>
          <a:spcPts val="23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2pPr>
      <a:lvl3pPr marL="1003300" indent="-406400" algn="l" rtl="0" fontAlgn="base">
        <a:spcBef>
          <a:spcPts val="23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3pPr>
      <a:lvl4pPr marL="1320800" indent="-406400" algn="l" rtl="0" fontAlgn="base">
        <a:spcBef>
          <a:spcPts val="23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4pPr>
      <a:lvl5pPr marL="1638300" indent="-406400" algn="l" rtl="0" fontAlgn="base">
        <a:spcBef>
          <a:spcPts val="23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5pPr>
      <a:lvl6pPr marL="2095500" indent="-406400" algn="l" rtl="0" fontAlgn="base">
        <a:spcBef>
          <a:spcPts val="23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2552700" indent="-406400" algn="l" rtl="0" fontAlgn="base">
        <a:spcBef>
          <a:spcPts val="23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3009900" indent="-406400" algn="l" rtl="0" fontAlgn="base">
        <a:spcBef>
          <a:spcPts val="23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3467100" indent="-406400" algn="l" rtl="0" fontAlgn="base">
        <a:spcBef>
          <a:spcPts val="23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1200" y="5664200"/>
            <a:ext cx="7734300" cy="508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406400" indent="-406400" algn="l" rtl="0" fontAlgn="base">
        <a:spcBef>
          <a:spcPts val="23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1pPr>
      <a:lvl2pPr marL="723900" indent="-406400" algn="l" rtl="0" fontAlgn="base">
        <a:spcBef>
          <a:spcPts val="23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2pPr>
      <a:lvl3pPr marL="1041400" indent="-406400" algn="l" rtl="0" fontAlgn="base">
        <a:spcBef>
          <a:spcPts val="23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3pPr>
      <a:lvl4pPr marL="1358900" indent="-406400" algn="l" rtl="0" fontAlgn="base">
        <a:spcBef>
          <a:spcPts val="23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4pPr>
      <a:lvl5pPr marL="1676400" indent="-406400" algn="l" rtl="0" fontAlgn="base">
        <a:spcBef>
          <a:spcPts val="23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5pPr>
      <a:lvl6pPr marL="2133600" indent="-406400" algn="l" rtl="0" fontAlgn="base">
        <a:spcBef>
          <a:spcPts val="23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2590800" indent="-406400" algn="l" rtl="0" fontAlgn="base">
        <a:spcBef>
          <a:spcPts val="23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3048000" indent="-406400" algn="l" rtl="0" fontAlgn="base">
        <a:spcBef>
          <a:spcPts val="23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3505200" indent="-406400" algn="l" rtl="0" fontAlgn="base">
        <a:spcBef>
          <a:spcPts val="23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7/23/2009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6600" y="4889500"/>
            <a:ext cx="7683500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title style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6600" y="5829300"/>
            <a:ext cx="76835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Bradley Hand ITC TT-Bold" charset="0"/>
              </a:rPr>
              <a:t>Click to edit Master text styles</a:t>
            </a:r>
          </a:p>
          <a:p>
            <a:pPr lvl="1"/>
            <a:r>
              <a:rPr lang="en-US" smtClean="0">
                <a:sym typeface="Bradley Hand ITC TT-Bold" charset="0"/>
              </a:rPr>
              <a:t>Second level</a:t>
            </a:r>
          </a:p>
          <a:p>
            <a:pPr lvl="2"/>
            <a:r>
              <a:rPr lang="en-US" smtClean="0">
                <a:sym typeface="Bradley Hand ITC TT-Bold" charset="0"/>
              </a:rPr>
              <a:t>Third level</a:t>
            </a:r>
          </a:p>
          <a:p>
            <a:pPr lvl="3"/>
            <a:r>
              <a:rPr lang="en-US" smtClean="0">
                <a:sym typeface="Bradley Hand ITC TT-Bold" charset="0"/>
              </a:rPr>
              <a:t>Fourth level</a:t>
            </a:r>
          </a:p>
          <a:p>
            <a:pPr lvl="4"/>
            <a:r>
              <a:rPr lang="en-US" smtClean="0">
                <a:sym typeface="Bradley Hand ITC TT-Bold" charset="0"/>
              </a:rPr>
              <a:t>Fifth level</a:t>
            </a:r>
          </a:p>
        </p:txBody>
      </p:sp>
      <p:pic>
        <p:nvPicPr>
          <p:cNvPr id="5123" name="Picture 3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1200" y="5702300"/>
            <a:ext cx="7734300" cy="508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1pPr>
      <a:lvl2pPr algn="ctr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2pPr>
      <a:lvl3pPr algn="ctr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3pPr>
      <a:lvl4pPr algn="ctr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4pPr>
      <a:lvl5pPr algn="ctr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6600" y="368300"/>
            <a:ext cx="7683500" cy="116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title style</a:t>
            </a:r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1200" y="1562100"/>
            <a:ext cx="7734300" cy="508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406400" indent="-406400" algn="l" rtl="0" fontAlgn="base">
        <a:spcBef>
          <a:spcPts val="23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1pPr>
      <a:lvl2pPr marL="723900" indent="-406400" algn="l" rtl="0" fontAlgn="base">
        <a:spcBef>
          <a:spcPts val="23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2pPr>
      <a:lvl3pPr marL="1041400" indent="-406400" algn="l" rtl="0" fontAlgn="base">
        <a:spcBef>
          <a:spcPts val="23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3pPr>
      <a:lvl4pPr marL="1358900" indent="-406400" algn="l" rtl="0" fontAlgn="base">
        <a:spcBef>
          <a:spcPts val="23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4pPr>
      <a:lvl5pPr marL="1676400" indent="-406400" algn="l" rtl="0" fontAlgn="base">
        <a:spcBef>
          <a:spcPts val="23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5pPr>
      <a:lvl6pPr marL="2133600" indent="-406400" algn="l" rtl="0" fontAlgn="base">
        <a:spcBef>
          <a:spcPts val="23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2590800" indent="-406400" algn="l" rtl="0" fontAlgn="base">
        <a:spcBef>
          <a:spcPts val="23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3048000" indent="-406400" algn="l" rtl="0" fontAlgn="base">
        <a:spcBef>
          <a:spcPts val="23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3505200" indent="-406400" algn="l" rtl="0" fontAlgn="base">
        <a:spcBef>
          <a:spcPts val="23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6600" y="2095500"/>
            <a:ext cx="7683500" cy="232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406400" indent="-406400" algn="l" rtl="0" fontAlgn="base">
        <a:spcBef>
          <a:spcPts val="37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1pPr>
      <a:lvl2pPr marL="723900" indent="-406400" algn="l" rtl="0" fontAlgn="base">
        <a:spcBef>
          <a:spcPts val="37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2pPr>
      <a:lvl3pPr marL="1041400" indent="-406400" algn="l" rtl="0" fontAlgn="base">
        <a:spcBef>
          <a:spcPts val="37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3pPr>
      <a:lvl4pPr marL="1358900" indent="-406400" algn="l" rtl="0" fontAlgn="base">
        <a:spcBef>
          <a:spcPts val="37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4pPr>
      <a:lvl5pPr marL="1676400" indent="-406400" algn="l" rtl="0" fontAlgn="base">
        <a:spcBef>
          <a:spcPts val="37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5pPr>
      <a:lvl6pPr marL="2133600" indent="-406400" algn="l" rtl="0" fontAlgn="base">
        <a:spcBef>
          <a:spcPts val="37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2590800" indent="-406400" algn="l" rtl="0" fontAlgn="base">
        <a:spcBef>
          <a:spcPts val="37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3048000" indent="-406400" algn="l" rtl="0" fontAlgn="base">
        <a:spcBef>
          <a:spcPts val="37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3505200" indent="-406400" algn="l" rtl="0" fontAlgn="base">
        <a:spcBef>
          <a:spcPts val="37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6600" y="368300"/>
            <a:ext cx="7683500" cy="116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title style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6600" y="1943100"/>
            <a:ext cx="3492500" cy="402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Bradley Hand ITC TT-Bold" charset="0"/>
              </a:rPr>
              <a:t>Click to edit Master text styles</a:t>
            </a:r>
          </a:p>
          <a:p>
            <a:pPr lvl="1"/>
            <a:r>
              <a:rPr lang="en-US" smtClean="0">
                <a:sym typeface="Bradley Hand ITC TT-Bold" charset="0"/>
              </a:rPr>
              <a:t>Second level</a:t>
            </a:r>
          </a:p>
          <a:p>
            <a:pPr lvl="2"/>
            <a:r>
              <a:rPr lang="en-US" smtClean="0">
                <a:sym typeface="Bradley Hand ITC TT-Bold" charset="0"/>
              </a:rPr>
              <a:t>Third level</a:t>
            </a:r>
          </a:p>
          <a:p>
            <a:pPr lvl="3"/>
            <a:r>
              <a:rPr lang="en-US" smtClean="0">
                <a:sym typeface="Bradley Hand ITC TT-Bold" charset="0"/>
              </a:rPr>
              <a:t>Fourth level</a:t>
            </a:r>
          </a:p>
          <a:p>
            <a:pPr lvl="4"/>
            <a:r>
              <a:rPr lang="en-US" smtClean="0">
                <a:sym typeface="Bradley Hand ITC TT-Bold" charset="0"/>
              </a:rPr>
              <a:t>Fifth level</a:t>
            </a:r>
          </a:p>
        </p:txBody>
      </p:sp>
      <p:pic>
        <p:nvPicPr>
          <p:cNvPr id="8195" name="Picture 3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1200" y="1562100"/>
            <a:ext cx="7734300" cy="508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406400" indent="-406400" algn="l" rtl="0" fontAlgn="base">
        <a:spcBef>
          <a:spcPts val="23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1pPr>
      <a:lvl2pPr marL="685800" indent="-406400" algn="l" rtl="0" fontAlgn="base">
        <a:spcBef>
          <a:spcPts val="23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2pPr>
      <a:lvl3pPr marL="1003300" indent="-406400" algn="l" rtl="0" fontAlgn="base">
        <a:spcBef>
          <a:spcPts val="23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3pPr>
      <a:lvl4pPr marL="1320800" indent="-406400" algn="l" rtl="0" fontAlgn="base">
        <a:spcBef>
          <a:spcPts val="23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4pPr>
      <a:lvl5pPr marL="1638300" indent="-406400" algn="l" rtl="0" fontAlgn="base">
        <a:spcBef>
          <a:spcPts val="23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5pPr>
      <a:lvl6pPr marL="2095500" indent="-406400" algn="l" rtl="0" fontAlgn="base">
        <a:spcBef>
          <a:spcPts val="23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2552700" indent="-406400" algn="l" rtl="0" fontAlgn="base">
        <a:spcBef>
          <a:spcPts val="23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3009900" indent="-406400" algn="l" rtl="0" fontAlgn="base">
        <a:spcBef>
          <a:spcPts val="23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3467100" indent="-406400" algn="l" rtl="0" fontAlgn="base">
        <a:spcBef>
          <a:spcPts val="23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6600" y="1282700"/>
            <a:ext cx="7683500" cy="429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Bradley Hand ITC TT-Bold" charset="0"/>
              </a:rPr>
              <a:t>Click to edit Master text styles</a:t>
            </a:r>
          </a:p>
          <a:p>
            <a:pPr lvl="1"/>
            <a:r>
              <a:rPr lang="en-US" smtClean="0">
                <a:sym typeface="Bradley Hand ITC TT-Bold" charset="0"/>
              </a:rPr>
              <a:t>Second level</a:t>
            </a:r>
          </a:p>
          <a:p>
            <a:pPr lvl="2"/>
            <a:r>
              <a:rPr lang="en-US" smtClean="0">
                <a:sym typeface="Bradley Hand ITC TT-Bold" charset="0"/>
              </a:rPr>
              <a:t>Third level</a:t>
            </a:r>
          </a:p>
          <a:p>
            <a:pPr lvl="3"/>
            <a:r>
              <a:rPr lang="en-US" smtClean="0">
                <a:sym typeface="Bradley Hand ITC TT-Bold" charset="0"/>
              </a:rPr>
              <a:t>Fourth level</a:t>
            </a:r>
          </a:p>
          <a:p>
            <a:pPr lvl="4"/>
            <a:r>
              <a:rPr lang="en-US" smtClean="0">
                <a:sym typeface="Bradley Hand ITC TT-Bold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406400" indent="-406400" algn="l" rtl="0" fontAlgn="base">
        <a:spcBef>
          <a:spcPts val="37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1pPr>
      <a:lvl2pPr marL="685800" indent="-406400" algn="l" rtl="0" fontAlgn="base">
        <a:spcBef>
          <a:spcPts val="37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2pPr>
      <a:lvl3pPr marL="1003300" indent="-406400" algn="l" rtl="0" fontAlgn="base">
        <a:spcBef>
          <a:spcPts val="37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3pPr>
      <a:lvl4pPr marL="1320800" indent="-406400" algn="l" rtl="0" fontAlgn="base">
        <a:spcBef>
          <a:spcPts val="37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4pPr>
      <a:lvl5pPr marL="1638300" indent="-406400" algn="l" rtl="0" fontAlgn="base">
        <a:spcBef>
          <a:spcPts val="37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5pPr>
      <a:lvl6pPr marL="2095500" indent="-406400" algn="l" rtl="0" fontAlgn="base">
        <a:spcBef>
          <a:spcPts val="37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2552700" indent="-406400" algn="l" rtl="0" fontAlgn="base">
        <a:spcBef>
          <a:spcPts val="37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3009900" indent="-406400" algn="l" rtl="0" fontAlgn="base">
        <a:spcBef>
          <a:spcPts val="37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3467100" indent="-406400" algn="l" rtl="0" fontAlgn="base">
        <a:spcBef>
          <a:spcPts val="37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6600" y="368300"/>
            <a:ext cx="7683500" cy="116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title style</a:t>
            </a:r>
          </a:p>
        </p:txBody>
      </p:sp>
      <p:pic>
        <p:nvPicPr>
          <p:cNvPr id="10242" name="Picture 2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1200" y="1562100"/>
            <a:ext cx="7734300" cy="508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6600" y="1943100"/>
            <a:ext cx="3492500" cy="402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Bradley Hand ITC TT-Bold" charset="0"/>
              </a:rPr>
              <a:t>Click to edit Master text styles</a:t>
            </a:r>
          </a:p>
          <a:p>
            <a:pPr lvl="1"/>
            <a:r>
              <a:rPr lang="en-US" smtClean="0">
                <a:sym typeface="Bradley Hand ITC TT-Bold" charset="0"/>
              </a:rPr>
              <a:t>Second level</a:t>
            </a:r>
          </a:p>
          <a:p>
            <a:pPr lvl="2"/>
            <a:r>
              <a:rPr lang="en-US" smtClean="0">
                <a:sym typeface="Bradley Hand ITC TT-Bold" charset="0"/>
              </a:rPr>
              <a:t>Third level</a:t>
            </a:r>
          </a:p>
          <a:p>
            <a:pPr lvl="3"/>
            <a:r>
              <a:rPr lang="en-US" smtClean="0">
                <a:sym typeface="Bradley Hand ITC TT-Bold" charset="0"/>
              </a:rPr>
              <a:t>Fourth level</a:t>
            </a:r>
          </a:p>
          <a:p>
            <a:pPr lvl="4"/>
            <a:r>
              <a:rPr lang="en-US" smtClean="0">
                <a:sym typeface="Bradley Hand ITC TT-Bold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406400" indent="-406400" algn="l" rtl="0" fontAlgn="base">
        <a:spcBef>
          <a:spcPts val="23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1pPr>
      <a:lvl2pPr marL="685800" indent="-406400" algn="l" rtl="0" fontAlgn="base">
        <a:spcBef>
          <a:spcPts val="23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2pPr>
      <a:lvl3pPr marL="1003300" indent="-406400" algn="l" rtl="0" fontAlgn="base">
        <a:spcBef>
          <a:spcPts val="23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3pPr>
      <a:lvl4pPr marL="1320800" indent="-406400" algn="l" rtl="0" fontAlgn="base">
        <a:spcBef>
          <a:spcPts val="23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4pPr>
      <a:lvl5pPr marL="1638300" indent="-406400" algn="l" rtl="0" fontAlgn="base">
        <a:spcBef>
          <a:spcPts val="23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5pPr>
      <a:lvl6pPr marL="2095500" indent="-406400" algn="l" rtl="0" fontAlgn="base">
        <a:spcBef>
          <a:spcPts val="23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2552700" indent="-406400" algn="l" rtl="0" fontAlgn="base">
        <a:spcBef>
          <a:spcPts val="23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3009900" indent="-406400" algn="l" rtl="0" fontAlgn="base">
        <a:spcBef>
          <a:spcPts val="23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3467100" indent="-406400" algn="l" rtl="0" fontAlgn="base">
        <a:spcBef>
          <a:spcPts val="23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6600" y="368300"/>
            <a:ext cx="7683500" cy="116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6600" y="1943100"/>
            <a:ext cx="7683500" cy="402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Bradley Hand ITC TT-Bold" charset="0"/>
              </a:rPr>
              <a:t>Click to edit Master text styles</a:t>
            </a:r>
          </a:p>
          <a:p>
            <a:pPr lvl="1"/>
            <a:r>
              <a:rPr lang="en-US" smtClean="0">
                <a:sym typeface="Bradley Hand ITC TT-Bold" charset="0"/>
              </a:rPr>
              <a:t>Second level</a:t>
            </a:r>
          </a:p>
          <a:p>
            <a:pPr lvl="2"/>
            <a:r>
              <a:rPr lang="en-US" smtClean="0">
                <a:sym typeface="Bradley Hand ITC TT-Bold" charset="0"/>
              </a:rPr>
              <a:t>Third level</a:t>
            </a:r>
          </a:p>
          <a:p>
            <a:pPr lvl="3"/>
            <a:r>
              <a:rPr lang="en-US" smtClean="0">
                <a:sym typeface="Bradley Hand ITC TT-Bold" charset="0"/>
              </a:rPr>
              <a:t>Fourth level</a:t>
            </a:r>
          </a:p>
          <a:p>
            <a:pPr lvl="4"/>
            <a:r>
              <a:rPr lang="en-US" smtClean="0">
                <a:sym typeface="Bradley Hand ITC TT-Bold" charset="0"/>
              </a:rPr>
              <a:t>Fifth level</a:t>
            </a:r>
          </a:p>
        </p:txBody>
      </p:sp>
      <p:pic>
        <p:nvPicPr>
          <p:cNvPr id="11267" name="Picture 3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1200" y="1562100"/>
            <a:ext cx="7734300" cy="508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406400" indent="-406400" algn="l" rtl="0" fontAlgn="base">
        <a:spcBef>
          <a:spcPts val="23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1pPr>
      <a:lvl2pPr marL="685800" indent="-406400" algn="l" rtl="0" fontAlgn="base">
        <a:spcBef>
          <a:spcPts val="23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2pPr>
      <a:lvl3pPr marL="1003300" indent="-406400" algn="l" rtl="0" fontAlgn="base">
        <a:spcBef>
          <a:spcPts val="23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3pPr>
      <a:lvl4pPr marL="1320800" indent="-406400" algn="l" rtl="0" fontAlgn="base">
        <a:spcBef>
          <a:spcPts val="23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4pPr>
      <a:lvl5pPr marL="1638300" indent="-406400" algn="l" rtl="0" fontAlgn="base">
        <a:spcBef>
          <a:spcPts val="23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5pPr>
      <a:lvl6pPr marL="2095500" indent="-406400" algn="l" rtl="0" fontAlgn="base">
        <a:spcBef>
          <a:spcPts val="23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2552700" indent="-406400" algn="l" rtl="0" fontAlgn="base">
        <a:spcBef>
          <a:spcPts val="23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3009900" indent="-406400" algn="l" rtl="0" fontAlgn="base">
        <a:spcBef>
          <a:spcPts val="23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3467100" indent="-406400" algn="l" rtl="0" fontAlgn="base">
        <a:spcBef>
          <a:spcPts val="23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1200" y="5664200"/>
            <a:ext cx="7734300" cy="508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406400" indent="-406400" algn="l" rtl="0" fontAlgn="base">
        <a:spcBef>
          <a:spcPts val="23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1pPr>
      <a:lvl2pPr marL="723900" indent="-406400" algn="l" rtl="0" fontAlgn="base">
        <a:spcBef>
          <a:spcPts val="23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2pPr>
      <a:lvl3pPr marL="1041400" indent="-406400" algn="l" rtl="0" fontAlgn="base">
        <a:spcBef>
          <a:spcPts val="23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3pPr>
      <a:lvl4pPr marL="1358900" indent="-406400" algn="l" rtl="0" fontAlgn="base">
        <a:spcBef>
          <a:spcPts val="23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4pPr>
      <a:lvl5pPr marL="1676400" indent="-406400" algn="l" rtl="0" fontAlgn="base">
        <a:spcBef>
          <a:spcPts val="23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5pPr>
      <a:lvl6pPr marL="2133600" indent="-406400" algn="l" rtl="0" fontAlgn="base">
        <a:spcBef>
          <a:spcPts val="23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2590800" indent="-406400" algn="l" rtl="0" fontAlgn="base">
        <a:spcBef>
          <a:spcPts val="23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3048000" indent="-406400" algn="l" rtl="0" fontAlgn="base">
        <a:spcBef>
          <a:spcPts val="23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3505200" indent="-406400" algn="l" rtl="0" fontAlgn="base">
        <a:spcBef>
          <a:spcPts val="23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12.xml"/><Relationship Id="rId1" Type="http://schemas.openxmlformats.org/officeDocument/2006/relationships/video" Target="file:///C:\Documents%20and%20Settings\BillyP\My%20Documents\research\talk_2009\S1200algolbpi.mpg" TargetMode="Externa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12.xml"/><Relationship Id="rId1" Type="http://schemas.openxmlformats.org/officeDocument/2006/relationships/video" Target="file:///C:\Documents%20and%20Settings\BillyP\My%20Documents\research\talk_2009\orbit.m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1371600" y="2235200"/>
            <a:ext cx="6400800" cy="2489200"/>
          </a:xfrm>
          <a:ln/>
        </p:spPr>
        <p:txBody>
          <a:bodyPr anchor="ctr">
            <a:no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  <a:buNone/>
              <a:tabLst>
                <a:tab pos="469900" algn="l"/>
                <a:tab pos="1384300" algn="l"/>
                <a:tab pos="2298700" algn="l"/>
                <a:tab pos="3213100" algn="l"/>
                <a:tab pos="4127500" algn="l"/>
                <a:tab pos="5041900" algn="l"/>
                <a:tab pos="5956300" algn="l"/>
                <a:tab pos="6870700" algn="l"/>
                <a:tab pos="7785100" algn="l"/>
                <a:tab pos="8699500" algn="l"/>
                <a:tab pos="9613900" algn="l"/>
                <a:tab pos="10058400" algn="l"/>
                <a:tab pos="469900" algn="l"/>
                <a:tab pos="1384300" algn="l"/>
                <a:tab pos="2298700" algn="l"/>
                <a:tab pos="3213100" algn="l"/>
                <a:tab pos="4127500" algn="l"/>
                <a:tab pos="5041900" algn="l"/>
                <a:tab pos="5956300" algn="l"/>
                <a:tab pos="6870700" algn="l"/>
                <a:tab pos="7785100" algn="l"/>
                <a:tab pos="8699500" algn="l"/>
                <a:tab pos="9613900" algn="l"/>
                <a:tab pos="10058400" algn="l"/>
                <a:tab pos="469900" algn="l"/>
                <a:tab pos="1384300" algn="l"/>
                <a:tab pos="2298700" algn="l"/>
                <a:tab pos="3213100" algn="l"/>
                <a:tab pos="4127500" algn="l"/>
                <a:tab pos="5041900" algn="l"/>
                <a:tab pos="5956300" algn="l"/>
                <a:tab pos="6870700" algn="l"/>
              </a:tabLst>
            </a:pPr>
            <a:r>
              <a:rPr lang="en-US" sz="2800" dirty="0">
                <a:latin typeface="Arial" pitchFamily="34" charset="0"/>
                <a:ea typeface="Lucida Grande" charset="0"/>
                <a:cs typeface="Arial" pitchFamily="34" charset="0"/>
                <a:sym typeface="Baghdad" charset="0"/>
              </a:rPr>
              <a:t>William Peterson &amp; Robert </a:t>
            </a:r>
            <a:r>
              <a:rPr lang="en-US" sz="2800" dirty="0" err="1">
                <a:latin typeface="Arial" pitchFamily="34" charset="0"/>
                <a:ea typeface="Lucida Grande" charset="0"/>
                <a:cs typeface="Arial" pitchFamily="34" charset="0"/>
                <a:sym typeface="Baghdad" charset="0"/>
              </a:rPr>
              <a:t>Mutel</a:t>
            </a:r>
            <a:r>
              <a:rPr lang="en-US" sz="2800" dirty="0">
                <a:latin typeface="Arial" pitchFamily="34" charset="0"/>
                <a:ea typeface="Lucida Grande" charset="0"/>
                <a:cs typeface="Arial" pitchFamily="34" charset="0"/>
                <a:sym typeface="Baghdad" charset="0"/>
              </a:rPr>
              <a:t> </a:t>
            </a:r>
            <a:endParaRPr lang="en-US" sz="2800" dirty="0">
              <a:latin typeface="Arial" pitchFamily="34" charset="0"/>
              <a:ea typeface="ヒラギノ角ゴ ProN W3" charset="0"/>
              <a:cs typeface="Arial" pitchFamily="34" charset="0"/>
              <a:sym typeface="Baghdad" charset="0"/>
            </a:endParaRPr>
          </a:p>
          <a:p>
            <a:pPr algn="ctr">
              <a:lnSpc>
                <a:spcPct val="95000"/>
              </a:lnSpc>
              <a:spcBef>
                <a:spcPts val="600"/>
              </a:spcBef>
              <a:buNone/>
              <a:tabLst>
                <a:tab pos="469900" algn="l"/>
                <a:tab pos="1384300" algn="l"/>
                <a:tab pos="2298700" algn="l"/>
                <a:tab pos="3213100" algn="l"/>
                <a:tab pos="4127500" algn="l"/>
                <a:tab pos="5041900" algn="l"/>
                <a:tab pos="5956300" algn="l"/>
                <a:tab pos="6870700" algn="l"/>
                <a:tab pos="7785100" algn="l"/>
                <a:tab pos="8699500" algn="l"/>
                <a:tab pos="9613900" algn="l"/>
                <a:tab pos="10058400" algn="l"/>
                <a:tab pos="469900" algn="l"/>
                <a:tab pos="1384300" algn="l"/>
                <a:tab pos="2298700" algn="l"/>
                <a:tab pos="3213100" algn="l"/>
                <a:tab pos="4127500" algn="l"/>
                <a:tab pos="5041900" algn="l"/>
                <a:tab pos="5956300" algn="l"/>
                <a:tab pos="6870700" algn="l"/>
                <a:tab pos="7785100" algn="l"/>
                <a:tab pos="8699500" algn="l"/>
                <a:tab pos="9613900" algn="l"/>
                <a:tab pos="10058400" algn="l"/>
                <a:tab pos="469900" algn="l"/>
                <a:tab pos="1384300" algn="l"/>
                <a:tab pos="2298700" algn="l"/>
                <a:tab pos="3213100" algn="l"/>
                <a:tab pos="4127500" algn="l"/>
                <a:tab pos="5041900" algn="l"/>
                <a:tab pos="5956300" algn="l"/>
                <a:tab pos="6870700" algn="l"/>
              </a:tabLst>
            </a:pPr>
            <a:r>
              <a:rPr lang="en-US" sz="1400" dirty="0">
                <a:latin typeface="Arial" pitchFamily="34" charset="0"/>
                <a:ea typeface="Lucida Grande" charset="0"/>
                <a:cs typeface="Arial" pitchFamily="34" charset="0"/>
                <a:sym typeface="Baghdad" charset="0"/>
              </a:rPr>
              <a:t>University of Iowa</a:t>
            </a:r>
            <a:endParaRPr lang="en-US" sz="1400" dirty="0">
              <a:latin typeface="Arial" pitchFamily="34" charset="0"/>
              <a:ea typeface="ヒラギノ角ゴ ProN W3" charset="0"/>
              <a:cs typeface="Arial" pitchFamily="34" charset="0"/>
              <a:sym typeface="Baghdad" charset="0"/>
            </a:endParaRPr>
          </a:p>
          <a:p>
            <a:pPr algn="ctr">
              <a:lnSpc>
                <a:spcPct val="95000"/>
              </a:lnSpc>
              <a:spcBef>
                <a:spcPts val="600"/>
              </a:spcBef>
              <a:buNone/>
              <a:tabLst>
                <a:tab pos="469900" algn="l"/>
                <a:tab pos="1384300" algn="l"/>
                <a:tab pos="2298700" algn="l"/>
                <a:tab pos="3213100" algn="l"/>
                <a:tab pos="4127500" algn="l"/>
                <a:tab pos="5041900" algn="l"/>
                <a:tab pos="5956300" algn="l"/>
                <a:tab pos="6870700" algn="l"/>
                <a:tab pos="7785100" algn="l"/>
                <a:tab pos="8699500" algn="l"/>
                <a:tab pos="9613900" algn="l"/>
                <a:tab pos="10058400" algn="l"/>
                <a:tab pos="469900" algn="l"/>
                <a:tab pos="1384300" algn="l"/>
                <a:tab pos="2298700" algn="l"/>
                <a:tab pos="3213100" algn="l"/>
                <a:tab pos="4127500" algn="l"/>
                <a:tab pos="5041900" algn="l"/>
                <a:tab pos="5956300" algn="l"/>
                <a:tab pos="6870700" algn="l"/>
                <a:tab pos="7785100" algn="l"/>
                <a:tab pos="8699500" algn="l"/>
                <a:tab pos="9613900" algn="l"/>
                <a:tab pos="10058400" algn="l"/>
                <a:tab pos="469900" algn="l"/>
                <a:tab pos="1384300" algn="l"/>
                <a:tab pos="2298700" algn="l"/>
                <a:tab pos="3213100" algn="l"/>
                <a:tab pos="4127500" algn="l"/>
                <a:tab pos="5041900" algn="l"/>
                <a:tab pos="5956300" algn="l"/>
                <a:tab pos="6870700" algn="l"/>
              </a:tabLst>
            </a:pPr>
            <a:r>
              <a:rPr lang="en-US" sz="2800" dirty="0">
                <a:latin typeface="Arial" pitchFamily="34" charset="0"/>
                <a:ea typeface="Lucida Grande" charset="0"/>
                <a:cs typeface="Arial" pitchFamily="34" charset="0"/>
                <a:sym typeface="Baghdad" charset="0"/>
              </a:rPr>
              <a:t>Miller Goss</a:t>
            </a:r>
            <a:endParaRPr lang="en-US" sz="2800" dirty="0">
              <a:latin typeface="Arial" pitchFamily="34" charset="0"/>
              <a:ea typeface="ヒラギノ角ゴ ProN W3" charset="0"/>
              <a:cs typeface="Arial" pitchFamily="34" charset="0"/>
              <a:sym typeface="Baghdad" charset="0"/>
            </a:endParaRPr>
          </a:p>
          <a:p>
            <a:pPr algn="ctr">
              <a:lnSpc>
                <a:spcPct val="95000"/>
              </a:lnSpc>
              <a:spcBef>
                <a:spcPts val="600"/>
              </a:spcBef>
              <a:buNone/>
              <a:tabLst>
                <a:tab pos="469900" algn="l"/>
                <a:tab pos="1384300" algn="l"/>
                <a:tab pos="2298700" algn="l"/>
                <a:tab pos="3213100" algn="l"/>
                <a:tab pos="4127500" algn="l"/>
                <a:tab pos="5041900" algn="l"/>
                <a:tab pos="5956300" algn="l"/>
                <a:tab pos="6870700" algn="l"/>
                <a:tab pos="7785100" algn="l"/>
                <a:tab pos="8699500" algn="l"/>
                <a:tab pos="9613900" algn="l"/>
                <a:tab pos="10058400" algn="l"/>
                <a:tab pos="469900" algn="l"/>
                <a:tab pos="1384300" algn="l"/>
                <a:tab pos="2298700" algn="l"/>
                <a:tab pos="3213100" algn="l"/>
                <a:tab pos="4127500" algn="l"/>
                <a:tab pos="5041900" algn="l"/>
                <a:tab pos="5956300" algn="l"/>
                <a:tab pos="6870700" algn="l"/>
                <a:tab pos="7785100" algn="l"/>
                <a:tab pos="8699500" algn="l"/>
                <a:tab pos="9613900" algn="l"/>
                <a:tab pos="10058400" algn="l"/>
                <a:tab pos="469900" algn="l"/>
                <a:tab pos="1384300" algn="l"/>
                <a:tab pos="2298700" algn="l"/>
                <a:tab pos="3213100" algn="l"/>
                <a:tab pos="4127500" algn="l"/>
                <a:tab pos="5041900" algn="l"/>
                <a:tab pos="5956300" algn="l"/>
                <a:tab pos="6870700" algn="l"/>
              </a:tabLst>
            </a:pPr>
            <a:r>
              <a:rPr lang="en-US" sz="1400" dirty="0">
                <a:latin typeface="Arial" pitchFamily="34" charset="0"/>
                <a:ea typeface="Lucida Grande" charset="0"/>
                <a:cs typeface="Arial" pitchFamily="34" charset="0"/>
                <a:sym typeface="Baghdad" charset="0"/>
              </a:rPr>
              <a:t>NRAO</a:t>
            </a:r>
            <a:endParaRPr lang="en-US" sz="1400" dirty="0">
              <a:latin typeface="Arial" pitchFamily="34" charset="0"/>
              <a:ea typeface="ヒラギノ角ゴ ProN W3" charset="0"/>
              <a:cs typeface="Arial" pitchFamily="34" charset="0"/>
              <a:sym typeface="Baghdad" charset="0"/>
            </a:endParaRPr>
          </a:p>
          <a:p>
            <a:pPr algn="ctr">
              <a:lnSpc>
                <a:spcPct val="95000"/>
              </a:lnSpc>
              <a:spcBef>
                <a:spcPts val="600"/>
              </a:spcBef>
              <a:buNone/>
              <a:tabLst>
                <a:tab pos="469900" algn="l"/>
                <a:tab pos="1384300" algn="l"/>
                <a:tab pos="2298700" algn="l"/>
                <a:tab pos="3213100" algn="l"/>
                <a:tab pos="4127500" algn="l"/>
                <a:tab pos="5041900" algn="l"/>
                <a:tab pos="5956300" algn="l"/>
                <a:tab pos="6870700" algn="l"/>
                <a:tab pos="7785100" algn="l"/>
                <a:tab pos="8699500" algn="l"/>
                <a:tab pos="9613900" algn="l"/>
                <a:tab pos="10058400" algn="l"/>
                <a:tab pos="469900" algn="l"/>
                <a:tab pos="1384300" algn="l"/>
                <a:tab pos="2298700" algn="l"/>
                <a:tab pos="3213100" algn="l"/>
                <a:tab pos="4127500" algn="l"/>
                <a:tab pos="5041900" algn="l"/>
                <a:tab pos="5956300" algn="l"/>
                <a:tab pos="6870700" algn="l"/>
                <a:tab pos="7785100" algn="l"/>
                <a:tab pos="8699500" algn="l"/>
                <a:tab pos="9613900" algn="l"/>
                <a:tab pos="10058400" algn="l"/>
                <a:tab pos="469900" algn="l"/>
                <a:tab pos="1384300" algn="l"/>
                <a:tab pos="2298700" algn="l"/>
                <a:tab pos="3213100" algn="l"/>
                <a:tab pos="4127500" algn="l"/>
                <a:tab pos="5041900" algn="l"/>
                <a:tab pos="5956300" algn="l"/>
                <a:tab pos="6870700" algn="l"/>
              </a:tabLst>
            </a:pPr>
            <a:r>
              <a:rPr lang="en-US" sz="2800" dirty="0">
                <a:latin typeface="Arial" pitchFamily="34" charset="0"/>
                <a:ea typeface="Lucida Grande" charset="0"/>
                <a:cs typeface="Arial" pitchFamily="34" charset="0"/>
                <a:sym typeface="Baghdad" charset="0"/>
              </a:rPr>
              <a:t>M. </a:t>
            </a:r>
            <a:r>
              <a:rPr lang="en-US" sz="2800" dirty="0" err="1">
                <a:latin typeface="Arial" pitchFamily="34" charset="0"/>
                <a:ea typeface="Lucida Grande" charset="0"/>
                <a:cs typeface="Arial" pitchFamily="34" charset="0"/>
                <a:sym typeface="Baghdad" charset="0"/>
              </a:rPr>
              <a:t>Gudel</a:t>
            </a:r>
            <a:endParaRPr lang="en-US" sz="2800" dirty="0">
              <a:latin typeface="Arial" pitchFamily="34" charset="0"/>
              <a:ea typeface="ヒラギノ角ゴ ProN W3" charset="0"/>
              <a:cs typeface="Arial" pitchFamily="34" charset="0"/>
              <a:sym typeface="Baghdad" charset="0"/>
            </a:endParaRPr>
          </a:p>
          <a:p>
            <a:pPr algn="ctr">
              <a:lnSpc>
                <a:spcPct val="95000"/>
              </a:lnSpc>
              <a:spcBef>
                <a:spcPts val="600"/>
              </a:spcBef>
              <a:buNone/>
              <a:tabLst>
                <a:tab pos="469900" algn="l"/>
                <a:tab pos="1384300" algn="l"/>
                <a:tab pos="2298700" algn="l"/>
                <a:tab pos="3213100" algn="l"/>
                <a:tab pos="4127500" algn="l"/>
                <a:tab pos="5041900" algn="l"/>
                <a:tab pos="5956300" algn="l"/>
                <a:tab pos="6870700" algn="l"/>
                <a:tab pos="7785100" algn="l"/>
                <a:tab pos="8699500" algn="l"/>
                <a:tab pos="9613900" algn="l"/>
                <a:tab pos="10058400" algn="l"/>
                <a:tab pos="469900" algn="l"/>
                <a:tab pos="1384300" algn="l"/>
                <a:tab pos="2298700" algn="l"/>
                <a:tab pos="3213100" algn="l"/>
                <a:tab pos="4127500" algn="l"/>
                <a:tab pos="5041900" algn="l"/>
                <a:tab pos="5956300" algn="l"/>
                <a:tab pos="6870700" algn="l"/>
                <a:tab pos="7785100" algn="l"/>
                <a:tab pos="8699500" algn="l"/>
                <a:tab pos="9613900" algn="l"/>
                <a:tab pos="10058400" algn="l"/>
                <a:tab pos="469900" algn="l"/>
                <a:tab pos="1384300" algn="l"/>
                <a:tab pos="2298700" algn="l"/>
                <a:tab pos="3213100" algn="l"/>
                <a:tab pos="4127500" algn="l"/>
                <a:tab pos="5041900" algn="l"/>
                <a:tab pos="5956300" algn="l"/>
                <a:tab pos="6870700" algn="l"/>
              </a:tabLst>
            </a:pPr>
            <a:r>
              <a:rPr lang="en-US" sz="1400" dirty="0">
                <a:latin typeface="Arial" pitchFamily="34" charset="0"/>
                <a:ea typeface="Lucida Grande" charset="0"/>
                <a:cs typeface="Arial" pitchFamily="34" charset="0"/>
                <a:sym typeface="Baghdad" charset="0"/>
              </a:rPr>
              <a:t>ETH, Zurich</a:t>
            </a:r>
            <a:endParaRPr lang="en-US" sz="1400" dirty="0">
              <a:latin typeface="Arial" pitchFamily="34" charset="0"/>
              <a:ea typeface="ヒラギノ角ゴ ProN W3" charset="0"/>
              <a:cs typeface="Arial" pitchFamily="34" charset="0"/>
              <a:sym typeface="Baghdad" charset="0"/>
            </a:endParaRPr>
          </a:p>
          <a:p>
            <a:pPr algn="ctr">
              <a:lnSpc>
                <a:spcPct val="95000"/>
              </a:lnSpc>
              <a:spcBef>
                <a:spcPts val="600"/>
              </a:spcBef>
              <a:buNone/>
              <a:tabLst>
                <a:tab pos="469900" algn="l"/>
                <a:tab pos="1384300" algn="l"/>
                <a:tab pos="2298700" algn="l"/>
                <a:tab pos="3213100" algn="l"/>
                <a:tab pos="4127500" algn="l"/>
                <a:tab pos="5041900" algn="l"/>
                <a:tab pos="5956300" algn="l"/>
                <a:tab pos="6870700" algn="l"/>
                <a:tab pos="7785100" algn="l"/>
                <a:tab pos="8699500" algn="l"/>
                <a:tab pos="9613900" algn="l"/>
                <a:tab pos="10058400" algn="l"/>
                <a:tab pos="469900" algn="l"/>
                <a:tab pos="1384300" algn="l"/>
                <a:tab pos="2298700" algn="l"/>
                <a:tab pos="3213100" algn="l"/>
                <a:tab pos="4127500" algn="l"/>
                <a:tab pos="5041900" algn="l"/>
                <a:tab pos="5956300" algn="l"/>
                <a:tab pos="6870700" algn="l"/>
                <a:tab pos="7785100" algn="l"/>
                <a:tab pos="8699500" algn="l"/>
                <a:tab pos="9613900" algn="l"/>
                <a:tab pos="10058400" algn="l"/>
                <a:tab pos="469900" algn="l"/>
                <a:tab pos="1384300" algn="l"/>
                <a:tab pos="2298700" algn="l"/>
                <a:tab pos="3213100" algn="l"/>
                <a:tab pos="4127500" algn="l"/>
                <a:tab pos="5041900" algn="l"/>
                <a:tab pos="5956300" algn="l"/>
                <a:tab pos="6870700" algn="l"/>
              </a:tabLst>
            </a:pPr>
            <a:endParaRPr lang="en-US" sz="2800" dirty="0">
              <a:latin typeface="Arial" pitchFamily="34" charset="0"/>
              <a:ea typeface="ヒラギノ角ゴ ProN W3" charset="0"/>
              <a:cs typeface="Arial" pitchFamily="34" charset="0"/>
              <a:sym typeface="Baghdad" charset="0"/>
            </a:endParaRPr>
          </a:p>
        </p:txBody>
      </p:sp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736600"/>
            <a:ext cx="7772400" cy="1244600"/>
          </a:xfrm>
          <a:ln/>
        </p:spPr>
        <p:txBody>
          <a:bodyPr/>
          <a:lstStyle/>
          <a:p>
            <a:r>
              <a:rPr lang="en-US" sz="3600" dirty="0">
                <a:solidFill>
                  <a:srgbClr val="000000"/>
                </a:solidFill>
              </a:rPr>
              <a:t>Sub-</a:t>
            </a:r>
            <a:r>
              <a:rPr lang="en-US" sz="3600" dirty="0" err="1">
                <a:solidFill>
                  <a:srgbClr val="000000"/>
                </a:solidFill>
              </a:rPr>
              <a:t>Milliarcsecond</a:t>
            </a:r>
            <a:r>
              <a:rPr lang="en-US" sz="3600" dirty="0">
                <a:solidFill>
                  <a:srgbClr val="000000"/>
                </a:solidFill>
              </a:rPr>
              <a:t> Astrometry of the </a:t>
            </a:r>
            <a:r>
              <a:rPr lang="en-US" sz="3600" dirty="0" err="1">
                <a:solidFill>
                  <a:srgbClr val="000000"/>
                </a:solidFill>
              </a:rPr>
              <a:t>Algol</a:t>
            </a:r>
            <a:r>
              <a:rPr lang="en-US" sz="3600" dirty="0">
                <a:solidFill>
                  <a:srgbClr val="000000"/>
                </a:solidFill>
              </a:rPr>
              <a:t> System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413250" y="6565900"/>
            <a:ext cx="306388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B8BA45D8-7582-4659-8555-D4A37066E86E}" type="slidenum">
              <a:rPr lang="en-US" sz="1600">
                <a:solidFill>
                  <a:schemeClr val="tx1"/>
                </a:solidFill>
                <a:latin typeface="Bradley Hand ITC TT-Bold" charset="0"/>
                <a:ea typeface="Bradley Hand ITC TT-Bold" charset="0"/>
                <a:cs typeface="Bradley Hand ITC TT-Bold" charset="0"/>
                <a:sym typeface="Bradley Hand ITC TT-Bold" charset="0"/>
              </a:rPr>
              <a:pPr/>
              <a:t>1</a:t>
            </a:fld>
            <a:endParaRPr lang="en-US" sz="1600">
              <a:solidFill>
                <a:schemeClr val="tx1"/>
              </a:solidFill>
              <a:latin typeface="Bradley Hand ITC TT-Bold" charset="0"/>
              <a:ea typeface="Bradley Hand ITC TT-Bold" charset="0"/>
              <a:cs typeface="Bradley Hand ITC TT-Bold" charset="0"/>
              <a:sym typeface="Bradley Hand ITC TT-Bold" charset="0"/>
            </a:endParaRPr>
          </a:p>
        </p:txBody>
      </p:sp>
      <p:pic>
        <p:nvPicPr>
          <p:cNvPr id="14340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6900" y="3090863"/>
            <a:ext cx="2844800" cy="31496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63500" dir="2700000" algn="ctr" rotWithShape="0">
              <a:schemeClr val="bg2"/>
            </a:outerShdw>
          </a:effectLst>
        </p:spPr>
      </p:pic>
      <p:pic>
        <p:nvPicPr>
          <p:cNvPr id="14341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" y="3175000"/>
            <a:ext cx="3136900" cy="29718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63500" dir="2700000" algn="ctr" rotWithShape="0">
              <a:schemeClr val="bg2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269875" y="444500"/>
            <a:ext cx="8610600" cy="977900"/>
          </a:xfrm>
          <a:ln/>
        </p:spPr>
        <p:txBody>
          <a:bodyPr rIns="60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/>
              <a:t>Companion Influence  </a:t>
            </a:r>
            <a:br>
              <a:rPr lang="en-US" sz="2800" dirty="0"/>
            </a:br>
            <a:r>
              <a:rPr lang="en-US" sz="2800" dirty="0"/>
              <a:t>Reconnection at Accretion Disk?</a:t>
            </a:r>
          </a:p>
        </p:txBody>
      </p:sp>
      <p:sp>
        <p:nvSpPr>
          <p:cNvPr id="24579" name="Rectangle 3"/>
          <p:cNvSpPr>
            <a:spLocks/>
          </p:cNvSpPr>
          <p:nvPr/>
        </p:nvSpPr>
        <p:spPr bwMode="auto">
          <a:xfrm>
            <a:off x="812800" y="5105400"/>
            <a:ext cx="3886200" cy="546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9200" bIns="0" anchor="ctr"/>
          <a:lstStyle/>
          <a:p>
            <a:pPr marL="38100">
              <a:lnSpc>
                <a:spcPct val="95000"/>
              </a:lnSpc>
              <a:tabLst>
                <a:tab pos="762000" algn="l"/>
                <a:tab pos="1485900" algn="l"/>
                <a:tab pos="2209800" algn="l"/>
                <a:tab pos="2933700" algn="l"/>
                <a:tab pos="3657600" algn="l"/>
                <a:tab pos="3695700" algn="l"/>
              </a:tabLst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Flaring Statistical Analysis (Richards et al. 2003)</a:t>
            </a:r>
          </a:p>
        </p:txBody>
      </p:sp>
      <p:pic>
        <p:nvPicPr>
          <p:cNvPr id="24580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500" y="2819400"/>
            <a:ext cx="4114800" cy="20970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4581" name="Rectangle 5"/>
          <p:cNvSpPr>
            <a:spLocks/>
          </p:cNvSpPr>
          <p:nvPr/>
        </p:nvSpPr>
        <p:spPr bwMode="auto">
          <a:xfrm>
            <a:off x="5718175" y="5645902"/>
            <a:ext cx="2283788" cy="5262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39200" bIns="0" anchor="ctr">
            <a:spAutoFit/>
          </a:bodyPr>
          <a:lstStyle/>
          <a:p>
            <a:pPr marL="38100">
              <a:lnSpc>
                <a:spcPct val="95000"/>
              </a:lnSpc>
              <a:tabLst>
                <a:tab pos="762000" algn="l"/>
                <a:tab pos="1485900" algn="l"/>
                <a:tab pos="2209800" algn="l"/>
                <a:tab pos="2324100" algn="l"/>
                <a:tab pos="762000" algn="l"/>
                <a:tab pos="1485900" algn="l"/>
                <a:tab pos="2209800" algn="l"/>
                <a:tab pos="2324100" algn="l"/>
              </a:tabLst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Accretion Model</a:t>
            </a:r>
          </a:p>
          <a:p>
            <a:pPr marL="38100">
              <a:lnSpc>
                <a:spcPct val="95000"/>
              </a:lnSpc>
              <a:tabLst>
                <a:tab pos="762000" algn="l"/>
                <a:tab pos="1485900" algn="l"/>
                <a:tab pos="2209800" algn="l"/>
                <a:tab pos="2324100" algn="l"/>
                <a:tab pos="762000" algn="l"/>
                <a:tab pos="1485900" algn="l"/>
                <a:tab pos="2209800" algn="l"/>
                <a:tab pos="2324100" algn="l"/>
              </a:tabLst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(Richards et al. 1993)</a:t>
            </a:r>
          </a:p>
        </p:txBody>
      </p:sp>
      <p:sp>
        <p:nvSpPr>
          <p:cNvPr id="24582" name="Rectangle 6"/>
          <p:cNvSpPr>
            <a:spLocks/>
          </p:cNvSpPr>
          <p:nvPr/>
        </p:nvSpPr>
        <p:spPr bwMode="auto">
          <a:xfrm>
            <a:off x="381000" y="1600200"/>
            <a:ext cx="4953000" cy="1003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9200" bIns="0" anchor="ctr"/>
          <a:lstStyle/>
          <a:p>
            <a:pPr marL="38100" algn="l">
              <a:lnSpc>
                <a:spcPct val="150000"/>
              </a:lnSpc>
              <a:buClr>
                <a:srgbClr val="000000"/>
              </a:buClr>
              <a:buSzPct val="100000"/>
              <a:buFont typeface="Wingdings" pitchFamily="2" charset="2"/>
              <a:buChar char="q"/>
              <a:tabLst>
                <a:tab pos="762000" algn="l"/>
                <a:tab pos="1485900" algn="l"/>
                <a:tab pos="2209800" algn="l"/>
                <a:tab pos="2933700" algn="l"/>
                <a:tab pos="3657600" algn="l"/>
                <a:tab pos="4381500" algn="l"/>
                <a:tab pos="4610100" algn="l"/>
                <a:tab pos="762000" algn="l"/>
                <a:tab pos="1485900" algn="l"/>
                <a:tab pos="2209800" algn="l"/>
                <a:tab pos="2933700" algn="l"/>
                <a:tab pos="3657600" algn="l"/>
                <a:tab pos="4381500" algn="l"/>
                <a:tab pos="4610100" algn="l"/>
              </a:tabLst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Monaco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ea typeface="Monaco" charset="0"/>
                <a:cs typeface="Arial" pitchFamily="34" charset="0"/>
              </a:rPr>
              <a:t>Superhumps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Monaco" charset="0"/>
                <a:cs typeface="Arial" pitchFamily="34" charset="0"/>
              </a:rPr>
              <a:t> in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ea typeface="Monaco" charset="0"/>
                <a:cs typeface="Arial" pitchFamily="34" charset="0"/>
              </a:rPr>
              <a:t>lightcurves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Monaco" charset="0"/>
                <a:cs typeface="Arial" pitchFamily="34" charset="0"/>
              </a:rPr>
              <a:t> (Vogt et al. 1982)</a:t>
            </a:r>
          </a:p>
          <a:p>
            <a:pPr marL="38100" algn="l">
              <a:lnSpc>
                <a:spcPct val="95000"/>
              </a:lnSpc>
              <a:buClr>
                <a:srgbClr val="000000"/>
              </a:buClr>
              <a:buSzPct val="100000"/>
              <a:buFont typeface="Wingdings" pitchFamily="2" charset="2"/>
              <a:buChar char="q"/>
              <a:tabLst>
                <a:tab pos="762000" algn="l"/>
                <a:tab pos="1485900" algn="l"/>
                <a:tab pos="2209800" algn="l"/>
                <a:tab pos="2933700" algn="l"/>
                <a:tab pos="3657600" algn="l"/>
                <a:tab pos="4381500" algn="l"/>
                <a:tab pos="4610100" algn="l"/>
                <a:tab pos="762000" algn="l"/>
                <a:tab pos="1485900" algn="l"/>
                <a:tab pos="2209800" algn="l"/>
                <a:tab pos="2933700" algn="l"/>
                <a:tab pos="3657600" algn="l"/>
                <a:tab pos="4381500" algn="l"/>
                <a:tab pos="4610100" algn="l"/>
              </a:tabLst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Monaco" charset="0"/>
                <a:cs typeface="Arial" pitchFamily="34" charset="0"/>
              </a:rPr>
              <a:t> Interaction of accretion disk with B star magnetic field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4413250" y="6565900"/>
            <a:ext cx="306388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0A4351F2-D74C-44BE-9CD4-F5D8648467AE}" type="slidenum">
              <a:rPr lang="en-US" sz="1600">
                <a:solidFill>
                  <a:schemeClr val="tx1"/>
                </a:solidFill>
                <a:latin typeface="Bradley Hand ITC TT-Bold" charset="0"/>
                <a:ea typeface="Bradley Hand ITC TT-Bold" charset="0"/>
                <a:cs typeface="Bradley Hand ITC TT-Bold" charset="0"/>
                <a:sym typeface="Bradley Hand ITC TT-Bold" charset="0"/>
              </a:rPr>
              <a:pPr/>
              <a:t>10</a:t>
            </a:fld>
            <a:endParaRPr lang="en-US" sz="1600">
              <a:solidFill>
                <a:schemeClr val="tx1"/>
              </a:solidFill>
              <a:latin typeface="Bradley Hand ITC TT-Bold" charset="0"/>
              <a:ea typeface="Bradley Hand ITC TT-Bold" charset="0"/>
              <a:cs typeface="Bradley Hand ITC TT-Bold" charset="0"/>
              <a:sym typeface="Bradley Hand ITC TT-Bold" charset="0"/>
            </a:endParaRPr>
          </a:p>
        </p:txBody>
      </p:sp>
      <p:pic>
        <p:nvPicPr>
          <p:cNvPr id="12" name="S1200algolbpi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257800" y="2286000"/>
            <a:ext cx="3200400" cy="3200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3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1"/>
          <p:cNvSpPr>
            <a:spLocks/>
          </p:cNvSpPr>
          <p:nvPr/>
        </p:nvSpPr>
        <p:spPr bwMode="auto">
          <a:xfrm>
            <a:off x="5232400" y="1816100"/>
            <a:ext cx="3403600" cy="4508500"/>
          </a:xfrm>
          <a:prstGeom prst="roundRect">
            <a:avLst>
              <a:gd name="adj" fmla="val 5593"/>
            </a:avLst>
          </a:prstGeom>
          <a:solidFill>
            <a:srgbClr val="E4FFE2"/>
          </a:solidFill>
          <a:ln w="12700" cap="flat">
            <a:solidFill>
              <a:srgbClr val="4B4B4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381000"/>
            <a:ext cx="8305800" cy="889000"/>
          </a:xfrm>
          <a:ln/>
        </p:spPr>
        <p:txBody>
          <a:bodyPr rIns="60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/>
              <a:t>BM267: </a:t>
            </a:r>
            <a:r>
              <a:rPr lang="en-US" sz="2400" dirty="0"/>
              <a:t>6-epoch HSA Imaging of </a:t>
            </a:r>
            <a:r>
              <a:rPr lang="en-US" sz="2400" dirty="0" err="1"/>
              <a:t>Algol</a:t>
            </a:r>
            <a:r>
              <a:rPr lang="en-US" sz="2400" dirty="0"/>
              <a:t> </a:t>
            </a:r>
          </a:p>
        </p:txBody>
      </p:sp>
      <p:sp>
        <p:nvSpPr>
          <p:cNvPr id="26627" name="Rectangle 3"/>
          <p:cNvSpPr>
            <a:spLocks/>
          </p:cNvSpPr>
          <p:nvPr/>
        </p:nvSpPr>
        <p:spPr bwMode="auto">
          <a:xfrm>
            <a:off x="533400" y="1371600"/>
            <a:ext cx="4343400" cy="167005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48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48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48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486400" algn="l"/>
              </a:tabLst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15 GHz VLBA + Bonn + GBT + VLA April - August 2008</a:t>
            </a:r>
          </a:p>
          <a:p>
            <a:pPr algn="l">
              <a:lnSpc>
                <a:spcPct val="150000"/>
              </a:lnSpc>
              <a:buClr>
                <a:srgbClr val="000000"/>
              </a:buClr>
              <a:buSzPct val="125000"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48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48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48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486400" algn="l"/>
              </a:tabLst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 3 x 12hr observations at secondary eclipse</a:t>
            </a:r>
          </a:p>
          <a:p>
            <a:pPr algn="l">
              <a:lnSpc>
                <a:spcPct val="150000"/>
              </a:lnSpc>
              <a:buClr>
                <a:srgbClr val="000000"/>
              </a:buClr>
              <a:buSzPct val="125000"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48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48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48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486400" algn="l"/>
              </a:tabLst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 2 x 12hr observations at 0.25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quadrature</a:t>
            </a:r>
            <a:endParaRPr lang="en-US" dirty="0">
              <a:solidFill>
                <a:schemeClr val="tx1"/>
              </a:solidFill>
              <a:latin typeface="Arial" pitchFamily="34" charset="0"/>
              <a:ea typeface="Monaco" charset="0"/>
              <a:cs typeface="Arial" pitchFamily="34" charset="0"/>
            </a:endParaRPr>
          </a:p>
          <a:p>
            <a:pPr algn="l">
              <a:lnSpc>
                <a:spcPct val="150000"/>
              </a:lnSpc>
              <a:buClr>
                <a:srgbClr val="000000"/>
              </a:buClr>
              <a:buSzPct val="125000"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48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48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48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486400" algn="l"/>
              </a:tabLst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 1 x 12hr observation at 0.75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quadrature</a:t>
            </a:r>
            <a:endParaRPr lang="en-US" dirty="0">
              <a:solidFill>
                <a:schemeClr val="tx1"/>
              </a:solidFill>
              <a:latin typeface="Arial" pitchFamily="34" charset="0"/>
              <a:ea typeface="Monaco" charset="0"/>
              <a:cs typeface="Arial" pitchFamily="34" charset="0"/>
            </a:endParaRPr>
          </a:p>
          <a:p>
            <a:pPr algn="l">
              <a:lnSpc>
                <a:spcPct val="76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48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48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48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486400" algn="l"/>
              </a:tabLst>
            </a:pPr>
            <a:endParaRPr lang="en-US" dirty="0">
              <a:solidFill>
                <a:schemeClr val="tx1"/>
              </a:solidFill>
              <a:latin typeface="Arial" pitchFamily="34" charset="0"/>
              <a:ea typeface="Monaco" charset="0"/>
              <a:cs typeface="Arial" pitchFamily="34" charset="0"/>
            </a:endParaRPr>
          </a:p>
          <a:p>
            <a:pPr algn="l">
              <a:lnSpc>
                <a:spcPct val="76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48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48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4864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486400" algn="l"/>
              </a:tabLst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Phase reference switching time ~90s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8801100" y="6565900"/>
            <a:ext cx="319088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C51FED8B-70F4-48C5-A1AF-0CBADB8EDC5A}" type="slidenum">
              <a:rPr lang="en-US" sz="1600">
                <a:solidFill>
                  <a:schemeClr val="tx1"/>
                </a:solidFill>
                <a:latin typeface="Bradley Hand ITC TT-Bold" charset="0"/>
                <a:ea typeface="Bradley Hand ITC TT-Bold" charset="0"/>
                <a:cs typeface="Bradley Hand ITC TT-Bold" charset="0"/>
                <a:sym typeface="Bradley Hand ITC TT-Bold" charset="0"/>
              </a:rPr>
              <a:pPr/>
              <a:t>11</a:t>
            </a:fld>
            <a:endParaRPr lang="en-US" sz="1600">
              <a:solidFill>
                <a:schemeClr val="tx1"/>
              </a:solidFill>
              <a:latin typeface="Bradley Hand ITC TT-Bold" charset="0"/>
              <a:ea typeface="Bradley Hand ITC TT-Bold" charset="0"/>
              <a:cs typeface="Bradley Hand ITC TT-Bold" charset="0"/>
              <a:sym typeface="Bradley Hand ITC TT-Bold" charset="0"/>
            </a:endParaRP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2250" y="1960563"/>
            <a:ext cx="3278188" cy="42418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/>
        </p:spPr>
      </p:pic>
      <p:grpSp>
        <p:nvGrpSpPr>
          <p:cNvPr id="26630" name="Group 6"/>
          <p:cNvGrpSpPr>
            <a:grpSpLocks/>
          </p:cNvGrpSpPr>
          <p:nvPr/>
        </p:nvGrpSpPr>
        <p:grpSpPr bwMode="auto">
          <a:xfrm>
            <a:off x="850900" y="3176588"/>
            <a:ext cx="3416300" cy="3333750"/>
            <a:chOff x="0" y="0"/>
            <a:chExt cx="2152" cy="2099"/>
          </a:xfrm>
          <a:effectLst/>
        </p:grpSpPr>
        <p:pic>
          <p:nvPicPr>
            <p:cNvPr id="26631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2152" cy="2099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  <a:effectLst>
              <a:outerShdw dist="63500" dir="2700000" algn="ctr" rotWithShape="0">
                <a:srgbClr val="7F7F7F"/>
              </a:outerShdw>
            </a:effectLst>
          </p:spPr>
        </p:pic>
        <p:sp>
          <p:nvSpPr>
            <p:cNvPr id="26632" name="Rectangle 8"/>
            <p:cNvSpPr>
              <a:spLocks/>
            </p:cNvSpPr>
            <p:nvPr/>
          </p:nvSpPr>
          <p:spPr bwMode="auto">
            <a:xfrm>
              <a:off x="1486" y="1458"/>
              <a:ext cx="344" cy="168"/>
            </a:xfrm>
            <a:prstGeom prst="rect">
              <a:avLst/>
            </a:prstGeom>
            <a:solidFill>
              <a:srgbClr val="FFF8C4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200">
                  <a:solidFill>
                    <a:schemeClr val="tx1"/>
                  </a:solidFill>
                  <a:ea typeface="Monaco" charset="0"/>
                  <a:cs typeface="Monaco" charset="0"/>
                </a:rPr>
                <a:t>Algol</a:t>
              </a:r>
            </a:p>
          </p:txBody>
        </p:sp>
        <p:sp>
          <p:nvSpPr>
            <p:cNvPr id="26633" name="Rectangle 9"/>
            <p:cNvSpPr>
              <a:spLocks/>
            </p:cNvSpPr>
            <p:nvPr/>
          </p:nvSpPr>
          <p:spPr bwMode="auto">
            <a:xfrm>
              <a:off x="1284" y="274"/>
              <a:ext cx="575" cy="168"/>
            </a:xfrm>
            <a:prstGeom prst="rect">
              <a:avLst/>
            </a:prstGeom>
            <a:solidFill>
              <a:srgbClr val="FFF8C4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200">
                  <a:solidFill>
                    <a:schemeClr val="tx1"/>
                  </a:solidFill>
                  <a:ea typeface="Monaco" charset="0"/>
                  <a:cs typeface="Monaco" charset="0"/>
                </a:rPr>
                <a:t>J0310+381</a:t>
              </a:r>
            </a:p>
          </p:txBody>
        </p:sp>
        <p:sp>
          <p:nvSpPr>
            <p:cNvPr id="26634" name="Rectangle 10"/>
            <p:cNvSpPr>
              <a:spLocks/>
            </p:cNvSpPr>
            <p:nvPr/>
          </p:nvSpPr>
          <p:spPr bwMode="auto">
            <a:xfrm>
              <a:off x="307" y="1530"/>
              <a:ext cx="574" cy="264"/>
            </a:xfrm>
            <a:prstGeom prst="rect">
              <a:avLst/>
            </a:prstGeom>
            <a:solidFill>
              <a:srgbClr val="FFF8C4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200">
                  <a:solidFill>
                    <a:srgbClr val="482B34"/>
                  </a:solidFill>
                  <a:ea typeface="Monaco" charset="0"/>
                  <a:cs typeface="Monaco" charset="0"/>
                </a:rPr>
                <a:t>J0313+412</a:t>
              </a:r>
            </a:p>
            <a:p>
              <a:r>
                <a:rPr lang="en-US" sz="900">
                  <a:solidFill>
                    <a:srgbClr val="482B34"/>
                  </a:solidFill>
                  <a:ea typeface="Monaco" charset="0"/>
                  <a:cs typeface="Monaco" charset="0"/>
                </a:rPr>
                <a:t>S</a:t>
              </a:r>
              <a:r>
                <a:rPr lang="en-US" sz="900" baseline="-6000">
                  <a:solidFill>
                    <a:srgbClr val="482B34"/>
                  </a:solidFill>
                  <a:ea typeface="Monaco" charset="0"/>
                  <a:cs typeface="Monaco" charset="0"/>
                </a:rPr>
                <a:t>15</a:t>
              </a:r>
              <a:r>
                <a:rPr lang="en-US" sz="900">
                  <a:solidFill>
                    <a:srgbClr val="482B34"/>
                  </a:solidFill>
                  <a:ea typeface="Monaco" charset="0"/>
                  <a:cs typeface="Monaco" charset="0"/>
                </a:rPr>
                <a:t>≈700 mJy</a:t>
              </a:r>
            </a:p>
          </p:txBody>
        </p:sp>
        <p:sp>
          <p:nvSpPr>
            <p:cNvPr id="26635" name="Line 11"/>
            <p:cNvSpPr>
              <a:spLocks noChangeShapeType="1"/>
            </p:cNvSpPr>
            <p:nvPr/>
          </p:nvSpPr>
          <p:spPr bwMode="auto">
            <a:xfrm rot="10800000" flipH="1">
              <a:off x="1042" y="1454"/>
              <a:ext cx="288" cy="123"/>
            </a:xfrm>
            <a:prstGeom prst="line">
              <a:avLst/>
            </a:prstGeom>
            <a:noFill/>
            <a:ln w="12700" cap="flat">
              <a:solidFill>
                <a:srgbClr val="4B4B4B"/>
              </a:solidFill>
              <a:prstDash val="solid"/>
              <a:miter lim="800000"/>
              <a:headEnd type="stealth" w="med" len="med"/>
              <a:tailEnd type="stealth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36" name="Rectangle 12"/>
            <p:cNvSpPr>
              <a:spLocks/>
            </p:cNvSpPr>
            <p:nvPr/>
          </p:nvSpPr>
          <p:spPr bwMode="auto">
            <a:xfrm>
              <a:off x="1147" y="1574"/>
              <a:ext cx="302" cy="19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ea typeface="Monaco" charset="0"/>
                  <a:cs typeface="Monaco" charset="0"/>
                </a:rPr>
                <a:t>0.9</a:t>
              </a:r>
              <a:r>
                <a:rPr lang="en-US" baseline="32000">
                  <a:solidFill>
                    <a:schemeClr val="tx1"/>
                  </a:solidFill>
                  <a:ea typeface="Monaco" charset="0"/>
                  <a:cs typeface="Monaco" charset="0"/>
                </a:rPr>
                <a:t>o</a:t>
              </a:r>
            </a:p>
          </p:txBody>
        </p:sp>
        <p:sp>
          <p:nvSpPr>
            <p:cNvPr id="26637" name="Line 13"/>
            <p:cNvSpPr>
              <a:spLocks noChangeShapeType="1"/>
            </p:cNvSpPr>
            <p:nvPr/>
          </p:nvSpPr>
          <p:spPr bwMode="auto">
            <a:xfrm rot="10800000" flipH="1">
              <a:off x="992" y="366"/>
              <a:ext cx="157" cy="1115"/>
            </a:xfrm>
            <a:prstGeom prst="line">
              <a:avLst/>
            </a:prstGeom>
            <a:noFill/>
            <a:ln w="12700" cap="flat">
              <a:solidFill>
                <a:srgbClr val="4B4B4B"/>
              </a:solidFill>
              <a:prstDash val="solid"/>
              <a:miter lim="800000"/>
              <a:headEnd type="stealth" w="med" len="med"/>
              <a:tailEnd type="stealth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38" name="Rectangle 14"/>
            <p:cNvSpPr>
              <a:spLocks/>
            </p:cNvSpPr>
            <p:nvPr/>
          </p:nvSpPr>
          <p:spPr bwMode="auto">
            <a:xfrm>
              <a:off x="1096" y="782"/>
              <a:ext cx="302" cy="19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ea typeface="Monaco" charset="0"/>
                  <a:cs typeface="Monaco" charset="0"/>
                </a:rPr>
                <a:t>2.7</a:t>
              </a:r>
              <a:r>
                <a:rPr lang="en-US" baseline="32000">
                  <a:solidFill>
                    <a:schemeClr val="tx1"/>
                  </a:solidFill>
                  <a:ea typeface="Monaco" charset="0"/>
                  <a:cs typeface="Monaco" charset="0"/>
                </a:rPr>
                <a:t>o</a:t>
              </a:r>
            </a:p>
          </p:txBody>
        </p:sp>
      </p:grpSp>
      <p:sp>
        <p:nvSpPr>
          <p:cNvPr id="26639" name="Rectangle 15"/>
          <p:cNvSpPr>
            <a:spLocks/>
          </p:cNvSpPr>
          <p:nvPr/>
        </p:nvSpPr>
        <p:spPr bwMode="auto">
          <a:xfrm>
            <a:off x="1136650" y="5099050"/>
            <a:ext cx="1473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100" dirty="0">
                <a:solidFill>
                  <a:srgbClr val="4A00E6"/>
                </a:solidFill>
                <a:ea typeface="Monaco" charset="0"/>
                <a:cs typeface="Monaco" charset="0"/>
              </a:rPr>
              <a:t>Primary phase calibrator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889000" y="388938"/>
            <a:ext cx="7366000" cy="1000125"/>
          </a:xfrm>
          <a:ln/>
        </p:spPr>
        <p:txBody>
          <a:bodyPr rIns="60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/>
              <a:t>AIPS Correction for moving target</a:t>
            </a:r>
          </a:p>
        </p:txBody>
      </p:sp>
      <p:sp>
        <p:nvSpPr>
          <p:cNvPr id="27650" name="Rectangle 2"/>
          <p:cNvSpPr>
            <a:spLocks/>
          </p:cNvSpPr>
          <p:nvPr/>
        </p:nvSpPr>
        <p:spPr bwMode="auto">
          <a:xfrm>
            <a:off x="1600200" y="5308600"/>
            <a:ext cx="6248400" cy="1130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9200" bIns="0" anchor="ctr"/>
          <a:lstStyle/>
          <a:p>
            <a:pPr>
              <a:buClr>
                <a:srgbClr val="000000"/>
              </a:buClr>
              <a:buSzPct val="100000"/>
              <a:buFont typeface="Wingdings" pitchFamily="2" charset="2"/>
              <a:buChar char="q"/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</a:tabLst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 K star moves ~ 1 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mas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 (2.5 beams) in 12 hr during secondary eclipse</a:t>
            </a:r>
          </a:p>
          <a:p>
            <a:pPr>
              <a:buClr>
                <a:srgbClr val="000000"/>
              </a:buClr>
              <a:buSzPct val="100000"/>
              <a:buFont typeface="Wingdings" pitchFamily="2" charset="2"/>
              <a:buChar char="q"/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</a:tabLst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 Motion 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corrected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to center of observation using CLCOR (thanks to Leonid 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Kogan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!)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413250" y="6565900"/>
            <a:ext cx="306388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7029FE05-116A-4302-B10B-F22F197A1FE2}" type="slidenum">
              <a:rPr lang="en-US" sz="1600">
                <a:solidFill>
                  <a:schemeClr val="tx1"/>
                </a:solidFill>
                <a:latin typeface="Bradley Hand ITC TT-Bold" charset="0"/>
                <a:ea typeface="Bradley Hand ITC TT-Bold" charset="0"/>
                <a:cs typeface="Bradley Hand ITC TT-Bold" charset="0"/>
                <a:sym typeface="Bradley Hand ITC TT-Bold" charset="0"/>
              </a:rPr>
              <a:pPr/>
              <a:t>12</a:t>
            </a:fld>
            <a:endParaRPr lang="en-US" sz="1600">
              <a:solidFill>
                <a:schemeClr val="tx1"/>
              </a:solidFill>
              <a:latin typeface="Bradley Hand ITC TT-Bold" charset="0"/>
              <a:ea typeface="Bradley Hand ITC TT-Bold" charset="0"/>
              <a:cs typeface="Bradley Hand ITC TT-Bold" charset="0"/>
              <a:sym typeface="Bradley Hand ITC TT-Bold" charset="0"/>
            </a:endParaRPr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2191901" y="4826456"/>
            <a:ext cx="1064394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No correction</a:t>
            </a:r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6044763" y="4826456"/>
            <a:ext cx="1194237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With correction</a:t>
            </a: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4000"/>
            <a:ext cx="2730500" cy="320992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38100" dir="2039998" algn="ctr" rotWithShape="0">
              <a:schemeClr val="bg2"/>
            </a:outerShdw>
          </a:effectLst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4300" y="1524000"/>
            <a:ext cx="2732088" cy="32131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38100" dir="2039998" algn="ctr" rotWithShape="0">
              <a:schemeClr val="bg2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889000" y="134938"/>
            <a:ext cx="7366000" cy="1000125"/>
          </a:xfrm>
          <a:ln/>
        </p:spPr>
        <p:txBody>
          <a:bodyPr rIns="60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Motion of Algol on Sky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4413250" y="6565900"/>
            <a:ext cx="306388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2F48D366-F895-4B2B-8A0C-8A1628E9DFFE}" type="slidenum">
              <a:rPr lang="en-US" sz="1600">
                <a:solidFill>
                  <a:schemeClr val="tx1"/>
                </a:solidFill>
                <a:latin typeface="Bradley Hand ITC TT-Bold" charset="0"/>
                <a:ea typeface="Bradley Hand ITC TT-Bold" charset="0"/>
                <a:cs typeface="Bradley Hand ITC TT-Bold" charset="0"/>
                <a:sym typeface="Bradley Hand ITC TT-Bold" charset="0"/>
              </a:rPr>
              <a:pPr/>
              <a:t>13</a:t>
            </a:fld>
            <a:endParaRPr lang="en-US" sz="1600">
              <a:solidFill>
                <a:schemeClr val="tx1"/>
              </a:solidFill>
              <a:latin typeface="Bradley Hand ITC TT-Bold" charset="0"/>
              <a:ea typeface="Bradley Hand ITC TT-Bold" charset="0"/>
              <a:cs typeface="Bradley Hand ITC TT-Bold" charset="0"/>
              <a:sym typeface="Bradley Hand ITC TT-Bold" charset="0"/>
            </a:endParaRPr>
          </a:p>
        </p:txBody>
      </p:sp>
      <p:pic>
        <p:nvPicPr>
          <p:cNvPr id="5" name="orbit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3000" y="1027113"/>
            <a:ext cx="6858000" cy="4800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idx="1"/>
          </p:nvPr>
        </p:nvSpPr>
        <p:spPr>
          <a:xfrm>
            <a:off x="444500" y="1681163"/>
            <a:ext cx="4292600" cy="3022600"/>
          </a:xfrm>
          <a:ln/>
          <a:effectLst/>
        </p:spPr>
        <p:txBody>
          <a:bodyPr>
            <a:normAutofit fontScale="92500" lnSpcReduction="10000"/>
          </a:bodyPr>
          <a:lstStyle/>
          <a:p>
            <a:pPr marL="517525" indent="-293688">
              <a:lnSpc>
                <a:spcPct val="86000"/>
              </a:lnSpc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q"/>
              <a:tabLst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5156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5156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</a:tabLst>
            </a:pPr>
            <a:r>
              <a:rPr lang="en-US" sz="1600" dirty="0" smtClean="0">
                <a:latin typeface="Arial" pitchFamily="34" charset="0"/>
                <a:ea typeface="Monaco" charset="0"/>
                <a:cs typeface="Arial" pitchFamily="34" charset="0"/>
                <a:sym typeface="Monaco" charset="0"/>
              </a:rPr>
              <a:t>18 epochs</a:t>
            </a:r>
          </a:p>
          <a:p>
            <a:pPr marL="773557" lvl="1" indent="-293688">
              <a:lnSpc>
                <a:spcPct val="86000"/>
              </a:lnSpc>
              <a:spcBef>
                <a:spcPct val="0"/>
              </a:spcBef>
              <a:buClr>
                <a:srgbClr val="000000"/>
              </a:buClr>
              <a:buFont typeface="Courier New" pitchFamily="49" charset="0"/>
              <a:buChar char="o"/>
              <a:tabLst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5156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5156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</a:tabLst>
            </a:pPr>
            <a:r>
              <a:rPr lang="en-US" sz="1200" dirty="0" smtClean="0">
                <a:latin typeface="Arial" pitchFamily="34" charset="0"/>
                <a:ea typeface="ヒラギノ角ゴ ProN W3" charset="0"/>
                <a:cs typeface="Arial" pitchFamily="34" charset="0"/>
                <a:sym typeface="Monaco" charset="0"/>
              </a:rPr>
              <a:t>BM267 (2008)</a:t>
            </a:r>
          </a:p>
          <a:p>
            <a:pPr marL="773557" lvl="1" indent="-293688">
              <a:lnSpc>
                <a:spcPct val="86000"/>
              </a:lnSpc>
              <a:spcBef>
                <a:spcPct val="0"/>
              </a:spcBef>
              <a:buClr>
                <a:srgbClr val="000000"/>
              </a:buClr>
              <a:buFont typeface="Courier New" pitchFamily="49" charset="0"/>
              <a:buChar char="o"/>
              <a:tabLst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5156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5156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</a:tabLst>
            </a:pPr>
            <a:r>
              <a:rPr lang="en-US" sz="1200" dirty="0" smtClean="0">
                <a:latin typeface="Arial" pitchFamily="34" charset="0"/>
                <a:ea typeface="ヒラギノ角ゴ ProN W3" charset="0"/>
                <a:cs typeface="Arial" pitchFamily="34" charset="0"/>
                <a:sym typeface="Monaco" charset="0"/>
              </a:rPr>
              <a:t>Fey et al. (2000)</a:t>
            </a:r>
          </a:p>
          <a:p>
            <a:pPr marL="773557" lvl="1" indent="-293688">
              <a:lnSpc>
                <a:spcPct val="86000"/>
              </a:lnSpc>
              <a:spcBef>
                <a:spcPct val="0"/>
              </a:spcBef>
              <a:buClr>
                <a:srgbClr val="000000"/>
              </a:buClr>
              <a:buFont typeface="Courier New" pitchFamily="49" charset="0"/>
              <a:buChar char="o"/>
              <a:tabLst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5156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5156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</a:tabLst>
            </a:pPr>
            <a:r>
              <a:rPr lang="en-US" sz="1200" dirty="0" smtClean="0">
                <a:latin typeface="Arial" pitchFamily="34" charset="0"/>
                <a:ea typeface="ヒラギノ角ゴ ProN W3" charset="0"/>
                <a:cs typeface="Arial" pitchFamily="34" charset="0"/>
                <a:sym typeface="Monaco" charset="0"/>
              </a:rPr>
              <a:t>BM109 (1999)</a:t>
            </a:r>
          </a:p>
          <a:p>
            <a:pPr marL="773557" lvl="1" indent="-293688">
              <a:lnSpc>
                <a:spcPct val="86000"/>
              </a:lnSpc>
              <a:spcBef>
                <a:spcPct val="0"/>
              </a:spcBef>
              <a:buClr>
                <a:srgbClr val="000000"/>
              </a:buClr>
              <a:buFont typeface="Courier New" pitchFamily="49" charset="0"/>
              <a:buChar char="o"/>
              <a:tabLst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5156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5156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</a:tabLst>
            </a:pPr>
            <a:r>
              <a:rPr lang="en-US" sz="1200" dirty="0" smtClean="0">
                <a:latin typeface="Arial" pitchFamily="34" charset="0"/>
                <a:ea typeface="ヒラギノ角ゴ ProN W3" charset="0"/>
                <a:cs typeface="Arial" pitchFamily="34" charset="0"/>
                <a:sym typeface="Monaco" charset="0"/>
              </a:rPr>
              <a:t>BM74 (1997)</a:t>
            </a:r>
          </a:p>
          <a:p>
            <a:pPr marL="773557" lvl="1" indent="-293688">
              <a:lnSpc>
                <a:spcPct val="86000"/>
              </a:lnSpc>
              <a:spcBef>
                <a:spcPct val="0"/>
              </a:spcBef>
              <a:buClr>
                <a:srgbClr val="000000"/>
              </a:buClr>
              <a:buFont typeface="Courier New" pitchFamily="49" charset="0"/>
              <a:buChar char="o"/>
              <a:tabLst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5156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5156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</a:tabLst>
            </a:pPr>
            <a:r>
              <a:rPr lang="en-US" sz="1200" dirty="0" err="1" smtClean="0">
                <a:latin typeface="Arial" pitchFamily="34" charset="0"/>
                <a:ea typeface="ヒラギノ角ゴ ProN W3" charset="0"/>
                <a:cs typeface="Arial" pitchFamily="34" charset="0"/>
                <a:sym typeface="Monaco" charset="0"/>
              </a:rPr>
              <a:t>Mutel</a:t>
            </a:r>
            <a:r>
              <a:rPr lang="en-US" sz="1200" dirty="0" smtClean="0">
                <a:latin typeface="Arial" pitchFamily="34" charset="0"/>
                <a:ea typeface="ヒラギノ角ゴ ProN W3" charset="0"/>
                <a:cs typeface="Arial" pitchFamily="34" charset="0"/>
                <a:sym typeface="Monaco" charset="0"/>
              </a:rPr>
              <a:t> (1998)</a:t>
            </a:r>
          </a:p>
          <a:p>
            <a:pPr marL="773557" lvl="1" indent="-293688">
              <a:lnSpc>
                <a:spcPct val="86000"/>
              </a:lnSpc>
              <a:spcBef>
                <a:spcPct val="0"/>
              </a:spcBef>
              <a:buClr>
                <a:srgbClr val="000000"/>
              </a:buClr>
              <a:buFont typeface="Courier New" pitchFamily="49" charset="0"/>
              <a:buChar char="o"/>
              <a:tabLst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5156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5156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</a:tabLst>
            </a:pPr>
            <a:r>
              <a:rPr lang="en-US" sz="1200" dirty="0" err="1" smtClean="0">
                <a:latin typeface="Arial" pitchFamily="34" charset="0"/>
                <a:ea typeface="ヒラギノ角ゴ ProN W3" charset="0"/>
                <a:cs typeface="Arial" pitchFamily="34" charset="0"/>
                <a:sym typeface="Monaco" charset="0"/>
              </a:rPr>
              <a:t>Lestrade</a:t>
            </a:r>
            <a:r>
              <a:rPr lang="en-US" sz="1200" dirty="0" smtClean="0">
                <a:latin typeface="Arial" pitchFamily="34" charset="0"/>
                <a:ea typeface="ヒラギノ角ゴ ProN W3" charset="0"/>
                <a:cs typeface="Arial" pitchFamily="34" charset="0"/>
                <a:sym typeface="Monaco" charset="0"/>
              </a:rPr>
              <a:t> at al. (1993)</a:t>
            </a:r>
            <a:endParaRPr lang="en-US" sz="1200" dirty="0">
              <a:latin typeface="Arial" pitchFamily="34" charset="0"/>
              <a:ea typeface="ヒラギノ角ゴ ProN W3" charset="0"/>
              <a:cs typeface="Arial" pitchFamily="34" charset="0"/>
              <a:sym typeface="Monaco" charset="0"/>
            </a:endParaRPr>
          </a:p>
          <a:p>
            <a:pPr marL="517525" indent="-293688">
              <a:lnSpc>
                <a:spcPct val="86000"/>
              </a:lnSpc>
              <a:spcBef>
                <a:spcPts val="400"/>
              </a:spcBef>
              <a:buClr>
                <a:srgbClr val="000000"/>
              </a:buClr>
              <a:buFont typeface="Wingdings" pitchFamily="2" charset="2"/>
              <a:buChar char="q"/>
              <a:tabLst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5156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5156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</a:tabLst>
            </a:pPr>
            <a:r>
              <a:rPr lang="en-US" sz="1600" dirty="0">
                <a:latin typeface="Arial" pitchFamily="34" charset="0"/>
                <a:ea typeface="Monaco" charset="0"/>
                <a:cs typeface="Arial" pitchFamily="34" charset="0"/>
                <a:sym typeface="Monaco" charset="0"/>
              </a:rPr>
              <a:t>For each epoch assign radio </a:t>
            </a:r>
            <a:r>
              <a:rPr lang="en-US" sz="1600" dirty="0" err="1">
                <a:latin typeface="Arial" pitchFamily="34" charset="0"/>
                <a:ea typeface="Monaco" charset="0"/>
                <a:cs typeface="Arial" pitchFamily="34" charset="0"/>
                <a:sym typeface="Monaco" charset="0"/>
              </a:rPr>
              <a:t>centroid</a:t>
            </a:r>
            <a:r>
              <a:rPr lang="en-US" sz="1600" dirty="0">
                <a:latin typeface="Arial" pitchFamily="34" charset="0"/>
                <a:ea typeface="Monaco" charset="0"/>
                <a:cs typeface="Arial" pitchFamily="34" charset="0"/>
                <a:sym typeface="Monaco" charset="0"/>
              </a:rPr>
              <a:t> position</a:t>
            </a:r>
            <a:endParaRPr lang="en-US" sz="1600" dirty="0">
              <a:latin typeface="Arial" pitchFamily="34" charset="0"/>
              <a:ea typeface="ヒラギノ角ゴ ProN W3" charset="0"/>
              <a:cs typeface="Arial" pitchFamily="34" charset="0"/>
              <a:sym typeface="Monaco" charset="0"/>
            </a:endParaRPr>
          </a:p>
          <a:p>
            <a:pPr marL="517525" indent="-293688">
              <a:lnSpc>
                <a:spcPct val="86000"/>
              </a:lnSpc>
              <a:spcBef>
                <a:spcPts val="400"/>
              </a:spcBef>
              <a:buClr>
                <a:srgbClr val="000000"/>
              </a:buClr>
              <a:buFont typeface="Wingdings" pitchFamily="2" charset="2"/>
              <a:buChar char="q"/>
              <a:tabLst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5156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5156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</a:tabLst>
            </a:pPr>
            <a:r>
              <a:rPr lang="en-US" sz="1600" dirty="0">
                <a:latin typeface="Arial" pitchFamily="34" charset="0"/>
                <a:ea typeface="Monaco" charset="0"/>
                <a:cs typeface="Arial" pitchFamily="34" charset="0"/>
                <a:sym typeface="Monaco" charset="0"/>
              </a:rPr>
              <a:t>Vary 5 </a:t>
            </a:r>
            <a:r>
              <a:rPr lang="en-US" sz="1600" dirty="0" err="1">
                <a:latin typeface="Arial" pitchFamily="34" charset="0"/>
                <a:ea typeface="Monaco" charset="0"/>
                <a:cs typeface="Arial" pitchFamily="34" charset="0"/>
                <a:sym typeface="Monaco" charset="0"/>
              </a:rPr>
              <a:t>astrometric</a:t>
            </a:r>
            <a:r>
              <a:rPr lang="en-US" sz="1600" dirty="0">
                <a:latin typeface="Arial" pitchFamily="34" charset="0"/>
                <a:ea typeface="Monaco" charset="0"/>
                <a:cs typeface="Arial" pitchFamily="34" charset="0"/>
                <a:sym typeface="Monaco" charset="0"/>
              </a:rPr>
              <a:t> parameters and minimize chi-squared value</a:t>
            </a:r>
            <a:endParaRPr lang="en-US" sz="1600" dirty="0">
              <a:latin typeface="Arial" pitchFamily="34" charset="0"/>
              <a:ea typeface="ヒラギノ角ゴ ProN W3" charset="0"/>
              <a:cs typeface="Arial" pitchFamily="34" charset="0"/>
              <a:sym typeface="Monaco" charset="0"/>
            </a:endParaRPr>
          </a:p>
          <a:p>
            <a:pPr marL="876300" lvl="1" indent="-293688">
              <a:lnSpc>
                <a:spcPct val="86000"/>
              </a:lnSpc>
              <a:spcBef>
                <a:spcPts val="400"/>
              </a:spcBef>
              <a:buClr>
                <a:srgbClr val="000000"/>
              </a:buClr>
              <a:buFont typeface="Wingdings" pitchFamily="2" charset="2"/>
              <a:buChar char="q"/>
              <a:tabLst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5156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5156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</a:tabLst>
            </a:pPr>
            <a:r>
              <a:rPr lang="en-US" sz="1600" dirty="0">
                <a:latin typeface="Arial" pitchFamily="34" charset="0"/>
                <a:ea typeface="Monaco" charset="0"/>
                <a:cs typeface="Arial" pitchFamily="34" charset="0"/>
                <a:sym typeface="Monaco" charset="0"/>
              </a:rPr>
              <a:t>Proper motion (R.A., Dec.), Annual Parallax, J2000.0 position of </a:t>
            </a:r>
            <a:r>
              <a:rPr lang="en-US" sz="1600" dirty="0" err="1">
                <a:latin typeface="Arial" pitchFamily="34" charset="0"/>
                <a:ea typeface="Monaco" charset="0"/>
                <a:cs typeface="Arial" pitchFamily="34" charset="0"/>
                <a:sym typeface="Monaco" charset="0"/>
              </a:rPr>
              <a:t>Algol</a:t>
            </a:r>
            <a:r>
              <a:rPr lang="en-US" sz="1600" dirty="0">
                <a:latin typeface="Arial" pitchFamily="34" charset="0"/>
                <a:ea typeface="Monaco" charset="0"/>
                <a:cs typeface="Arial" pitchFamily="34" charset="0"/>
                <a:sym typeface="Monaco" charset="0"/>
              </a:rPr>
              <a:t> </a:t>
            </a:r>
            <a:r>
              <a:rPr lang="en-US" sz="1600" dirty="0" err="1">
                <a:latin typeface="Arial" pitchFamily="34" charset="0"/>
                <a:ea typeface="Monaco" charset="0"/>
                <a:cs typeface="Arial" pitchFamily="34" charset="0"/>
                <a:sym typeface="Monaco" charset="0"/>
              </a:rPr>
              <a:t>Barycenter</a:t>
            </a:r>
            <a:r>
              <a:rPr lang="en-US" sz="1600" dirty="0">
                <a:latin typeface="Arial" pitchFamily="34" charset="0"/>
                <a:ea typeface="Monaco" charset="0"/>
                <a:cs typeface="Arial" pitchFamily="34" charset="0"/>
                <a:sym typeface="Monaco" charset="0"/>
              </a:rPr>
              <a:t> (R.A. Dec. [heliocentric])</a:t>
            </a:r>
            <a:endParaRPr lang="en-US" sz="1600" dirty="0">
              <a:latin typeface="Arial" pitchFamily="34" charset="0"/>
              <a:ea typeface="ヒラギノ角ゴ ProN W3" charset="0"/>
              <a:cs typeface="Arial" pitchFamily="34" charset="0"/>
              <a:sym typeface="Monaco" charset="0"/>
            </a:endParaRPr>
          </a:p>
          <a:p>
            <a:pPr marL="517525" indent="-293688">
              <a:lnSpc>
                <a:spcPct val="95000"/>
              </a:lnSpc>
              <a:spcBef>
                <a:spcPts val="400"/>
              </a:spcBef>
              <a:buClr>
                <a:srgbClr val="000000"/>
              </a:buClr>
              <a:buFont typeface="Wingdings" pitchFamily="2" charset="2"/>
              <a:buChar char="q"/>
              <a:tabLst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5156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5156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</a:tabLst>
            </a:pPr>
            <a:r>
              <a:rPr lang="en-US" sz="1600" dirty="0">
                <a:latin typeface="Arial" pitchFamily="34" charset="0"/>
                <a:ea typeface="Monaco" charset="0"/>
                <a:cs typeface="Arial" pitchFamily="34" charset="0"/>
                <a:sym typeface="Monaco" charset="0"/>
              </a:rPr>
              <a:t>6</a:t>
            </a:r>
            <a:r>
              <a:rPr lang="en-US" sz="1600" baseline="33000" dirty="0">
                <a:latin typeface="Arial" pitchFamily="34" charset="0"/>
                <a:ea typeface="Monaco" charset="0"/>
                <a:cs typeface="Arial" pitchFamily="34" charset="0"/>
                <a:sym typeface="Monaco" charset="0"/>
              </a:rPr>
              <a:t>th</a:t>
            </a:r>
            <a:r>
              <a:rPr lang="en-US" sz="1600" dirty="0">
                <a:latin typeface="Arial" pitchFamily="34" charset="0"/>
                <a:ea typeface="Monaco" charset="0"/>
                <a:cs typeface="Arial" pitchFamily="34" charset="0"/>
                <a:sym typeface="Monaco" charset="0"/>
              </a:rPr>
              <a:t> parameter needed – radio offset toward B8 star!</a:t>
            </a:r>
            <a:endParaRPr lang="en-US" sz="1600" dirty="0">
              <a:latin typeface="Arial" pitchFamily="34" charset="0"/>
              <a:ea typeface="ヒラギノ角ゴ ProN W3" charset="0"/>
              <a:cs typeface="Arial" pitchFamily="34" charset="0"/>
              <a:sym typeface="Monaco" charset="0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889000" y="355600"/>
            <a:ext cx="7366000" cy="1117600"/>
          </a:xfrm>
          <a:ln/>
          <a:effectLst/>
        </p:spPr>
        <p:txBody>
          <a:bodyPr rIns="60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Global </a:t>
            </a:r>
            <a:r>
              <a:rPr lang="en-US" dirty="0" err="1"/>
              <a:t>Astrometric</a:t>
            </a:r>
            <a:r>
              <a:rPr lang="en-US" dirty="0"/>
              <a:t> solution</a:t>
            </a:r>
          </a:p>
        </p:txBody>
      </p:sp>
      <p:pic>
        <p:nvPicPr>
          <p:cNvPr id="29698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2388" y="1674813"/>
            <a:ext cx="3403600" cy="3962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9699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3975" y="1676400"/>
            <a:ext cx="3403600" cy="4064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413250" y="6565900"/>
            <a:ext cx="306388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fld id="{CAAA5A63-262B-4936-87BD-88CA834613B1}" type="slidenum">
              <a:rPr lang="en-US" sz="1600">
                <a:solidFill>
                  <a:schemeClr val="tx1"/>
                </a:solidFill>
                <a:latin typeface="Bradley Hand ITC TT-Bold" charset="0"/>
                <a:ea typeface="Bradley Hand ITC TT-Bold" charset="0"/>
                <a:cs typeface="Bradley Hand ITC TT-Bold" charset="0"/>
                <a:sym typeface="Bradley Hand ITC TT-Bold" charset="0"/>
              </a:rPr>
              <a:pPr/>
              <a:t>14</a:t>
            </a:fld>
            <a:endParaRPr lang="en-US" sz="1600">
              <a:solidFill>
                <a:schemeClr val="tx1"/>
              </a:solidFill>
              <a:latin typeface="Bradley Hand ITC TT-Bold" charset="0"/>
              <a:ea typeface="Bradley Hand ITC TT-Bold" charset="0"/>
              <a:cs typeface="Bradley Hand ITC TT-Bold" charset="0"/>
              <a:sym typeface="Bradley Hand ITC TT-Bold" charset="0"/>
            </a:endParaRPr>
          </a:p>
        </p:txBody>
      </p:sp>
      <p:sp>
        <p:nvSpPr>
          <p:cNvPr id="29702" name="Rectangle 6"/>
          <p:cNvSpPr>
            <a:spLocks/>
          </p:cNvSpPr>
          <p:nvPr/>
        </p:nvSpPr>
        <p:spPr bwMode="auto">
          <a:xfrm>
            <a:off x="434975" y="4794250"/>
            <a:ext cx="4191000" cy="1003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marL="517525" indent="-293688" algn="l">
              <a:lnSpc>
                <a:spcPct val="95000"/>
              </a:lnSpc>
              <a:spcBef>
                <a:spcPts val="438"/>
              </a:spcBef>
              <a:buClr>
                <a:srgbClr val="000000"/>
              </a:buClr>
              <a:buSzPct val="100000"/>
              <a:buFont typeface="Wingdings" pitchFamily="2" charset="2"/>
              <a:buChar char="q"/>
              <a:tabLst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515600" algn="l"/>
              </a:tabLst>
            </a:pPr>
            <a:r>
              <a:rPr lang="en-US" sz="1600" dirty="0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Arguably the most accurate proper motion ever determined (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Monaco" charset="0"/>
                <a:cs typeface="Arial" pitchFamily="34" charset="0"/>
              </a:rPr>
              <a:t>±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10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Lucida Grande" charset="0"/>
                <a:cs typeface="Arial" pitchFamily="34" charset="0"/>
              </a:rPr>
              <a:t>μ</a:t>
            </a:r>
            <a:r>
              <a:rPr lang="en-US" sz="1600" dirty="0" err="1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as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/yr vs. HIPPARCOS, typically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Monaco" charset="0"/>
                <a:cs typeface="Arial" pitchFamily="34" charset="0"/>
              </a:rPr>
              <a:t>±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100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Lucida Grande" charset="0"/>
                <a:cs typeface="Arial" pitchFamily="34" charset="0"/>
              </a:rPr>
              <a:t>μ</a:t>
            </a:r>
            <a:r>
              <a:rPr lang="en-US" sz="1600" dirty="0" err="1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as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/yr)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8757888" presetClass="entr" presetSubtype="4084206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 build="p" autoUpdateAnimBg="0"/>
      <p:bldP spid="2970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Proper Motion</a:t>
            </a:r>
          </a:p>
        </p:txBody>
      </p:sp>
      <p:pic>
        <p:nvPicPr>
          <p:cNvPr id="31747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075" y="1371600"/>
            <a:ext cx="7683500" cy="4330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413250" y="6565900"/>
            <a:ext cx="306388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B207A03E-BBBD-4379-975C-FFE1978BF578}" type="slidenum">
              <a:rPr lang="en-US" sz="1600">
                <a:solidFill>
                  <a:schemeClr val="tx1"/>
                </a:solidFill>
                <a:latin typeface="Bradley Hand ITC TT-Bold" charset="0"/>
                <a:ea typeface="Bradley Hand ITC TT-Bold" charset="0"/>
                <a:cs typeface="Bradley Hand ITC TT-Bold" charset="0"/>
                <a:sym typeface="Bradley Hand ITC TT-Bold" charset="0"/>
              </a:rPr>
              <a:pPr/>
              <a:t>15</a:t>
            </a:fld>
            <a:endParaRPr lang="en-US" sz="1600">
              <a:solidFill>
                <a:schemeClr val="tx1"/>
              </a:solidFill>
              <a:latin typeface="Bradley Hand ITC TT-Bold" charset="0"/>
              <a:ea typeface="Bradley Hand ITC TT-Bold" charset="0"/>
              <a:cs typeface="Bradley Hand ITC TT-Bold" charset="0"/>
              <a:sym typeface="Bradley Hand ITC TT-Bold" charset="0"/>
            </a:endParaRPr>
          </a:p>
        </p:txBody>
      </p:sp>
      <p:sp>
        <p:nvSpPr>
          <p:cNvPr id="31749" name="Rectangle 5"/>
          <p:cNvSpPr>
            <a:spLocks/>
          </p:cNvSpPr>
          <p:nvPr/>
        </p:nvSpPr>
        <p:spPr bwMode="auto">
          <a:xfrm>
            <a:off x="5943600" y="4051300"/>
            <a:ext cx="2895600" cy="787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>
              <a:lnSpc>
                <a:spcPct val="200000"/>
              </a:lnSpc>
            </a:pPr>
            <a:r>
              <a:rPr lang="el-GR" sz="1600" dirty="0" smtClean="0">
                <a:solidFill>
                  <a:srgbClr val="D90B00"/>
                </a:solidFill>
                <a:latin typeface="Arial" pitchFamily="34" charset="0"/>
                <a:ea typeface="Monaco" charset="0"/>
                <a:cs typeface="Arial" pitchFamily="34" charset="0"/>
              </a:rPr>
              <a:t>μ</a:t>
            </a:r>
            <a:r>
              <a:rPr lang="el-GR" sz="1600" baseline="-25000" dirty="0" smtClean="0">
                <a:solidFill>
                  <a:srgbClr val="D90B00"/>
                </a:solidFill>
                <a:latin typeface="Arial" pitchFamily="34" charset="0"/>
                <a:ea typeface="Monaco" charset="0"/>
                <a:cs typeface="Arial" pitchFamily="34" charset="0"/>
              </a:rPr>
              <a:t>α</a:t>
            </a:r>
            <a:r>
              <a:rPr lang="en-US" sz="1600" baseline="-25000" dirty="0" err="1" smtClean="0">
                <a:solidFill>
                  <a:srgbClr val="D90B00"/>
                </a:solidFill>
                <a:latin typeface="Arial" pitchFamily="34" charset="0"/>
                <a:ea typeface="Monaco" charset="0"/>
                <a:cs typeface="Arial" pitchFamily="34" charset="0"/>
              </a:rPr>
              <a:t>cos</a:t>
            </a:r>
            <a:r>
              <a:rPr lang="el-GR" sz="1600" baseline="-25000" dirty="0" smtClean="0">
                <a:solidFill>
                  <a:srgbClr val="D90B00"/>
                </a:solidFill>
                <a:latin typeface="Arial" pitchFamily="34" charset="0"/>
                <a:ea typeface="Monaco" charset="0"/>
                <a:cs typeface="Arial" pitchFamily="34" charset="0"/>
              </a:rPr>
              <a:t>δ</a:t>
            </a:r>
            <a:r>
              <a:rPr lang="en-US" sz="1600" baseline="-25000" dirty="0" smtClean="0">
                <a:solidFill>
                  <a:srgbClr val="D90B00"/>
                </a:solidFill>
                <a:latin typeface="Arial" pitchFamily="34" charset="0"/>
                <a:ea typeface="Monaco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D90B00"/>
                </a:solidFill>
                <a:latin typeface="Arial" pitchFamily="34" charset="0"/>
                <a:ea typeface="Monaco" charset="0"/>
                <a:cs typeface="Arial" pitchFamily="34" charset="0"/>
              </a:rPr>
              <a:t>=  2.69 ± 0.014 </a:t>
            </a:r>
            <a:r>
              <a:rPr lang="en-US" sz="1600" dirty="0" err="1" smtClean="0">
                <a:solidFill>
                  <a:srgbClr val="D90B00"/>
                </a:solidFill>
                <a:latin typeface="Arial" pitchFamily="34" charset="0"/>
                <a:ea typeface="Monaco" charset="0"/>
                <a:cs typeface="Arial" pitchFamily="34" charset="0"/>
              </a:rPr>
              <a:t>mas</a:t>
            </a:r>
            <a:r>
              <a:rPr lang="en-US" sz="1600" dirty="0" smtClean="0">
                <a:solidFill>
                  <a:srgbClr val="D90B00"/>
                </a:solidFill>
                <a:latin typeface="Arial" pitchFamily="34" charset="0"/>
                <a:ea typeface="Monaco" charset="0"/>
                <a:cs typeface="Arial" pitchFamily="34" charset="0"/>
              </a:rPr>
              <a:t> yr </a:t>
            </a:r>
            <a:r>
              <a:rPr lang="en-US" sz="1600" baseline="30000" dirty="0" smtClean="0">
                <a:solidFill>
                  <a:srgbClr val="D90B00"/>
                </a:solidFill>
                <a:latin typeface="Arial" pitchFamily="34" charset="0"/>
                <a:ea typeface="Monaco" charset="0"/>
                <a:cs typeface="Arial" pitchFamily="34" charset="0"/>
              </a:rPr>
              <a:t>-1</a:t>
            </a:r>
          </a:p>
          <a:p>
            <a:pPr algn="l"/>
            <a:r>
              <a:rPr lang="en-US" sz="1600" dirty="0" smtClean="0">
                <a:solidFill>
                  <a:srgbClr val="D90B00"/>
                </a:solidFill>
                <a:latin typeface="Arial" pitchFamily="34" charset="0"/>
                <a:ea typeface="Monaco" charset="0"/>
                <a:cs typeface="Arial" pitchFamily="34" charset="0"/>
              </a:rPr>
              <a:t>     </a:t>
            </a:r>
            <a:r>
              <a:rPr lang="el-GR" sz="1600" dirty="0" smtClean="0">
                <a:solidFill>
                  <a:srgbClr val="D90B00"/>
                </a:solidFill>
                <a:latin typeface="Arial" pitchFamily="34" charset="0"/>
                <a:ea typeface="Monaco" charset="0"/>
                <a:cs typeface="Arial" pitchFamily="34" charset="0"/>
              </a:rPr>
              <a:t>μ</a:t>
            </a:r>
            <a:r>
              <a:rPr lang="el-GR" sz="1600" baseline="-25000" dirty="0" smtClean="0">
                <a:solidFill>
                  <a:srgbClr val="D90B00"/>
                </a:solidFill>
                <a:latin typeface="Arial" pitchFamily="34" charset="0"/>
                <a:ea typeface="Monaco" charset="0"/>
                <a:cs typeface="Arial" pitchFamily="34" charset="0"/>
              </a:rPr>
              <a:t>δ</a:t>
            </a:r>
            <a:r>
              <a:rPr lang="en-US" sz="1600" baseline="-25000" dirty="0" smtClean="0">
                <a:solidFill>
                  <a:srgbClr val="D90B00"/>
                </a:solidFill>
                <a:latin typeface="Arial" pitchFamily="34" charset="0"/>
                <a:ea typeface="Monaco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D90B00"/>
                </a:solidFill>
                <a:latin typeface="Arial" pitchFamily="34" charset="0"/>
                <a:ea typeface="Monaco" charset="0"/>
                <a:cs typeface="Arial" pitchFamily="34" charset="0"/>
              </a:rPr>
              <a:t>= -0.86 ± 0.007 </a:t>
            </a:r>
            <a:r>
              <a:rPr lang="en-US" sz="1600" dirty="0" err="1" smtClean="0">
                <a:solidFill>
                  <a:srgbClr val="D90B00"/>
                </a:solidFill>
                <a:latin typeface="Arial" pitchFamily="34" charset="0"/>
                <a:ea typeface="Monaco" charset="0"/>
                <a:cs typeface="Arial" pitchFamily="34" charset="0"/>
              </a:rPr>
              <a:t>mas</a:t>
            </a:r>
            <a:r>
              <a:rPr lang="en-US" sz="1600" dirty="0" smtClean="0">
                <a:solidFill>
                  <a:srgbClr val="D90B00"/>
                </a:solidFill>
                <a:latin typeface="Arial" pitchFamily="34" charset="0"/>
                <a:ea typeface="Monaco" charset="0"/>
                <a:cs typeface="Arial" pitchFamily="34" charset="0"/>
              </a:rPr>
              <a:t> yr </a:t>
            </a:r>
            <a:r>
              <a:rPr lang="en-US" sz="1600" baseline="30000" dirty="0" smtClean="0">
                <a:solidFill>
                  <a:srgbClr val="D90B00"/>
                </a:solidFill>
                <a:latin typeface="Arial" pitchFamily="34" charset="0"/>
                <a:ea typeface="Monaco" charset="0"/>
                <a:cs typeface="Arial" pitchFamily="34" charset="0"/>
              </a:rPr>
              <a:t>-1</a:t>
            </a:r>
            <a:endParaRPr lang="en-US" sz="1600" dirty="0">
              <a:solidFill>
                <a:srgbClr val="D90B00"/>
              </a:solidFill>
              <a:latin typeface="Arial" pitchFamily="34" charset="0"/>
              <a:ea typeface="Monaco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US" dirty="0"/>
              <a:t>Comparison </a:t>
            </a:r>
            <a:r>
              <a:rPr lang="en-US" dirty="0" smtClean="0"/>
              <a:t>with HIPPARCOS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36040"/>
          <a:ext cx="84582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550"/>
                <a:gridCol w="2114550"/>
                <a:gridCol w="2114550"/>
                <a:gridCol w="211455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Parallax (</a:t>
                      </a:r>
                      <a:r>
                        <a:rPr lang="en-US" dirty="0" err="1" smtClean="0"/>
                        <a:t>mas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μ</a:t>
                      </a:r>
                      <a:r>
                        <a:rPr lang="el-GR" baseline="-25000" dirty="0" smtClean="0"/>
                        <a:t>α</a:t>
                      </a:r>
                      <a:r>
                        <a:rPr lang="en-US" baseline="-25000" dirty="0" err="1" smtClean="0"/>
                        <a:t>cos</a:t>
                      </a:r>
                      <a:r>
                        <a:rPr lang="el-GR" baseline="-25000" dirty="0" smtClean="0"/>
                        <a:t>δ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mas</a:t>
                      </a:r>
                      <a:r>
                        <a:rPr lang="en-US" dirty="0" smtClean="0"/>
                        <a:t> yr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dirty="0" smtClean="0"/>
                        <a:t>)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μ</a:t>
                      </a:r>
                      <a:r>
                        <a:rPr lang="el-GR" baseline="-25000" dirty="0" smtClean="0"/>
                        <a:t>δ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mas</a:t>
                      </a:r>
                      <a:r>
                        <a:rPr lang="en-US" dirty="0" smtClean="0"/>
                        <a:t> yr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BM267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35.14 ± 0.22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2.692 ± 0.015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-0.860 ± 0.0007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HIPPARCOS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35.14 ± 0.90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2.39 ± 0.77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-1.44 ± 0.88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Fey et al. (2006)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3.30 ± 0.74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-2.87 ± 0.76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3787874"/>
          <a:ext cx="8382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3124200"/>
                <a:gridCol w="1219200"/>
                <a:gridCol w="1066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R.A. (error in </a:t>
                      </a:r>
                      <a:r>
                        <a:rPr lang="en-US" dirty="0" err="1" smtClean="0"/>
                        <a:t>mas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Dec. (error in </a:t>
                      </a:r>
                      <a:r>
                        <a:rPr lang="en-US" dirty="0" err="1" smtClean="0"/>
                        <a:t>mas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</a:t>
                      </a:r>
                      <a:r>
                        <a:rPr lang="en-US" baseline="-25000" dirty="0" smtClean="0"/>
                        <a:t>0</a:t>
                      </a:r>
                      <a:r>
                        <a:rPr lang="en-US" dirty="0" smtClean="0"/>
                        <a:t>-</a:t>
                      </a:r>
                      <a:r>
                        <a:rPr lang="el-GR" dirty="0" smtClean="0"/>
                        <a:t>α</a:t>
                      </a:r>
                      <a:r>
                        <a:rPr lang="en-US" baseline="-25000" dirty="0" smtClean="0"/>
                        <a:t>hip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δ</a:t>
                      </a:r>
                      <a:r>
                        <a:rPr lang="en-US" baseline="-25000" dirty="0" smtClean="0"/>
                        <a:t>0</a:t>
                      </a:r>
                      <a:r>
                        <a:rPr lang="en-US" dirty="0" smtClean="0"/>
                        <a:t>-</a:t>
                      </a:r>
                      <a:r>
                        <a:rPr lang="el-GR" dirty="0" smtClean="0"/>
                        <a:t>δ</a:t>
                      </a:r>
                      <a:r>
                        <a:rPr lang="en-US" baseline="-25000" dirty="0" smtClean="0"/>
                        <a:t>hip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3:08:10.129718 </a:t>
                      </a:r>
                      <a:r>
                        <a:rPr lang="en-US" dirty="0" smtClean="0"/>
                        <a:t>±</a:t>
                      </a:r>
                      <a:r>
                        <a:rPr lang="en-US" baseline="0" dirty="0" smtClean="0"/>
                        <a:t>0.71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40:57:20.34432 ±0.58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-16.1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5083274"/>
          <a:ext cx="8382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3124200"/>
                <a:gridCol w="1219200"/>
                <a:gridCol w="1066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R.A. (error in </a:t>
                      </a:r>
                      <a:r>
                        <a:rPr lang="en-US" dirty="0" err="1" smtClean="0"/>
                        <a:t>mas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Dec. (error in </a:t>
                      </a:r>
                      <a:r>
                        <a:rPr lang="en-US" dirty="0" err="1" smtClean="0"/>
                        <a:t>mas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</a:t>
                      </a:r>
                      <a:r>
                        <a:rPr lang="en-US" baseline="-25000" dirty="0" smtClean="0"/>
                        <a:t>0</a:t>
                      </a:r>
                      <a:r>
                        <a:rPr lang="en-US" dirty="0" smtClean="0"/>
                        <a:t>-</a:t>
                      </a:r>
                      <a:r>
                        <a:rPr lang="el-GR" dirty="0" smtClean="0"/>
                        <a:t>α</a:t>
                      </a:r>
                      <a:r>
                        <a:rPr lang="en-US" baseline="-25000" dirty="0" smtClean="0"/>
                        <a:t>fey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δ</a:t>
                      </a:r>
                      <a:r>
                        <a:rPr lang="en-US" baseline="-25000" dirty="0" smtClean="0"/>
                        <a:t>0</a:t>
                      </a:r>
                      <a:r>
                        <a:rPr lang="en-US" dirty="0" smtClean="0"/>
                        <a:t>-</a:t>
                      </a:r>
                      <a:r>
                        <a:rPr lang="el-GR" dirty="0" smtClean="0"/>
                        <a:t>δ</a:t>
                      </a:r>
                      <a:r>
                        <a:rPr lang="en-US" baseline="-25000" dirty="0" smtClean="0"/>
                        <a:t>fey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3:08:10.1343</a:t>
                      </a:r>
                      <a:r>
                        <a:rPr lang="en-US" dirty="0" smtClean="0"/>
                        <a:t>±</a:t>
                      </a:r>
                      <a:r>
                        <a:rPr lang="en-US" baseline="0" dirty="0" smtClean="0"/>
                        <a:t> 2.7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40:57:20.335 ± 3.1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-2.9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3352800"/>
            <a:ext cx="838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latin typeface="Arial" pitchFamily="34" charset="0"/>
                <a:cs typeface="Arial" pitchFamily="34" charset="0"/>
              </a:rPr>
              <a:t>Compare to HIPPARCOS Center-of-Luminosity Position (observation epoch 1991.25)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681954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latin typeface="Arial" pitchFamily="34" charset="0"/>
                <a:cs typeface="Arial" pitchFamily="34" charset="0"/>
              </a:rPr>
              <a:t>Compare to Fey et al. (2006) MERLIN position of radio emission (epoch 2001.8276)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413250" y="6565900"/>
            <a:ext cx="306388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77E63CC3-1C1D-47D4-98FF-AFBBBBFF2899}" type="slidenum">
              <a:rPr lang="en-US" sz="1600">
                <a:solidFill>
                  <a:schemeClr val="tx1"/>
                </a:solidFill>
                <a:latin typeface="Bradley Hand ITC TT-Bold" charset="0"/>
                <a:ea typeface="Bradley Hand ITC TT-Bold" charset="0"/>
                <a:cs typeface="Bradley Hand ITC TT-Bold" charset="0"/>
                <a:sym typeface="Bradley Hand ITC TT-Bold" charset="0"/>
              </a:rPr>
              <a:pPr/>
              <a:t>16</a:t>
            </a:fld>
            <a:endParaRPr lang="en-US" sz="1600" dirty="0">
              <a:solidFill>
                <a:schemeClr val="tx1"/>
              </a:solidFill>
              <a:latin typeface="Bradley Hand ITC TT-Bold" charset="0"/>
              <a:ea typeface="Bradley Hand ITC TT-Bold" charset="0"/>
              <a:cs typeface="Bradley Hand ITC TT-Bold" charset="0"/>
              <a:sym typeface="Bradley Hand ITC TT-Bold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" y="2867025"/>
            <a:ext cx="840105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5688" y="1682750"/>
            <a:ext cx="3779837" cy="3771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pic>
        <p:nvPicPr>
          <p:cNvPr id="36866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89100"/>
            <a:ext cx="3784600" cy="3778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36870" name="Rectangle 6"/>
          <p:cNvSpPr>
            <a:spLocks noGrp="1" noChangeArrowheads="1"/>
          </p:cNvSpPr>
          <p:nvPr>
            <p:ph type="title"/>
          </p:nvPr>
        </p:nvSpPr>
        <p:spPr>
          <a:xfrm>
            <a:off x="1270000" y="330200"/>
            <a:ext cx="6591300" cy="787400"/>
          </a:xfrm>
          <a:ln/>
        </p:spPr>
        <p:txBody>
          <a:bodyPr rIns="60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/>
              <a:t>Is K star really at centroid of radio?</a:t>
            </a:r>
            <a:br>
              <a:rPr lang="en-US" sz="2400"/>
            </a:br>
            <a:endParaRPr lang="en-US" sz="2400"/>
          </a:p>
        </p:txBody>
      </p:sp>
      <p:sp>
        <p:nvSpPr>
          <p:cNvPr id="36871" name="Rectangle 7"/>
          <p:cNvSpPr>
            <a:spLocks/>
          </p:cNvSpPr>
          <p:nvPr/>
        </p:nvSpPr>
        <p:spPr bwMode="auto">
          <a:xfrm>
            <a:off x="2937724" y="1155412"/>
            <a:ext cx="3234476" cy="29238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1828800" algn="l"/>
              </a:tabLst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Test Fit to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Algol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 B vs.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Algol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 A</a:t>
            </a:r>
            <a:endParaRPr lang="en-US" sz="2000" dirty="0">
              <a:solidFill>
                <a:schemeClr val="tx1"/>
              </a:solidFill>
              <a:latin typeface="Arial" pitchFamily="34" charset="0"/>
              <a:ea typeface="Monaco" charset="0"/>
              <a:cs typeface="Arial" pitchFamily="34" charset="0"/>
            </a:endParaRPr>
          </a:p>
        </p:txBody>
      </p:sp>
      <p:sp>
        <p:nvSpPr>
          <p:cNvPr id="36872" name="Rectangle 8"/>
          <p:cNvSpPr>
            <a:spLocks/>
          </p:cNvSpPr>
          <p:nvPr/>
        </p:nvSpPr>
        <p:spPr bwMode="auto">
          <a:xfrm>
            <a:off x="1576388" y="5710238"/>
            <a:ext cx="996576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39200" bIns="0" anchor="ctr">
            <a:spAutoFit/>
          </a:bodyPr>
          <a:lstStyle/>
          <a:p>
            <a:pPr marL="38100"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</a:tabLst>
            </a:pPr>
            <a:r>
              <a:rPr lang="en-US" sz="1800">
                <a:solidFill>
                  <a:srgbClr val="000000"/>
                </a:solidFill>
                <a:latin typeface="Arial" pitchFamily="34" charset="0"/>
                <a:ea typeface="Symbol" charset="2"/>
                <a:cs typeface="Arial" pitchFamily="34" charset="0"/>
                <a:sym typeface="Symbol" charset="2"/>
              </a:rPr>
              <a:t>χ</a:t>
            </a:r>
            <a:r>
              <a:rPr lang="en-US" sz="1800" baseline="33000">
                <a:solidFill>
                  <a:srgbClr val="000000"/>
                </a:solidFill>
                <a:latin typeface="Arial" pitchFamily="34" charset="0"/>
                <a:ea typeface="Symbol" charset="2"/>
                <a:cs typeface="Arial" pitchFamily="34" charset="0"/>
                <a:sym typeface="Symbol" charset="2"/>
              </a:rPr>
              <a:t>2</a:t>
            </a:r>
            <a:r>
              <a:rPr lang="en-US" sz="1800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 = 0.7  </a:t>
            </a:r>
          </a:p>
        </p:txBody>
      </p:sp>
      <p:sp>
        <p:nvSpPr>
          <p:cNvPr id="36873" name="Rectangle 9"/>
          <p:cNvSpPr>
            <a:spLocks/>
          </p:cNvSpPr>
          <p:nvPr/>
        </p:nvSpPr>
        <p:spPr bwMode="auto">
          <a:xfrm>
            <a:off x="5011738" y="5713413"/>
            <a:ext cx="2448897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39200" bIns="0" anchor="ctr">
            <a:spAutoFit/>
          </a:bodyPr>
          <a:lstStyle/>
          <a:p>
            <a:pPr marL="38100"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</a:tabLst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Symbol" charset="2"/>
                <a:cs typeface="Arial" pitchFamily="34" charset="0"/>
                <a:sym typeface="Symbol" charset="2"/>
              </a:rPr>
              <a:t>χ</a:t>
            </a:r>
            <a:r>
              <a:rPr lang="en-US" sz="1800" baseline="33000" dirty="0">
                <a:solidFill>
                  <a:srgbClr val="000000"/>
                </a:solidFill>
                <a:latin typeface="Arial" pitchFamily="34" charset="0"/>
                <a:ea typeface="Symbol" charset="2"/>
                <a:cs typeface="Arial" pitchFamily="34" charset="0"/>
                <a:sym typeface="Symbol" charset="2"/>
              </a:rPr>
              <a:t>2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 = 3.25 (reject 10</a:t>
            </a:r>
            <a:r>
              <a:rPr lang="en-US" sz="1800" baseline="32000" dirty="0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-14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)  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4413250" y="6565900"/>
            <a:ext cx="306388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B85FC846-3AF6-4F99-83AA-380FA97762E2}" type="slidenum">
              <a:rPr lang="en-US" sz="1600">
                <a:solidFill>
                  <a:schemeClr val="tx1"/>
                </a:solidFill>
                <a:latin typeface="Bradley Hand ITC TT-Bold" charset="0"/>
                <a:ea typeface="Bradley Hand ITC TT-Bold" charset="0"/>
                <a:cs typeface="Bradley Hand ITC TT-Bold" charset="0"/>
                <a:sym typeface="Bradley Hand ITC TT-Bold" charset="0"/>
              </a:rPr>
              <a:pPr/>
              <a:t>17</a:t>
            </a:fld>
            <a:endParaRPr lang="en-US" sz="1600">
              <a:solidFill>
                <a:schemeClr val="tx1"/>
              </a:solidFill>
              <a:latin typeface="Bradley Hand ITC TT-Bold" charset="0"/>
              <a:ea typeface="Bradley Hand ITC TT-Bold" charset="0"/>
              <a:cs typeface="Bradley Hand ITC TT-Bold" charset="0"/>
              <a:sym typeface="Bradley Hand ITC TT-Bold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413250" y="6565900"/>
            <a:ext cx="306388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fld id="{4B44724A-285E-4A3E-BA65-0FD377AF8A11}" type="slidenum">
              <a:rPr lang="en-US" sz="1600">
                <a:solidFill>
                  <a:schemeClr val="tx1"/>
                </a:solidFill>
                <a:latin typeface="Bradley Hand ITC TT-Bold" charset="0"/>
                <a:ea typeface="Bradley Hand ITC TT-Bold" charset="0"/>
                <a:cs typeface="Bradley Hand ITC TT-Bold" charset="0"/>
                <a:sym typeface="Bradley Hand ITC TT-Bold" charset="0"/>
              </a:rPr>
              <a:pPr/>
              <a:t>18</a:t>
            </a:fld>
            <a:endParaRPr lang="en-US" sz="1600">
              <a:solidFill>
                <a:schemeClr val="tx1"/>
              </a:solidFill>
              <a:latin typeface="Bradley Hand ITC TT-Bold" charset="0"/>
              <a:ea typeface="Bradley Hand ITC TT-Bold" charset="0"/>
              <a:cs typeface="Bradley Hand ITC TT-Bold" charset="0"/>
              <a:sym typeface="Bradley Hand ITC TT-Bold" charset="0"/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1778000"/>
            <a:ext cx="3881437" cy="36068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/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1600" y="1765300"/>
            <a:ext cx="3890963" cy="36322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/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8900" y="1765300"/>
            <a:ext cx="3898900" cy="361156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/>
        </p:spPr>
      </p:pic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55588"/>
            <a:ext cx="8458200" cy="1443037"/>
          </a:xfrm>
          <a:ln/>
        </p:spPr>
        <p:txBody>
          <a:bodyPr rIns="60">
            <a:normAutofit/>
          </a:bodyPr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 smtClean="0"/>
              <a:t>Precision astrometry allows sub-</a:t>
            </a:r>
            <a:r>
              <a:rPr lang="en-US" sz="3200" dirty="0" err="1" smtClean="0"/>
              <a:t>mas</a:t>
            </a:r>
            <a:r>
              <a:rPr lang="en-US" sz="3200" dirty="0" smtClean="0"/>
              <a:t> Radio-Optical Image Registration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759808" presetClass="entr" presetSubtype="587564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8759808" presetClass="entr" presetSubtype="5875686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55588"/>
            <a:ext cx="7366000" cy="1443037"/>
          </a:xfrm>
          <a:ln/>
          <a:effectLst/>
        </p:spPr>
        <p:txBody>
          <a:bodyPr rIns="60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Was </a:t>
            </a:r>
            <a:r>
              <a:rPr lang="en-US" dirty="0" err="1"/>
              <a:t>Algol</a:t>
            </a:r>
            <a:r>
              <a:rPr lang="en-US" dirty="0"/>
              <a:t> a Death star??</a:t>
            </a: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413250" y="6565900"/>
            <a:ext cx="306388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fld id="{77E63CC3-1C1D-47D4-98FF-AFBBBBFF2899}" type="slidenum">
              <a:rPr lang="en-US" sz="1600">
                <a:solidFill>
                  <a:schemeClr val="tx1"/>
                </a:solidFill>
                <a:latin typeface="Bradley Hand ITC TT-Bold" charset="0"/>
                <a:ea typeface="Bradley Hand ITC TT-Bold" charset="0"/>
                <a:cs typeface="Bradley Hand ITC TT-Bold" charset="0"/>
                <a:sym typeface="Bradley Hand ITC TT-Bold" charset="0"/>
              </a:rPr>
              <a:pPr/>
              <a:t>19</a:t>
            </a:fld>
            <a:endParaRPr lang="en-US" sz="1600" dirty="0">
              <a:solidFill>
                <a:schemeClr val="tx1"/>
              </a:solidFill>
              <a:latin typeface="Bradley Hand ITC TT-Bold" charset="0"/>
              <a:ea typeface="Bradley Hand ITC TT-Bold" charset="0"/>
              <a:cs typeface="Bradley Hand ITC TT-Bold" charset="0"/>
              <a:sym typeface="Bradley Hand ITC TT-Bold" charset="0"/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2800" y="1600200"/>
            <a:ext cx="4699000" cy="4699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4425" y="2028825"/>
            <a:ext cx="3962400" cy="373697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759424" presetClass="entr" presetSubtype="411971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1016000" y="1660525"/>
            <a:ext cx="7366000" cy="4576763"/>
          </a:xfrm>
          <a:ln/>
        </p:spPr>
        <p:txBody>
          <a:bodyPr>
            <a:normAutofit/>
          </a:bodyPr>
          <a:lstStyle/>
          <a:p>
            <a:pPr marL="517525" indent="-293688">
              <a:lnSpc>
                <a:spcPct val="95000"/>
              </a:lnSpc>
              <a:buClr>
                <a:srgbClr val="000000"/>
              </a:buClr>
              <a:buSzPct val="125000"/>
              <a:tabLst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5156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5156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</a:tabLst>
            </a:pPr>
            <a:r>
              <a:rPr lang="en-US" sz="2800" dirty="0">
                <a:latin typeface="Arial" pitchFamily="34" charset="0"/>
                <a:ea typeface="Monaco" charset="0"/>
                <a:cs typeface="Arial" pitchFamily="34" charset="0"/>
                <a:sym typeface="Monaco" charset="0"/>
              </a:rPr>
              <a:t>What is the morphology [shape, orientation, timescale] of the radio corona of </a:t>
            </a:r>
            <a:r>
              <a:rPr lang="en-US" sz="2800" dirty="0" err="1" smtClean="0">
                <a:latin typeface="Arial" pitchFamily="34" charset="0"/>
                <a:ea typeface="Monaco" charset="0"/>
                <a:cs typeface="Arial" pitchFamily="34" charset="0"/>
                <a:sym typeface="Monaco" charset="0"/>
              </a:rPr>
              <a:t>Algol</a:t>
            </a:r>
            <a:r>
              <a:rPr lang="en-US" sz="2800" dirty="0" smtClean="0">
                <a:latin typeface="Arial" pitchFamily="34" charset="0"/>
                <a:ea typeface="Monaco" charset="0"/>
                <a:cs typeface="Arial" pitchFamily="34" charset="0"/>
                <a:sym typeface="Monaco" charset="0"/>
              </a:rPr>
              <a:t>?</a:t>
            </a:r>
            <a:endParaRPr lang="en-US" sz="2800" dirty="0">
              <a:latin typeface="Arial" pitchFamily="34" charset="0"/>
              <a:ea typeface="ヒラギノ角ゴ ProN W3" charset="0"/>
              <a:cs typeface="Arial" pitchFamily="34" charset="0"/>
              <a:sym typeface="Monaco" charset="0"/>
            </a:endParaRPr>
          </a:p>
          <a:p>
            <a:pPr marL="914400" lvl="1" indent="-293688">
              <a:lnSpc>
                <a:spcPct val="95000"/>
              </a:lnSpc>
              <a:buClr>
                <a:srgbClr val="000000"/>
              </a:buClr>
              <a:buSzPct val="125000"/>
              <a:tabLst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5156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5156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</a:tabLst>
            </a:pPr>
            <a:r>
              <a:rPr lang="en-US" sz="2400" dirty="0">
                <a:latin typeface="Arial" pitchFamily="34" charset="0"/>
                <a:ea typeface="Monaco" charset="0"/>
                <a:cs typeface="Arial" pitchFamily="34" charset="0"/>
                <a:sym typeface="Monaco" charset="0"/>
              </a:rPr>
              <a:t>Need high fidelity, high angular resolution images (i.e. HSA, 15+ GHz)</a:t>
            </a:r>
            <a:endParaRPr lang="en-US" sz="2400" dirty="0">
              <a:latin typeface="Arial" pitchFamily="34" charset="0"/>
              <a:ea typeface="ヒラギノ角ゴ ProN W3" charset="0"/>
              <a:cs typeface="Arial" pitchFamily="34" charset="0"/>
              <a:sym typeface="Monaco" charset="0"/>
            </a:endParaRPr>
          </a:p>
          <a:p>
            <a:pPr marL="517525" indent="-293688">
              <a:lnSpc>
                <a:spcPct val="95000"/>
              </a:lnSpc>
              <a:buClr>
                <a:srgbClr val="000000"/>
              </a:buClr>
              <a:buSzPct val="125000"/>
              <a:tabLst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5156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5156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</a:tabLst>
            </a:pPr>
            <a:r>
              <a:rPr lang="en-US" sz="2800" dirty="0">
                <a:latin typeface="Arial" pitchFamily="34" charset="0"/>
                <a:ea typeface="Monaco" charset="0"/>
                <a:cs typeface="Arial" pitchFamily="34" charset="0"/>
                <a:sym typeface="Monaco" charset="0"/>
              </a:rPr>
              <a:t> How </a:t>
            </a:r>
            <a:r>
              <a:rPr lang="en-US" sz="2800" dirty="0" smtClean="0">
                <a:latin typeface="Arial" pitchFamily="34" charset="0"/>
                <a:ea typeface="Monaco" charset="0"/>
                <a:cs typeface="Arial" pitchFamily="34" charset="0"/>
                <a:sym typeface="Monaco" charset="0"/>
              </a:rPr>
              <a:t>do </a:t>
            </a:r>
            <a:r>
              <a:rPr lang="en-US" sz="2800" dirty="0">
                <a:latin typeface="Arial" pitchFamily="34" charset="0"/>
                <a:ea typeface="Monaco" charset="0"/>
                <a:cs typeface="Arial" pitchFamily="34" charset="0"/>
                <a:sym typeface="Monaco" charset="0"/>
              </a:rPr>
              <a:t>the radio images connect to the actual positions of the </a:t>
            </a:r>
            <a:r>
              <a:rPr lang="en-US" sz="2800" dirty="0" smtClean="0">
                <a:latin typeface="Arial" pitchFamily="34" charset="0"/>
                <a:ea typeface="Monaco" charset="0"/>
                <a:cs typeface="Arial" pitchFamily="34" charset="0"/>
                <a:sym typeface="Monaco" charset="0"/>
              </a:rPr>
              <a:t>stars? </a:t>
            </a:r>
            <a:endParaRPr lang="en-US" sz="2800" dirty="0">
              <a:latin typeface="Arial" pitchFamily="34" charset="0"/>
              <a:ea typeface="ヒラギノ角ゴ ProN W3" charset="0"/>
              <a:cs typeface="Arial" pitchFamily="34" charset="0"/>
              <a:sym typeface="Monaco" charset="0"/>
            </a:endParaRPr>
          </a:p>
          <a:p>
            <a:pPr marL="914400" lvl="1" indent="-293688">
              <a:lnSpc>
                <a:spcPct val="95000"/>
              </a:lnSpc>
              <a:buClr>
                <a:srgbClr val="000000"/>
              </a:buClr>
              <a:buSzPct val="125000"/>
              <a:tabLst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5156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5156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</a:tabLst>
            </a:pPr>
            <a:r>
              <a:rPr lang="en-US" sz="2400" dirty="0">
                <a:latin typeface="Arial" pitchFamily="34" charset="0"/>
                <a:ea typeface="Monaco" charset="0"/>
                <a:cs typeface="Arial" pitchFamily="34" charset="0"/>
                <a:sym typeface="Monaco" charset="0"/>
              </a:rPr>
              <a:t>Requires precise (sub-</a:t>
            </a:r>
            <a:r>
              <a:rPr lang="en-US" sz="2400" dirty="0" err="1">
                <a:latin typeface="Arial" pitchFamily="34" charset="0"/>
                <a:ea typeface="Monaco" charset="0"/>
                <a:cs typeface="Arial" pitchFamily="34" charset="0"/>
                <a:sym typeface="Monaco" charset="0"/>
              </a:rPr>
              <a:t>mas</a:t>
            </a:r>
            <a:r>
              <a:rPr lang="en-US" sz="2400" dirty="0">
                <a:latin typeface="Arial" pitchFamily="34" charset="0"/>
                <a:ea typeface="Monaco" charset="0"/>
                <a:cs typeface="Arial" pitchFamily="34" charset="0"/>
                <a:sym typeface="Monaco" charset="0"/>
              </a:rPr>
              <a:t>) astrometry and accurate orbital/</a:t>
            </a:r>
            <a:r>
              <a:rPr lang="en-US" sz="2400" dirty="0" err="1">
                <a:latin typeface="Arial" pitchFamily="34" charset="0"/>
                <a:ea typeface="Monaco" charset="0"/>
                <a:cs typeface="Arial" pitchFamily="34" charset="0"/>
                <a:sym typeface="Monaco" charset="0"/>
              </a:rPr>
              <a:t>astrometric</a:t>
            </a:r>
            <a:r>
              <a:rPr lang="en-US" sz="2400" dirty="0">
                <a:latin typeface="Arial" pitchFamily="34" charset="0"/>
                <a:ea typeface="Monaco" charset="0"/>
                <a:cs typeface="Arial" pitchFamily="34" charset="0"/>
                <a:sym typeface="Monaco" charset="0"/>
              </a:rPr>
              <a:t> parameters</a:t>
            </a:r>
            <a:endParaRPr lang="en-US" sz="2400" dirty="0">
              <a:latin typeface="Arial" pitchFamily="34" charset="0"/>
              <a:ea typeface="ヒラギノ角ゴ ProN W3" charset="0"/>
              <a:cs typeface="Arial" pitchFamily="34" charset="0"/>
              <a:sym typeface="Monaco" charset="0"/>
            </a:endParaRPr>
          </a:p>
        </p:txBody>
      </p:sp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889000" y="255588"/>
            <a:ext cx="7366000" cy="1443037"/>
          </a:xfrm>
          <a:ln/>
        </p:spPr>
        <p:txBody>
          <a:bodyPr rIns="60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Central science questions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413250" y="6565900"/>
            <a:ext cx="306388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9F7FC492-D3EA-41F9-9FAE-B9139BC35E99}" type="slidenum">
              <a:rPr lang="en-US" sz="1600">
                <a:solidFill>
                  <a:schemeClr val="tx1"/>
                </a:solidFill>
                <a:latin typeface="Bradley Hand ITC TT-Bold" charset="0"/>
                <a:ea typeface="Bradley Hand ITC TT-Bold" charset="0"/>
                <a:cs typeface="Bradley Hand ITC TT-Bold" charset="0"/>
                <a:sym typeface="Bradley Hand ITC TT-Bold" charset="0"/>
              </a:rPr>
              <a:pPr/>
              <a:t>2</a:t>
            </a:fld>
            <a:endParaRPr lang="en-US" sz="1600">
              <a:solidFill>
                <a:schemeClr val="tx1"/>
              </a:solidFill>
              <a:latin typeface="Bradley Hand ITC TT-Bold" charset="0"/>
              <a:ea typeface="Bradley Hand ITC TT-Bold" charset="0"/>
              <a:cs typeface="Bradley Hand ITC TT-Bold" charset="0"/>
              <a:sym typeface="Bradley Hand ITC TT-Bold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 bldLvl="5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419100" y="482600"/>
            <a:ext cx="8305800" cy="939800"/>
          </a:xfrm>
          <a:ln/>
        </p:spPr>
        <p:txBody>
          <a:bodyPr rIns="60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/>
              <a:t>Morphology depends on activity level</a:t>
            </a:r>
          </a:p>
        </p:txBody>
      </p:sp>
      <p:sp>
        <p:nvSpPr>
          <p:cNvPr id="37890" name="Rectangle 2"/>
          <p:cNvSpPr>
            <a:spLocks/>
          </p:cNvSpPr>
          <p:nvPr/>
        </p:nvSpPr>
        <p:spPr bwMode="auto">
          <a:xfrm>
            <a:off x="889000" y="5583238"/>
            <a:ext cx="3263900" cy="647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9200" bIns="0" anchor="ctr"/>
          <a:lstStyle/>
          <a:p>
            <a:pPr marL="38100"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</a:tabLst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April 6, 2008 1400-0200 UT</a:t>
            </a:r>
          </a:p>
          <a:p>
            <a:pPr marL="38100"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</a:tabLst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Phase = 0.50   S = 29.7 mJy</a:t>
            </a:r>
          </a:p>
        </p:txBody>
      </p:sp>
      <p:sp>
        <p:nvSpPr>
          <p:cNvPr id="37891" name="Rectangle 3"/>
          <p:cNvSpPr>
            <a:spLocks/>
          </p:cNvSpPr>
          <p:nvPr/>
        </p:nvSpPr>
        <p:spPr bwMode="auto">
          <a:xfrm>
            <a:off x="4886325" y="5591175"/>
            <a:ext cx="3263900" cy="647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9200" bIns="0" anchor="ctr"/>
          <a:lstStyle/>
          <a:p>
            <a:pPr marL="38100"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</a:tabLst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July 27, 2008 0600-1800 UT</a:t>
            </a:r>
          </a:p>
          <a:p>
            <a:pPr marL="38100"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</a:tabLst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Phase = 0.50   S = 436.9 mJy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4413250" y="6565900"/>
            <a:ext cx="306388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3E629A8D-E04E-4B2E-A9C8-111C1B09D5D5}" type="slidenum">
              <a:rPr lang="en-US" sz="1600">
                <a:solidFill>
                  <a:schemeClr val="tx1"/>
                </a:solidFill>
                <a:latin typeface="Bradley Hand ITC TT-Bold" charset="0"/>
                <a:ea typeface="Bradley Hand ITC TT-Bold" charset="0"/>
                <a:cs typeface="Bradley Hand ITC TT-Bold" charset="0"/>
                <a:sym typeface="Bradley Hand ITC TT-Bold" charset="0"/>
              </a:rPr>
              <a:pPr/>
              <a:t>20</a:t>
            </a:fld>
            <a:endParaRPr lang="en-US" sz="1600">
              <a:solidFill>
                <a:schemeClr val="tx1"/>
              </a:solidFill>
              <a:latin typeface="Bradley Hand ITC TT-Bold" charset="0"/>
              <a:ea typeface="Bradley Hand ITC TT-Bold" charset="0"/>
              <a:cs typeface="Bradley Hand ITC TT-Bold" charset="0"/>
              <a:sym typeface="Bradley Hand ITC TT-Bold" charset="0"/>
            </a:endParaRPr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00" y="1663700"/>
            <a:ext cx="3644900" cy="37465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rgbClr val="0C0C0C">
                <a:alpha val="75014"/>
              </a:srgbClr>
            </a:outerShdw>
          </a:effectLst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9000" y="1663700"/>
            <a:ext cx="3644900" cy="37465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rgbClr val="0C0C0C">
                <a:alpha val="75014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6300" y="1789113"/>
            <a:ext cx="3810000" cy="384175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/>
        </p:spPr>
      </p:pic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xfrm>
            <a:off x="419100" y="508000"/>
            <a:ext cx="8305800" cy="889000"/>
          </a:xfrm>
          <a:ln/>
          <a:effectLst/>
        </p:spPr>
        <p:txBody>
          <a:bodyPr rIns="-19">
            <a:normAutofit fontScale="90000"/>
          </a:bodyPr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2296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229600" algn="l"/>
              </a:tabLst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Are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Algol’s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coronal loop structures </a:t>
            </a:r>
            <a:b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common to active </a:t>
            </a:r>
            <a:r>
              <a:rPr lang="en-US" sz="2800" dirty="0">
                <a:effectLst/>
              </a:rPr>
              <a:t>binaries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38916" name="Rectangle 4"/>
          <p:cNvSpPr>
            <a:spLocks/>
          </p:cNvSpPr>
          <p:nvPr/>
        </p:nvSpPr>
        <p:spPr bwMode="auto">
          <a:xfrm>
            <a:off x="311150" y="1295400"/>
            <a:ext cx="4025900" cy="3365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/>
        </p:spPr>
        <p:txBody>
          <a:bodyPr lIns="139700" tIns="139700" rIns="139680" bIns="139700" anchor="ctr"/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2296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2296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dirty="0">
              <a:solidFill>
                <a:schemeClr val="tx1"/>
              </a:solidFill>
              <a:latin typeface="Arial" pitchFamily="34" charset="0"/>
              <a:ea typeface="Monaco" charset="0"/>
              <a:cs typeface="Arial" pitchFamily="34" charset="0"/>
            </a:endParaRPr>
          </a:p>
          <a:p>
            <a:pPr algn="l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2296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2296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Test second active binary system: </a:t>
            </a:r>
            <a:r>
              <a:rPr lang="en-US" dirty="0">
                <a:solidFill>
                  <a:srgbClr val="430A1F"/>
                </a:solidFill>
                <a:latin typeface="Arial" pitchFamily="34" charset="0"/>
                <a:ea typeface="Monaco" charset="0"/>
                <a:cs typeface="Arial" pitchFamily="34" charset="0"/>
              </a:rPr>
              <a:t>UX Ari</a:t>
            </a:r>
          </a:p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2296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2296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dirty="0">
              <a:solidFill>
                <a:schemeClr val="tx1"/>
              </a:solidFill>
              <a:latin typeface="Arial" pitchFamily="34" charset="0"/>
              <a:ea typeface="Monaco" charset="0"/>
              <a:cs typeface="Arial" pitchFamily="34" charset="0"/>
            </a:endParaRPr>
          </a:p>
          <a:p>
            <a:pPr algn="l">
              <a:lnSpc>
                <a:spcPct val="95000"/>
              </a:lnSpc>
              <a:spcBef>
                <a:spcPts val="200"/>
              </a:spcBef>
              <a:buClr>
                <a:srgbClr val="2634A7"/>
              </a:buClr>
              <a:buSzPct val="100000"/>
              <a:buFont typeface="Lucida Grande" charset="0"/>
              <a:buChar char="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2296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2296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 Larger distance (50.2 pc) but longer period (6.44 days) gives a=1.67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mas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 (resolvable by VLBA-HSA)</a:t>
            </a:r>
          </a:p>
          <a:p>
            <a:pPr algn="l">
              <a:lnSpc>
                <a:spcPct val="95000"/>
              </a:lnSpc>
              <a:spcBef>
                <a:spcPts val="200"/>
              </a:spcBef>
              <a:buClr>
                <a:srgbClr val="2634A7"/>
              </a:buClr>
              <a:buSzPct val="100000"/>
              <a:buFont typeface="Lucida Grande" charset="0"/>
              <a:buChar char="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2296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2296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 Similar flux density range</a:t>
            </a:r>
          </a:p>
          <a:p>
            <a:pPr algn="l">
              <a:lnSpc>
                <a:spcPct val="95000"/>
              </a:lnSpc>
              <a:spcBef>
                <a:spcPts val="200"/>
              </a:spcBef>
              <a:buClr>
                <a:srgbClr val="2634A7"/>
              </a:buClr>
              <a:buSzPct val="100000"/>
              <a:buFont typeface="Lucida Grande" charset="0"/>
              <a:buChar char="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2296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2296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 Past phase-referenced VLBI observations (helps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astrometric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 solution)</a:t>
            </a:r>
          </a:p>
          <a:p>
            <a:pPr algn="l">
              <a:lnSpc>
                <a:spcPct val="95000"/>
              </a:lnSpc>
              <a:spcBef>
                <a:spcPts val="200"/>
              </a:spcBef>
              <a:buClr>
                <a:srgbClr val="2634A7"/>
              </a:buClr>
              <a:buSzPct val="100000"/>
              <a:buFont typeface="Lucida Grande" charset="0"/>
              <a:buChar char="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2296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2296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 Acceleration=&gt; Possible third companion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4413250" y="6565900"/>
            <a:ext cx="306388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fld id="{EAA34310-5E6D-4026-8B59-F35AF1DCAE05}" type="slidenum">
              <a:rPr lang="en-US" sz="1800">
                <a:solidFill>
                  <a:schemeClr val="tx1"/>
                </a:solidFill>
                <a:latin typeface="Bradley Hand ITC TT-Bold" charset="0"/>
                <a:ea typeface="Bradley Hand ITC TT-Bold" charset="0"/>
                <a:cs typeface="Bradley Hand ITC TT-Bold" charset="0"/>
                <a:sym typeface="Bradley Hand ITC TT-Bold" charset="0"/>
              </a:rPr>
              <a:pPr/>
              <a:t>21</a:t>
            </a:fld>
            <a:endParaRPr lang="en-US" sz="1800">
              <a:solidFill>
                <a:schemeClr val="tx1"/>
              </a:solidFill>
              <a:latin typeface="Bradley Hand ITC TT-Bold" charset="0"/>
              <a:ea typeface="Bradley Hand ITC TT-Bold" charset="0"/>
              <a:cs typeface="Bradley Hand ITC TT-Bold" charset="0"/>
              <a:sym typeface="Bradley Hand ITC TT-Bold" charset="0"/>
            </a:endParaRPr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267199"/>
            <a:ext cx="3048000" cy="230728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/>
        </p:spPr>
      </p:pic>
      <p:grpSp>
        <p:nvGrpSpPr>
          <p:cNvPr id="38919" name="Group 7"/>
          <p:cNvGrpSpPr>
            <a:grpSpLocks/>
          </p:cNvGrpSpPr>
          <p:nvPr/>
        </p:nvGrpSpPr>
        <p:grpSpPr bwMode="auto">
          <a:xfrm>
            <a:off x="1765300" y="1600200"/>
            <a:ext cx="5613400" cy="4216400"/>
            <a:chOff x="0" y="0"/>
            <a:chExt cx="3536" cy="2656"/>
          </a:xfrm>
          <a:effectLst/>
        </p:grpSpPr>
        <p:pic>
          <p:nvPicPr>
            <p:cNvPr id="38920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3536" cy="2656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sp>
          <p:nvSpPr>
            <p:cNvPr id="38921" name="Rectangle 9"/>
            <p:cNvSpPr>
              <a:spLocks/>
            </p:cNvSpPr>
            <p:nvPr/>
          </p:nvSpPr>
          <p:spPr bwMode="auto">
            <a:xfrm>
              <a:off x="353" y="128"/>
              <a:ext cx="1938" cy="19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>
                  <a:solidFill>
                    <a:srgbClr val="F3EB00"/>
                  </a:solidFill>
                  <a:ea typeface="Monaco" charset="0"/>
                  <a:cs typeface="Monaco" charset="0"/>
                </a:rPr>
                <a:t>UX Ari HSA simulation 23 GHz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9925248" presetClass="entr" presetSubtype="4121185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xfrm>
            <a:off x="889000" y="203200"/>
            <a:ext cx="7366000" cy="1549400"/>
          </a:xfrm>
          <a:ln/>
        </p:spPr>
        <p:txBody>
          <a:bodyPr rIns="60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Summary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4413250" y="6565900"/>
            <a:ext cx="306388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BC903AF0-6496-48E2-8F81-9ACFAB5F65F0}" type="slidenum">
              <a:rPr lang="en-US" sz="1600">
                <a:solidFill>
                  <a:schemeClr val="tx1"/>
                </a:solidFill>
                <a:latin typeface="Bradley Hand ITC TT-Bold" charset="0"/>
                <a:ea typeface="Bradley Hand ITC TT-Bold" charset="0"/>
                <a:cs typeface="Bradley Hand ITC TT-Bold" charset="0"/>
                <a:sym typeface="Bradley Hand ITC TT-Bold" charset="0"/>
              </a:rPr>
              <a:pPr/>
              <a:t>22</a:t>
            </a:fld>
            <a:endParaRPr lang="en-US" sz="1600">
              <a:solidFill>
                <a:schemeClr val="tx1"/>
              </a:solidFill>
              <a:latin typeface="Bradley Hand ITC TT-Bold" charset="0"/>
              <a:ea typeface="Bradley Hand ITC TT-Bold" charset="0"/>
              <a:cs typeface="Bradley Hand ITC TT-Bold" charset="0"/>
              <a:sym typeface="Bradley Hand ITC TT-Bold" charset="0"/>
            </a:endParaRPr>
          </a:p>
        </p:txBody>
      </p:sp>
      <p:sp>
        <p:nvSpPr>
          <p:cNvPr id="39940" name="Rectangle 4"/>
          <p:cNvSpPr>
            <a:spLocks/>
          </p:cNvSpPr>
          <p:nvPr/>
        </p:nvSpPr>
        <p:spPr bwMode="auto">
          <a:xfrm>
            <a:off x="609600" y="1676400"/>
            <a:ext cx="7937500" cy="42799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>
              <a:spcBef>
                <a:spcPts val="600"/>
              </a:spcBef>
              <a:buSzPct val="60000"/>
              <a:buFont typeface="Wingdings" pitchFamily="2" charset="2"/>
              <a:buChar char="q"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 First VLBI maps of coronal loops on another star</a:t>
            </a:r>
          </a:p>
          <a:p>
            <a:pPr algn="l">
              <a:spcBef>
                <a:spcPts val="600"/>
              </a:spcBef>
              <a:buSzPct val="60000"/>
              <a:buFont typeface="Wingdings" pitchFamily="2" charset="2"/>
              <a:buChar char="q"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 First sub-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milliarcsecond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 registration of a radio position to the optical star position</a:t>
            </a:r>
          </a:p>
          <a:p>
            <a:pPr algn="l">
              <a:spcBef>
                <a:spcPts val="600"/>
              </a:spcBef>
              <a:buSzPct val="60000"/>
              <a:buFont typeface="Wingdings" pitchFamily="2" charset="2"/>
              <a:buChar char="q"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 The dominant feature of 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Algol’s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 magnetosphere is a large loop, oriented (in general) toward the B-type primary</a:t>
            </a:r>
          </a:p>
          <a:p>
            <a:pPr algn="l">
              <a:spcBef>
                <a:spcPts val="600"/>
              </a:spcBef>
              <a:buSzPct val="60000"/>
              <a:buFont typeface="Wingdings" pitchFamily="2" charset="2"/>
              <a:buChar char="q"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 Loop is anchored near the poles of the K 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subgiant</a:t>
            </a:r>
            <a:endParaRPr lang="en-US" sz="1800" dirty="0">
              <a:solidFill>
                <a:schemeClr val="tx1"/>
              </a:solidFill>
              <a:latin typeface="Arial" pitchFamily="34" charset="0"/>
              <a:ea typeface="Monaco" charset="0"/>
              <a:cs typeface="Arial" pitchFamily="34" charset="0"/>
            </a:endParaRPr>
          </a:p>
          <a:p>
            <a:pPr algn="l">
              <a:spcBef>
                <a:spcPts val="600"/>
              </a:spcBef>
              <a:buSzPct val="60000"/>
              <a:buFont typeface="Wingdings" pitchFamily="2" charset="2"/>
              <a:buChar char="q"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 Consistent with X-ray observations</a:t>
            </a:r>
          </a:p>
          <a:p>
            <a:pPr algn="l">
              <a:spcBef>
                <a:spcPts val="600"/>
              </a:spcBef>
              <a:buSzPct val="60000"/>
              <a:buFont typeface="Wingdings" pitchFamily="2" charset="2"/>
              <a:buChar char="q"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Gyrosynchrotron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 loop model fits radio morphology</a:t>
            </a:r>
          </a:p>
          <a:p>
            <a:pPr marL="685800" lvl="1" algn="l">
              <a:spcBef>
                <a:spcPts val="600"/>
              </a:spcBef>
              <a:buSzPct val="60000"/>
              <a:buFont typeface="Wingdings" pitchFamily="2" charset="2"/>
              <a:buChar char="q"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ea typeface="Lucida Grande" charset="0"/>
                <a:cs typeface="Arial" pitchFamily="34" charset="0"/>
              </a:rPr>
              <a:t> Quiescent - τ=1 at feet of loop (δ≈3)</a:t>
            </a:r>
          </a:p>
          <a:p>
            <a:pPr marL="685800" lvl="1" algn="l">
              <a:spcBef>
                <a:spcPts val="600"/>
              </a:spcBef>
              <a:buSzPct val="60000"/>
              <a:buFont typeface="Wingdings" pitchFamily="2" charset="2"/>
              <a:buChar char="q"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ea typeface="Lucida Grande" charset="0"/>
                <a:cs typeface="Arial" pitchFamily="34" charset="0"/>
              </a:rPr>
              <a:t> Flaring - τ=1 fills loop (δ≈1.8)</a:t>
            </a:r>
          </a:p>
          <a:p>
            <a:pPr algn="l">
              <a:spcBef>
                <a:spcPts val="600"/>
              </a:spcBef>
              <a:buSzPct val="60000"/>
              <a:buFont typeface="Wingdings" pitchFamily="2" charset="2"/>
              <a:buChar char="q"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ea typeface="Lucida Grande" charset="0"/>
                <a:cs typeface="Arial" pitchFamily="34" charset="0"/>
              </a:rPr>
              <a:t> Is this feature common to active stars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ea typeface="Lucida Grande" charset="0"/>
                <a:cs typeface="Arial" pitchFamily="34" charset="0"/>
              </a:rPr>
              <a:t>?</a:t>
            </a:r>
            <a:endParaRPr lang="en-US" sz="1800" dirty="0">
              <a:solidFill>
                <a:schemeClr val="tx1"/>
              </a:solidFill>
              <a:latin typeface="Arial" pitchFamily="34" charset="0"/>
              <a:ea typeface="Monaco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889000" y="490538"/>
            <a:ext cx="7366000" cy="911225"/>
          </a:xfrm>
          <a:ln/>
        </p:spPr>
        <p:txBody>
          <a:bodyPr rIns="60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Algol System</a:t>
            </a:r>
          </a:p>
        </p:txBody>
      </p:sp>
      <p:pic>
        <p:nvPicPr>
          <p:cNvPr id="16386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3124200"/>
            <a:ext cx="5067300" cy="3238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>
            <a:outerShdw dist="76199" dir="2700000" algn="ctr" rotWithShape="0">
              <a:schemeClr val="bg2"/>
            </a:outerShdw>
          </a:effec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413250" y="6565900"/>
            <a:ext cx="306388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B501A619-B53E-4437-B9B1-E0ED62144922}" type="slidenum">
              <a:rPr lang="en-US" sz="1600">
                <a:solidFill>
                  <a:schemeClr val="tx1"/>
                </a:solidFill>
                <a:latin typeface="Bradley Hand ITC TT-Bold" charset="0"/>
                <a:ea typeface="Bradley Hand ITC TT-Bold" charset="0"/>
                <a:cs typeface="Bradley Hand ITC TT-Bold" charset="0"/>
                <a:sym typeface="Bradley Hand ITC TT-Bold" charset="0"/>
              </a:rPr>
              <a:pPr/>
              <a:t>3</a:t>
            </a:fld>
            <a:endParaRPr lang="en-US" sz="1600">
              <a:solidFill>
                <a:schemeClr val="tx1"/>
              </a:solidFill>
              <a:latin typeface="Bradley Hand ITC TT-Bold" charset="0"/>
              <a:ea typeface="Bradley Hand ITC TT-Bold" charset="0"/>
              <a:cs typeface="Bradley Hand ITC TT-Bold" charset="0"/>
              <a:sym typeface="Bradley Hand ITC TT-Bold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524000"/>
            <a:ext cx="350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Distance: 28.8 pc (93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l">
              <a:buFont typeface="Wingdings" pitchFamily="2" charset="2"/>
              <a:buChar char="q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Low Proper Motion</a:t>
            </a:r>
          </a:p>
          <a:p>
            <a:pPr algn="l">
              <a:buFont typeface="Wingdings" pitchFamily="2" charset="2"/>
              <a:buChar char="q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Algol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</a:t>
            </a:r>
          </a:p>
          <a:p>
            <a:pPr lvl="1" algn="l">
              <a:buFont typeface="Courier New" pitchFamily="49" charset="0"/>
              <a:buChar char="o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A-type</a:t>
            </a:r>
          </a:p>
          <a:p>
            <a:pPr lvl="1" algn="l">
              <a:buFont typeface="Courier New" pitchFamily="49" charset="0"/>
              <a:buChar char="o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1.86 yr orbit</a:t>
            </a:r>
          </a:p>
          <a:p>
            <a:pPr algn="l">
              <a:buFont typeface="Wingdings" pitchFamily="2" charset="2"/>
              <a:buChar char="q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Algol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A/B</a:t>
            </a:r>
          </a:p>
          <a:p>
            <a:pPr lvl="1" algn="l">
              <a:buFont typeface="Courier New" pitchFamily="49" charset="0"/>
              <a:buChar char="o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Radio Active</a:t>
            </a:r>
          </a:p>
          <a:p>
            <a:pPr lvl="1" algn="l">
              <a:buFont typeface="Courier New" pitchFamily="49" charset="0"/>
              <a:buChar char="o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2.86 day period</a:t>
            </a:r>
          </a:p>
          <a:p>
            <a:pPr lvl="1" algn="l">
              <a:buFont typeface="Courier New" pitchFamily="49" charset="0"/>
              <a:buChar char="o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Mass Ratio 4.5:1</a:t>
            </a:r>
          </a:p>
          <a:p>
            <a:pPr lvl="1" algn="l">
              <a:buFont typeface="Courier New" pitchFamily="49" charset="0"/>
              <a:buChar char="o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Separation 3.6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 algn="l">
              <a:buFont typeface="Courier New" pitchFamily="49" charset="0"/>
              <a:buChar char="o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Eclipsing!</a:t>
            </a:r>
          </a:p>
          <a:p>
            <a:pPr lvl="1" algn="l">
              <a:buFont typeface="Courier New" pitchFamily="49" charset="0"/>
              <a:buChar char="o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4381500" y="3162300"/>
            <a:ext cx="1752600" cy="457200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6362700" y="3467100"/>
            <a:ext cx="1981200" cy="228600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962400" y="14478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latin typeface="Times" pitchFamily="18" charset="0"/>
              </a:rPr>
              <a:t>Algol</a:t>
            </a:r>
            <a:r>
              <a:rPr lang="en-US" sz="1800" b="1" dirty="0" smtClean="0">
                <a:latin typeface="Times" pitchFamily="18" charset="0"/>
              </a:rPr>
              <a:t> A</a:t>
            </a:r>
          </a:p>
          <a:p>
            <a:r>
              <a:rPr lang="en-US" sz="1800" dirty="0" smtClean="0">
                <a:latin typeface="Times" pitchFamily="18" charset="0"/>
              </a:rPr>
              <a:t>m = 3.6 </a:t>
            </a:r>
            <a:r>
              <a:rPr lang="en-US" sz="1800" dirty="0" err="1" smtClean="0">
                <a:latin typeface="Times" pitchFamily="18" charset="0"/>
              </a:rPr>
              <a:t>M</a:t>
            </a:r>
            <a:r>
              <a:rPr lang="en-US" sz="1800" baseline="-25000" dirty="0" err="1" smtClean="0">
                <a:latin typeface="Times" pitchFamily="18" charset="0"/>
              </a:rPr>
              <a:t>sol</a:t>
            </a:r>
            <a:endParaRPr lang="en-US" sz="1800" dirty="0" smtClean="0">
              <a:latin typeface="Times" pitchFamily="18" charset="0"/>
            </a:endParaRPr>
          </a:p>
          <a:p>
            <a:r>
              <a:rPr lang="en-US" sz="1800" dirty="0" smtClean="0">
                <a:latin typeface="Times" pitchFamily="18" charset="0"/>
              </a:rPr>
              <a:t>r = 2.9 </a:t>
            </a:r>
            <a:r>
              <a:rPr lang="en-US" sz="1800" dirty="0" err="1" smtClean="0">
                <a:latin typeface="Times" pitchFamily="18" charset="0"/>
              </a:rPr>
              <a:t>R</a:t>
            </a:r>
            <a:r>
              <a:rPr lang="en-US" sz="1800" baseline="-25000" dirty="0" err="1" smtClean="0">
                <a:latin typeface="Times" pitchFamily="18" charset="0"/>
              </a:rPr>
              <a:t>sol</a:t>
            </a:r>
            <a:r>
              <a:rPr lang="en-US" sz="1800" dirty="0" smtClean="0">
                <a:latin typeface="Times" pitchFamily="18" charset="0"/>
              </a:rPr>
              <a:t>, 0.5 </a:t>
            </a:r>
            <a:r>
              <a:rPr lang="en-US" sz="1800" dirty="0" err="1" smtClean="0">
                <a:latin typeface="Times" pitchFamily="18" charset="0"/>
              </a:rPr>
              <a:t>mas</a:t>
            </a:r>
            <a:endParaRPr lang="en-US" sz="1800" dirty="0">
              <a:latin typeface="Times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77000" y="15240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latin typeface="Times" pitchFamily="18" charset="0"/>
              </a:rPr>
              <a:t>Algol</a:t>
            </a:r>
            <a:r>
              <a:rPr lang="en-US" sz="1800" b="1" dirty="0" smtClean="0">
                <a:latin typeface="Times" pitchFamily="18" charset="0"/>
              </a:rPr>
              <a:t> B</a:t>
            </a:r>
          </a:p>
          <a:p>
            <a:r>
              <a:rPr lang="en-US" sz="1800" dirty="0" smtClean="0">
                <a:latin typeface="Times" pitchFamily="18" charset="0"/>
              </a:rPr>
              <a:t>m = 0.8 </a:t>
            </a:r>
            <a:r>
              <a:rPr lang="en-US" sz="1800" dirty="0" err="1" smtClean="0">
                <a:latin typeface="Times" pitchFamily="18" charset="0"/>
              </a:rPr>
              <a:t>M</a:t>
            </a:r>
            <a:r>
              <a:rPr lang="en-US" sz="1800" baseline="-25000" dirty="0" err="1" smtClean="0">
                <a:latin typeface="Times" pitchFamily="18" charset="0"/>
              </a:rPr>
              <a:t>sol</a:t>
            </a:r>
            <a:endParaRPr lang="en-US" sz="1800" dirty="0" smtClean="0">
              <a:latin typeface="Times" pitchFamily="18" charset="0"/>
            </a:endParaRPr>
          </a:p>
          <a:p>
            <a:r>
              <a:rPr lang="en-US" sz="1800" dirty="0" smtClean="0">
                <a:latin typeface="Times" pitchFamily="18" charset="0"/>
              </a:rPr>
              <a:t>r = 3.5 </a:t>
            </a:r>
            <a:r>
              <a:rPr lang="en-US" sz="1800" dirty="0" err="1" smtClean="0">
                <a:latin typeface="Times" pitchFamily="18" charset="0"/>
              </a:rPr>
              <a:t>R</a:t>
            </a:r>
            <a:r>
              <a:rPr lang="en-US" sz="1800" baseline="-25000" dirty="0" err="1" smtClean="0">
                <a:latin typeface="Times" pitchFamily="18" charset="0"/>
              </a:rPr>
              <a:t>sol</a:t>
            </a:r>
            <a:r>
              <a:rPr lang="en-US" sz="1800" dirty="0" smtClean="0">
                <a:latin typeface="Times" pitchFamily="18" charset="0"/>
              </a:rPr>
              <a:t>, 0.6 </a:t>
            </a:r>
            <a:r>
              <a:rPr lang="en-US" sz="1800" dirty="0" err="1" smtClean="0">
                <a:latin typeface="Times" pitchFamily="18" charset="0"/>
              </a:rPr>
              <a:t>mas</a:t>
            </a:r>
            <a:endParaRPr lang="en-US" sz="1800" dirty="0">
              <a:latin typeface="Times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200" y="1346200"/>
            <a:ext cx="7721600" cy="445293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5232400" y="1498600"/>
            <a:ext cx="2803525" cy="25400"/>
          </a:xfrm>
          <a:prstGeom prst="line">
            <a:avLst/>
          </a:prstGeom>
          <a:noFill/>
          <a:ln w="25400" cap="flat">
            <a:solidFill>
              <a:srgbClr val="F3EB00"/>
            </a:solidFill>
            <a:prstDash val="solid"/>
            <a:miter lim="800000"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6270625" y="1543050"/>
            <a:ext cx="728663" cy="266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200">
                <a:solidFill>
                  <a:srgbClr val="F3EB00"/>
                </a:solidFill>
                <a:ea typeface="Monaco" charset="0"/>
                <a:cs typeface="Monaco" charset="0"/>
              </a:rPr>
              <a:t>3.6 mas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901700" y="520700"/>
            <a:ext cx="7366000" cy="863600"/>
          </a:xfrm>
          <a:ln/>
        </p:spPr>
        <p:txBody>
          <a:bodyPr rIns="60">
            <a:normAutofit/>
          </a:bodyPr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 err="1"/>
              <a:t>Algol</a:t>
            </a:r>
            <a:r>
              <a:rPr lang="en-US" sz="3600" dirty="0"/>
              <a:t> </a:t>
            </a:r>
            <a:r>
              <a:rPr lang="en-US" sz="3600" dirty="0" smtClean="0"/>
              <a:t>Inner </a:t>
            </a:r>
            <a:r>
              <a:rPr lang="en-US" sz="3600" dirty="0"/>
              <a:t>B</a:t>
            </a:r>
            <a:r>
              <a:rPr lang="en-US" sz="3600" dirty="0" smtClean="0"/>
              <a:t>inary Eclipses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estrade1993_cartoo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76400"/>
            <a:ext cx="4157440" cy="304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Algol</a:t>
            </a:r>
            <a:r>
              <a:rPr lang="en-US" sz="3600" dirty="0" smtClean="0"/>
              <a:t> Orbital Orientation</a:t>
            </a:r>
            <a:endParaRPr lang="en-US" sz="3600" dirty="0"/>
          </a:p>
        </p:txBody>
      </p:sp>
      <p:pic>
        <p:nvPicPr>
          <p:cNvPr id="5" name="Picture 4" descr="pan_orbit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600200"/>
            <a:ext cx="4200525" cy="3390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3000" y="4800600"/>
            <a:ext cx="25908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 smtClean="0">
                <a:latin typeface="Arial" pitchFamily="34" charset="0"/>
                <a:cs typeface="Arial" pitchFamily="34" charset="0"/>
              </a:rPr>
              <a:t>Lestrade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et al. 1993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953000"/>
            <a:ext cx="25908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Arial" pitchFamily="34" charset="0"/>
                <a:cs typeface="Arial" pitchFamily="34" charset="0"/>
              </a:rPr>
              <a:t>Pan et al. 1993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/>
          </p:cNvSpPr>
          <p:nvPr/>
        </p:nvSpPr>
        <p:spPr bwMode="auto">
          <a:xfrm>
            <a:off x="677863" y="5432425"/>
            <a:ext cx="7785100" cy="622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9200" bIns="0" anchor="ctr"/>
          <a:lstStyle/>
          <a:p>
            <a:pPr marL="38100" algn="l">
              <a:spcBef>
                <a:spcPts val="575"/>
              </a:spcBef>
              <a:buClr>
                <a:srgbClr val="000000"/>
              </a:buClr>
              <a:buSzPct val="100000"/>
              <a:buFont typeface="Times New Roman" charset="0"/>
              <a:buChar char="•"/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</a:tabLst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 Quiescent emission only reduced by ≈15% during secondary eclipse</a:t>
            </a:r>
          </a:p>
          <a:p>
            <a:pPr marL="38100" algn="l">
              <a:spcBef>
                <a:spcPts val="575"/>
              </a:spcBef>
              <a:buClr>
                <a:srgbClr val="000000"/>
              </a:buClr>
              <a:buSzPct val="100000"/>
              <a:buFont typeface="Times New Roman" charset="0"/>
              <a:buChar char="•"/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</a:tabLst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D90B00"/>
                </a:solidFill>
                <a:latin typeface="Arial" pitchFamily="34" charset="0"/>
                <a:ea typeface="Monaco" charset="0"/>
                <a:cs typeface="Arial" pitchFamily="34" charset="0"/>
              </a:rPr>
              <a:t>X-ray emitting region R &gt;&gt; R</a:t>
            </a:r>
            <a:r>
              <a:rPr lang="en-US" baseline="-6000" dirty="0">
                <a:solidFill>
                  <a:srgbClr val="D90B00"/>
                </a:solidFill>
                <a:latin typeface="Arial" pitchFamily="34" charset="0"/>
                <a:ea typeface="Monaco" charset="0"/>
                <a:cs typeface="Arial" pitchFamily="34" charset="0"/>
              </a:rPr>
              <a:t>K</a:t>
            </a:r>
            <a:r>
              <a:rPr lang="en-US" dirty="0">
                <a:solidFill>
                  <a:srgbClr val="D90B00"/>
                </a:solidFill>
                <a:latin typeface="Arial" pitchFamily="34" charset="0"/>
                <a:ea typeface="Monaco" charset="0"/>
                <a:cs typeface="Arial" pitchFamily="34" charset="0"/>
              </a:rPr>
              <a:t>, confined largely to polar caps of star?</a:t>
            </a:r>
          </a:p>
        </p:txBody>
      </p:sp>
      <p:pic>
        <p:nvPicPr>
          <p:cNvPr id="19459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3" y="1731963"/>
            <a:ext cx="4724400" cy="3365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9460" name="Rectangle 4"/>
          <p:cNvSpPr>
            <a:spLocks/>
          </p:cNvSpPr>
          <p:nvPr/>
        </p:nvSpPr>
        <p:spPr bwMode="auto">
          <a:xfrm>
            <a:off x="304800" y="5100638"/>
            <a:ext cx="1738766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39200" bIns="0" anchor="ctr">
            <a:spAutoFit/>
          </a:bodyPr>
          <a:lstStyle/>
          <a:p>
            <a:pPr marL="38100"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</a:tabLst>
            </a:pPr>
            <a:r>
              <a:rPr lang="en-US" dirty="0" err="1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Antunes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 et al. (1994)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413250" y="6565900"/>
            <a:ext cx="306388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A5B00EC8-37ED-45FE-B116-A914AC040794}" type="slidenum">
              <a:rPr lang="en-US" sz="1600">
                <a:solidFill>
                  <a:schemeClr val="tx1"/>
                </a:solidFill>
                <a:latin typeface="Bradley Hand ITC TT-Bold" charset="0"/>
                <a:ea typeface="Bradley Hand ITC TT-Bold" charset="0"/>
                <a:cs typeface="Bradley Hand ITC TT-Bold" charset="0"/>
                <a:sym typeface="Bradley Hand ITC TT-Bold" charset="0"/>
              </a:rPr>
              <a:pPr/>
              <a:t>6</a:t>
            </a:fld>
            <a:endParaRPr lang="en-US" sz="1600">
              <a:solidFill>
                <a:schemeClr val="tx1"/>
              </a:solidFill>
              <a:latin typeface="Bradley Hand ITC TT-Bold" charset="0"/>
              <a:ea typeface="Bradley Hand ITC TT-Bold" charset="0"/>
              <a:cs typeface="Bradley Hand ITC TT-Bold" charset="0"/>
              <a:sym typeface="Bradley Hand ITC TT-Bold" charset="0"/>
            </a:endParaRPr>
          </a:p>
        </p:txBody>
      </p:sp>
      <p:sp>
        <p:nvSpPr>
          <p:cNvPr id="19463" name="Rectangle 7"/>
          <p:cNvSpPr>
            <a:spLocks/>
          </p:cNvSpPr>
          <p:nvPr/>
        </p:nvSpPr>
        <p:spPr bwMode="auto">
          <a:xfrm>
            <a:off x="2768600" y="1854200"/>
            <a:ext cx="469900" cy="27940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 cap="flat">
            <a:solidFill>
              <a:srgbClr val="4B4B4B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9" name="Picture 8" descr="algolmov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562600" y="2057400"/>
            <a:ext cx="3200400" cy="2400300"/>
          </a:xfrm>
          <a:prstGeom prst="rect">
            <a:avLst/>
          </a:prstGeom>
        </p:spPr>
      </p:pic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Quiescent X-Ray Emission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139136" presetClass="entr" presetSubtype="4152516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6888" y="2171700"/>
            <a:ext cx="2743200" cy="2832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0482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75" y="2016125"/>
            <a:ext cx="4673600" cy="3340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0483" name="Rectangle 3"/>
          <p:cNvSpPr>
            <a:spLocks/>
          </p:cNvSpPr>
          <p:nvPr/>
        </p:nvSpPr>
        <p:spPr bwMode="auto">
          <a:xfrm>
            <a:off x="846138" y="5456238"/>
            <a:ext cx="3606800" cy="279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9200" bIns="0" anchor="ctr"/>
          <a:lstStyle/>
          <a:p>
            <a:pPr marL="38100"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</a:tabLst>
            </a:pPr>
            <a:r>
              <a:rPr lang="en-US" sz="1300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Schmitt &amp; Favata (1999)</a:t>
            </a:r>
          </a:p>
        </p:txBody>
      </p:sp>
      <p:sp>
        <p:nvSpPr>
          <p:cNvPr id="20484" name="Rectangle 4"/>
          <p:cNvSpPr>
            <a:spLocks/>
          </p:cNvSpPr>
          <p:nvPr/>
        </p:nvSpPr>
        <p:spPr bwMode="auto">
          <a:xfrm>
            <a:off x="11001375" y="1462088"/>
            <a:ext cx="2590800" cy="3924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9200" bIns="0" anchor="ctr"/>
          <a:lstStyle/>
          <a:p>
            <a:pPr marL="38100">
              <a:spcBef>
                <a:spcPts val="288"/>
              </a:spcBef>
              <a:buClr>
                <a:srgbClr val="000000"/>
              </a:buClr>
              <a:buSzPct val="100000"/>
              <a:buFont typeface="Times New Roman" charset="0"/>
              <a:buChar char="•"/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</a:tabLst>
            </a:pPr>
            <a:r>
              <a:rPr lang="en-US" sz="1600">
                <a:solidFill>
                  <a:schemeClr val="tx1"/>
                </a:solidFill>
                <a:ea typeface="Monaco" charset="0"/>
                <a:cs typeface="Monaco" charset="0"/>
              </a:rPr>
              <a:t> Flares are entirely occulted during primary eclipse</a:t>
            </a:r>
          </a:p>
          <a:p>
            <a:pPr marL="38100">
              <a:spcBef>
                <a:spcPts val="288"/>
              </a:spcBef>
              <a:buClr>
                <a:srgbClr val="000000"/>
              </a:buClr>
              <a:buSzPct val="100000"/>
              <a:buFont typeface="Times New Roman" charset="0"/>
              <a:buChar char="•"/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</a:tabLst>
            </a:pPr>
            <a:r>
              <a:rPr lang="en-US" sz="1600">
                <a:solidFill>
                  <a:schemeClr val="tx1"/>
                </a:solidFill>
                <a:ea typeface="Monaco" charset="0"/>
                <a:cs typeface="Monaco" charset="0"/>
              </a:rPr>
              <a:t> Sustained heating provides more realistic sizes for flaring regions than free decay </a:t>
            </a:r>
          </a:p>
          <a:p>
            <a:pPr marL="38100"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</a:tabLst>
            </a:pPr>
            <a:r>
              <a:rPr lang="en-US" sz="1600">
                <a:solidFill>
                  <a:schemeClr val="tx1"/>
                </a:solidFill>
                <a:ea typeface="Monaco" charset="0"/>
                <a:cs typeface="Monaco" charset="0"/>
              </a:rPr>
              <a:t> Flaring regions are compact (H </a:t>
            </a:r>
            <a:r>
              <a:rPr lang="en-US" sz="1600">
                <a:solidFill>
                  <a:srgbClr val="000000"/>
                </a:solidFill>
                <a:latin typeface="Symbol" charset="2"/>
                <a:ea typeface="Symbol" charset="2"/>
                <a:cs typeface="Symbol" charset="2"/>
                <a:sym typeface="Symbol" charset="2"/>
              </a:rPr>
              <a:t>≅</a:t>
            </a:r>
            <a:r>
              <a:rPr lang="en-US" sz="1600">
                <a:solidFill>
                  <a:schemeClr val="tx1"/>
                </a:solidFill>
                <a:ea typeface="Monaco" charset="0"/>
                <a:cs typeface="Monaco" charset="0"/>
              </a:rPr>
              <a:t> 0.6 R</a:t>
            </a:r>
            <a:r>
              <a:rPr lang="en-US" sz="1600" baseline="-33000">
                <a:solidFill>
                  <a:srgbClr val="000000"/>
                </a:solidFill>
                <a:latin typeface="Symbol" charset="2"/>
                <a:ea typeface="Symbol" charset="2"/>
                <a:cs typeface="Symbol" charset="2"/>
                <a:sym typeface="Symbol" charset="2"/>
              </a:rPr>
              <a:t>∗</a:t>
            </a:r>
            <a:r>
              <a:rPr lang="en-US" sz="1600">
                <a:solidFill>
                  <a:schemeClr val="tx1"/>
                </a:solidFill>
                <a:ea typeface="Monaco" charset="0"/>
                <a:cs typeface="Monaco" charset="0"/>
              </a:rPr>
              <a:t>) and (in general) confined to the polar regions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413250" y="6565900"/>
            <a:ext cx="306388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A4E5C7CE-227C-40DE-99D9-EB0360C67B80}" type="slidenum">
              <a:rPr lang="en-US" sz="1600">
                <a:solidFill>
                  <a:schemeClr val="tx1"/>
                </a:solidFill>
                <a:latin typeface="Bradley Hand ITC TT-Bold" charset="0"/>
                <a:ea typeface="Bradley Hand ITC TT-Bold" charset="0"/>
                <a:cs typeface="Bradley Hand ITC TT-Bold" charset="0"/>
                <a:sym typeface="Bradley Hand ITC TT-Bold" charset="0"/>
              </a:rPr>
              <a:pPr/>
              <a:t>7</a:t>
            </a:fld>
            <a:endParaRPr lang="en-US" sz="1600">
              <a:solidFill>
                <a:schemeClr val="tx1"/>
              </a:solidFill>
              <a:latin typeface="Bradley Hand ITC TT-Bold" charset="0"/>
              <a:ea typeface="Bradley Hand ITC TT-Bold" charset="0"/>
              <a:cs typeface="Bradley Hand ITC TT-Bold" charset="0"/>
              <a:sym typeface="Bradley Hand ITC TT-Bold" charset="0"/>
            </a:endParaRPr>
          </a:p>
        </p:txBody>
      </p:sp>
      <p:sp>
        <p:nvSpPr>
          <p:cNvPr id="20487" name="Rectangle 7"/>
          <p:cNvSpPr>
            <a:spLocks/>
          </p:cNvSpPr>
          <p:nvPr/>
        </p:nvSpPr>
        <p:spPr bwMode="auto">
          <a:xfrm>
            <a:off x="6096000" y="5181600"/>
            <a:ext cx="1760097" cy="43088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Flare modeled on disk</a:t>
            </a:r>
          </a:p>
          <a:p>
            <a:r>
              <a:rPr lang="en-US" dirty="0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0.1R</a:t>
            </a:r>
            <a:r>
              <a:rPr lang="en-US" baseline="-6000" dirty="0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K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Flaring X-Ray Emission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723900" y="419100"/>
            <a:ext cx="7683500" cy="571500"/>
          </a:xfrm>
          <a:ln/>
        </p:spPr>
        <p:txBody>
          <a:bodyPr>
            <a:normAutofit fontScale="90000"/>
          </a:bodyPr>
          <a:lstStyle/>
          <a:p>
            <a:r>
              <a:rPr lang="en-US" dirty="0"/>
              <a:t>X-ray </a:t>
            </a:r>
            <a:r>
              <a:rPr lang="en-US" dirty="0" smtClean="0"/>
              <a:t>spectroscopy</a:t>
            </a:r>
            <a:endParaRPr lang="en-US" dirty="0"/>
          </a:p>
        </p:txBody>
      </p:sp>
      <p:sp>
        <p:nvSpPr>
          <p:cNvPr id="21506" name="Rectangle 2"/>
          <p:cNvSpPr>
            <a:spLocks/>
          </p:cNvSpPr>
          <p:nvPr/>
        </p:nvSpPr>
        <p:spPr bwMode="auto">
          <a:xfrm>
            <a:off x="747713" y="3416300"/>
            <a:ext cx="3390900" cy="304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X-Ray line spectrum</a:t>
            </a:r>
          </a:p>
        </p:txBody>
      </p:sp>
      <p:pic>
        <p:nvPicPr>
          <p:cNvPr id="21507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100" y="1714500"/>
            <a:ext cx="3810000" cy="1547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1508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2800" y="1714500"/>
            <a:ext cx="3810000" cy="25193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1509" name="Picture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00" y="3987800"/>
            <a:ext cx="3505200" cy="2247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1510" name="Rectangle 6"/>
          <p:cNvSpPr>
            <a:spLocks/>
          </p:cNvSpPr>
          <p:nvPr/>
        </p:nvSpPr>
        <p:spPr bwMode="auto">
          <a:xfrm>
            <a:off x="4826000" y="4381500"/>
            <a:ext cx="3390900" cy="304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Doppler shift vs. Orbital phase</a:t>
            </a:r>
          </a:p>
        </p:txBody>
      </p:sp>
      <p:sp>
        <p:nvSpPr>
          <p:cNvPr id="21511" name="Rectangle 7"/>
          <p:cNvSpPr>
            <a:spLocks/>
          </p:cNvSpPr>
          <p:nvPr/>
        </p:nvSpPr>
        <p:spPr bwMode="auto">
          <a:xfrm>
            <a:off x="4343400" y="5270500"/>
            <a:ext cx="3276600" cy="5969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 dirty="0">
                <a:solidFill>
                  <a:srgbClr val="D90B00"/>
                </a:solidFill>
                <a:latin typeface="Arial" pitchFamily="34" charset="0"/>
                <a:ea typeface="Monaco" charset="0"/>
                <a:cs typeface="Arial" pitchFamily="34" charset="0"/>
              </a:rPr>
              <a:t>Best fit at height R~ 3R</a:t>
            </a:r>
            <a:r>
              <a:rPr lang="en-US" sz="1800" baseline="-6000" dirty="0">
                <a:solidFill>
                  <a:srgbClr val="D90B00"/>
                </a:solidFill>
                <a:latin typeface="Arial" pitchFamily="34" charset="0"/>
                <a:ea typeface="Monaco" charset="0"/>
                <a:cs typeface="Arial" pitchFamily="34" charset="0"/>
              </a:rPr>
              <a:t>sun</a:t>
            </a:r>
          </a:p>
        </p:txBody>
      </p:sp>
      <p:sp>
        <p:nvSpPr>
          <p:cNvPr id="21512" name="Rectangle 8"/>
          <p:cNvSpPr>
            <a:spLocks/>
          </p:cNvSpPr>
          <p:nvPr/>
        </p:nvSpPr>
        <p:spPr bwMode="auto">
          <a:xfrm>
            <a:off x="3078163" y="1143000"/>
            <a:ext cx="2266646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Chung et al. 2004 (Chandra)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/>
          </p:cNvSpPr>
          <p:nvPr/>
        </p:nvSpPr>
        <p:spPr bwMode="auto">
          <a:xfrm>
            <a:off x="850900" y="3829050"/>
            <a:ext cx="7226300" cy="2171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>
              <a:lnSpc>
                <a:spcPct val="150000"/>
              </a:lnSpc>
              <a:buSzPct val="155000"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68580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68580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6858000" algn="l"/>
                <a:tab pos="723900" algn="l"/>
                <a:tab pos="1447800" algn="l"/>
              </a:tabLst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Spectral line widths - Rotational broadening?</a:t>
            </a:r>
          </a:p>
          <a:p>
            <a:pPr algn="l">
              <a:lnSpc>
                <a:spcPct val="150000"/>
              </a:lnSpc>
              <a:buSzPct val="155000"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68580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68580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6858000" algn="l"/>
                <a:tab pos="723900" algn="l"/>
                <a:tab pos="1447800" algn="l"/>
              </a:tabLst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Spectral line velocities → Orbit Radius of X-ray source is only ~70% of 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Algol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 A-B separation</a:t>
            </a:r>
          </a:p>
          <a:p>
            <a:pPr algn="l">
              <a:lnSpc>
                <a:spcPct val="150000"/>
              </a:lnSpc>
              <a:buSzPct val="155000"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68580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685800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6858000" algn="l"/>
                <a:tab pos="723900" algn="l"/>
                <a:tab pos="1447800" algn="l"/>
              </a:tabLst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ea typeface="Monaco" charset="0"/>
                <a:cs typeface="Arial" pitchFamily="34" charset="0"/>
              </a:rPr>
              <a:t>X-ray emission from K sub-giant is offset toward B star</a:t>
            </a:r>
          </a:p>
        </p:txBody>
      </p:sp>
      <p:pic>
        <p:nvPicPr>
          <p:cNvPr id="22530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3400" y="635000"/>
            <a:ext cx="5537200" cy="3200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Bullets - Right">
  <a:themeElements>
    <a:clrScheme name="">
      <a:dk1>
        <a:srgbClr val="48433E"/>
      </a:dk1>
      <a:lt1>
        <a:srgbClr val="B7BCC1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8DADD"/>
      </a:accent3>
      <a:accent4>
        <a:srgbClr val="3C38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 Light"/>
        <a:ea typeface="ヒラギノ角ゴ ProN W3"/>
        <a:cs typeface="ヒラギノ角ゴ ProN W3"/>
      </a:majorFont>
      <a:minorFont>
        <a:latin typeface="Bradley Hand ITC TT-Bold"/>
        <a:ea typeface="ヒラギノ明朝 ProN W6"/>
        <a:cs typeface="ヒラギノ明朝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48433E"/>
            </a:solidFill>
            <a:effectLst/>
            <a:latin typeface="Monaco" charset="0"/>
            <a:ea typeface="ヒラギノ角ゴ ProN W3" charset="0"/>
            <a:cs typeface="ヒラギノ角ゴ ProN W3" charset="0"/>
            <a:sym typeface="Monac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48433E"/>
            </a:solidFill>
            <a:effectLst/>
            <a:latin typeface="Monaco" charset="0"/>
            <a:ea typeface="ヒラギノ角ゴ ProN W3" charset="0"/>
            <a:cs typeface="ヒラギノ角ゴ ProN W3" charset="0"/>
            <a:sym typeface="Monaco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ank - Caption">
  <a:themeElements>
    <a:clrScheme name="">
      <a:dk1>
        <a:srgbClr val="48433E"/>
      </a:dk1>
      <a:lt1>
        <a:srgbClr val="B7BCC1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8DADD"/>
      </a:accent3>
      <a:accent4>
        <a:srgbClr val="3C38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- Caption">
      <a:majorFont>
        <a:latin typeface="Gill Sans Light"/>
        <a:ea typeface="ヒラギノ角ゴ ProN W3"/>
        <a:cs typeface="ヒラギノ角ゴ ProN W3"/>
      </a:majorFont>
      <a:minorFont>
        <a:latin typeface="Bradley Hand ITC TT-Bold"/>
        <a:ea typeface="ヒラギノ明朝 ProN W6"/>
        <a:cs typeface="ヒラギノ明朝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48433E"/>
            </a:solidFill>
            <a:effectLst/>
            <a:latin typeface="Monaco" charset="0"/>
            <a:ea typeface="ヒラギノ角ゴ ProN W3" charset="0"/>
            <a:cs typeface="ヒラギノ角ゴ ProN W3" charset="0"/>
            <a:sym typeface="Monac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48433E"/>
            </a:solidFill>
            <a:effectLst/>
            <a:latin typeface="Monaco" charset="0"/>
            <a:ea typeface="ヒラギノ角ゴ ProN W3" charset="0"/>
            <a:cs typeface="ヒラギノ角ゴ ProN W3" charset="0"/>
            <a:sym typeface="Monaco" charset="0"/>
          </a:defRPr>
        </a:defPPr>
      </a:lstStyle>
    </a:lnDef>
  </a:objectDefaults>
  <a:extraClrSchemeLst>
    <a:extraClrScheme>
      <a:clrScheme name="Blank - Cap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hoto - Horizontal">
  <a:themeElements>
    <a:clrScheme name="">
      <a:dk1>
        <a:srgbClr val="48433E"/>
      </a:dk1>
      <a:lt1>
        <a:srgbClr val="B7BCC1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8DADD"/>
      </a:accent3>
      <a:accent4>
        <a:srgbClr val="3C38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 Light"/>
        <a:ea typeface="ヒラギノ角ゴ ProN W3"/>
        <a:cs typeface="ヒラギノ角ゴ ProN W3"/>
      </a:majorFont>
      <a:minorFont>
        <a:latin typeface="Bradley Hand ITC TT-Bold"/>
        <a:ea typeface="ヒラギノ明朝 ProN W6"/>
        <a:cs typeface="ヒラギノ明朝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48433E"/>
            </a:solidFill>
            <a:effectLst/>
            <a:latin typeface="Monaco" charset="0"/>
            <a:ea typeface="ヒラギノ角ゴ ProN W3" charset="0"/>
            <a:cs typeface="ヒラギノ角ゴ ProN W3" charset="0"/>
            <a:sym typeface="Monac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48433E"/>
            </a:solidFill>
            <a:effectLst/>
            <a:latin typeface="Monaco" charset="0"/>
            <a:ea typeface="ヒラギノ角ゴ ProN W3" charset="0"/>
            <a:cs typeface="ヒラギノ角ゴ ProN W3" charset="0"/>
            <a:sym typeface="Monaco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Top">
  <a:themeElements>
    <a:clrScheme name="">
      <a:dk1>
        <a:srgbClr val="48433E"/>
      </a:dk1>
      <a:lt1>
        <a:srgbClr val="B7BCC1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8DADD"/>
      </a:accent3>
      <a:accent4>
        <a:srgbClr val="3C38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 Light"/>
        <a:ea typeface="ヒラギノ角ゴ ProN W3"/>
        <a:cs typeface="ヒラギノ角ゴ ProN W3"/>
      </a:majorFont>
      <a:minorFont>
        <a:latin typeface="Bradley Hand ITC TT-Bold"/>
        <a:ea typeface="ヒラギノ明朝 ProN W6"/>
        <a:cs typeface="ヒラギノ明朝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48433E"/>
            </a:solidFill>
            <a:effectLst/>
            <a:latin typeface="Monaco" charset="0"/>
            <a:ea typeface="ヒラギノ角ゴ ProN W3" charset="0"/>
            <a:cs typeface="ヒラギノ角ゴ ProN W3" charset="0"/>
            <a:sym typeface="Monac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48433E"/>
            </a:solidFill>
            <a:effectLst/>
            <a:latin typeface="Monaco" charset="0"/>
            <a:ea typeface="ヒラギノ角ゴ ProN W3" charset="0"/>
            <a:cs typeface="ヒラギノ角ゴ ProN W3" charset="0"/>
            <a:sym typeface="Monaco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- Center">
  <a:themeElements>
    <a:clrScheme name="">
      <a:dk1>
        <a:srgbClr val="48433E"/>
      </a:dk1>
      <a:lt1>
        <a:srgbClr val="B7BCC1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8DADD"/>
      </a:accent3>
      <a:accent4>
        <a:srgbClr val="3C38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 Light"/>
        <a:ea typeface="ヒラギノ角ゴ ProN W3"/>
        <a:cs typeface="ヒラギノ角ゴ ProN W3"/>
      </a:majorFont>
      <a:minorFont>
        <a:latin typeface="Bradley Hand ITC TT-Bold"/>
        <a:ea typeface="ヒラギノ明朝 ProN W6"/>
        <a:cs typeface="ヒラギノ明朝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48433E"/>
            </a:solidFill>
            <a:effectLst/>
            <a:latin typeface="Monaco" charset="0"/>
            <a:ea typeface="ヒラギノ角ゴ ProN W3" charset="0"/>
            <a:cs typeface="ヒラギノ角ゴ ProN W3" charset="0"/>
            <a:sym typeface="Monac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48433E"/>
            </a:solidFill>
            <a:effectLst/>
            <a:latin typeface="Monaco" charset="0"/>
            <a:ea typeface="ヒラギノ角ゴ ProN W3" charset="0"/>
            <a:cs typeface="ヒラギノ角ゴ ProN W3" charset="0"/>
            <a:sym typeface="Monaco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&amp; Bullets - Left">
  <a:themeElements>
    <a:clrScheme name="">
      <a:dk1>
        <a:srgbClr val="48433E"/>
      </a:dk1>
      <a:lt1>
        <a:srgbClr val="B7BCC1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8DADD"/>
      </a:accent3>
      <a:accent4>
        <a:srgbClr val="3C38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 Light"/>
        <a:ea typeface="ヒラギノ角ゴ ProN W3"/>
        <a:cs typeface="ヒラギノ角ゴ ProN W3"/>
      </a:majorFont>
      <a:minorFont>
        <a:latin typeface="Bradley Hand ITC TT-Bold"/>
        <a:ea typeface="ヒラギノ明朝 ProN W6"/>
        <a:cs typeface="ヒラギノ明朝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48433E"/>
            </a:solidFill>
            <a:effectLst/>
            <a:latin typeface="Monaco" charset="0"/>
            <a:ea typeface="ヒラギノ角ゴ ProN W3" charset="0"/>
            <a:cs typeface="ヒラギノ角ゴ ProN W3" charset="0"/>
            <a:sym typeface="Monac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48433E"/>
            </a:solidFill>
            <a:effectLst/>
            <a:latin typeface="Monaco" charset="0"/>
            <a:ea typeface="ヒラギノ角ゴ ProN W3" charset="0"/>
            <a:cs typeface="ヒラギノ角ゴ ProN W3" charset="0"/>
            <a:sym typeface="Monaco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ullets">
  <a:themeElements>
    <a:clrScheme name="">
      <a:dk1>
        <a:srgbClr val="48433E"/>
      </a:dk1>
      <a:lt1>
        <a:srgbClr val="B7BCC1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8DADD"/>
      </a:accent3>
      <a:accent4>
        <a:srgbClr val="3C38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 Light"/>
        <a:ea typeface="ヒラギノ角ゴ ProN W3"/>
        <a:cs typeface="ヒラギノ角ゴ ProN W3"/>
      </a:majorFont>
      <a:minorFont>
        <a:latin typeface="Bradley Hand ITC TT-Bold"/>
        <a:ea typeface="ヒラギノ明朝 ProN W6"/>
        <a:cs typeface="ヒラギノ明朝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48433E"/>
            </a:solidFill>
            <a:effectLst/>
            <a:latin typeface="Monaco" charset="0"/>
            <a:ea typeface="ヒラギノ角ゴ ProN W3" charset="0"/>
            <a:cs typeface="ヒラギノ角ゴ ProN W3" charset="0"/>
            <a:sym typeface="Monac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48433E"/>
            </a:solidFill>
            <a:effectLst/>
            <a:latin typeface="Monaco" charset="0"/>
            <a:ea typeface="ヒラギノ角ゴ ProN W3" charset="0"/>
            <a:cs typeface="ヒラギノ角ゴ ProN W3" charset="0"/>
            <a:sym typeface="Monaco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, Bullets &amp; Photo">
  <a:themeElements>
    <a:clrScheme name="">
      <a:dk1>
        <a:srgbClr val="48433E"/>
      </a:dk1>
      <a:lt1>
        <a:srgbClr val="B7BCC1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8DADD"/>
      </a:accent3>
      <a:accent4>
        <a:srgbClr val="3C38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 Light"/>
        <a:ea typeface="ヒラギノ角ゴ ProN W3"/>
        <a:cs typeface="ヒラギノ角ゴ ProN W3"/>
      </a:majorFont>
      <a:minorFont>
        <a:latin typeface="Bradley Hand ITC TT-Bold"/>
        <a:ea typeface="ヒラギノ明朝 ProN W6"/>
        <a:cs typeface="ヒラギノ明朝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48433E"/>
            </a:solidFill>
            <a:effectLst/>
            <a:latin typeface="Monaco" charset="0"/>
            <a:ea typeface="ヒラギノ角ゴ ProN W3" charset="0"/>
            <a:cs typeface="ヒラギノ角ゴ ProN W3" charset="0"/>
            <a:sym typeface="Monac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48433E"/>
            </a:solidFill>
            <a:effectLst/>
            <a:latin typeface="Monaco" charset="0"/>
            <a:ea typeface="ヒラギノ角ゴ ProN W3" charset="0"/>
            <a:cs typeface="ヒラギノ角ゴ ProN W3" charset="0"/>
            <a:sym typeface="Monaco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&amp; Bullets - 2 Column">
  <a:themeElements>
    <a:clrScheme name="">
      <a:dk1>
        <a:srgbClr val="48433E"/>
      </a:dk1>
      <a:lt1>
        <a:srgbClr val="B7BCC1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8DADD"/>
      </a:accent3>
      <a:accent4>
        <a:srgbClr val="3C38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 Light"/>
        <a:ea typeface="ヒラギノ角ゴ ProN W3"/>
        <a:cs typeface="ヒラギノ角ゴ ProN W3"/>
      </a:majorFont>
      <a:minorFont>
        <a:latin typeface="Bradley Hand ITC TT-Bold"/>
        <a:ea typeface="ヒラギノ明朝 ProN W6"/>
        <a:cs typeface="ヒラギノ明朝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48433E"/>
            </a:solidFill>
            <a:effectLst/>
            <a:latin typeface="Monaco" charset="0"/>
            <a:ea typeface="ヒラギノ角ゴ ProN W3" charset="0"/>
            <a:cs typeface="ヒラギノ角ゴ ProN W3" charset="0"/>
            <a:sym typeface="Monac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48433E"/>
            </a:solidFill>
            <a:effectLst/>
            <a:latin typeface="Monaco" charset="0"/>
            <a:ea typeface="ヒラギノ角ゴ ProN W3" charset="0"/>
            <a:cs typeface="ヒラギノ角ゴ ProN W3" charset="0"/>
            <a:sym typeface="Monaco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Photo - 3 Up">
  <a:themeElements>
    <a:clrScheme name="">
      <a:dk1>
        <a:srgbClr val="48433E"/>
      </a:dk1>
      <a:lt1>
        <a:srgbClr val="B7BCC1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8DADD"/>
      </a:accent3>
      <a:accent4>
        <a:srgbClr val="3C38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3 Up">
      <a:majorFont>
        <a:latin typeface="Gill Sans Light"/>
        <a:ea typeface="ヒラギノ角ゴ ProN W3"/>
        <a:cs typeface="ヒラギノ角ゴ ProN W3"/>
      </a:majorFont>
      <a:minorFont>
        <a:latin typeface="Bradley Hand ITC TT-Bold"/>
        <a:ea typeface="ヒラギノ明朝 ProN W6"/>
        <a:cs typeface="ヒラギノ明朝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48433E"/>
            </a:solidFill>
            <a:effectLst/>
            <a:latin typeface="Monaco" charset="0"/>
            <a:ea typeface="ヒラギノ角ゴ ProN W3" charset="0"/>
            <a:cs typeface="ヒラギノ角ゴ ProN W3" charset="0"/>
            <a:sym typeface="Monac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48433E"/>
            </a:solidFill>
            <a:effectLst/>
            <a:latin typeface="Monaco" charset="0"/>
            <a:ea typeface="ヒラギノ角ゴ ProN W3" charset="0"/>
            <a:cs typeface="ヒラギノ角ゴ ProN W3" charset="0"/>
            <a:sym typeface="Monaco" charset="0"/>
          </a:defRPr>
        </a:defPPr>
      </a:lstStyle>
    </a:lnDef>
  </a:objectDefaults>
  <a:extraClrSchemeLst>
    <a:extraClrScheme>
      <a:clrScheme name="Photo - 3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Pages>0</Pages>
  <Words>1004</Words>
  <Characters>0</Characters>
  <PresentationFormat>On-screen Show (4:3)</PresentationFormat>
  <Lines>0</Lines>
  <Paragraphs>181</Paragraphs>
  <Slides>22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Title &amp; Bullets - Right</vt:lpstr>
      <vt:lpstr>Photo - Horizontal</vt:lpstr>
      <vt:lpstr>Title - Top</vt:lpstr>
      <vt:lpstr>Title - Center</vt:lpstr>
      <vt:lpstr>Title &amp; Bullets - Left</vt:lpstr>
      <vt:lpstr>Bullets</vt:lpstr>
      <vt:lpstr>Title, Bullets &amp; Photo</vt:lpstr>
      <vt:lpstr>Title &amp; Bullets - 2 Column</vt:lpstr>
      <vt:lpstr>Photo - 3 Up</vt:lpstr>
      <vt:lpstr>Blank - Caption</vt:lpstr>
      <vt:lpstr>Concourse</vt:lpstr>
      <vt:lpstr>Sub-Milliarcsecond Astrometry of the Algol System</vt:lpstr>
      <vt:lpstr>Central science questions</vt:lpstr>
      <vt:lpstr>Algol System</vt:lpstr>
      <vt:lpstr>Algol Inner Binary Eclipses</vt:lpstr>
      <vt:lpstr>Algol Orbital Orientation</vt:lpstr>
      <vt:lpstr>Quiescent X-Ray Emission</vt:lpstr>
      <vt:lpstr>Flaring X-Ray Emission</vt:lpstr>
      <vt:lpstr>X-ray spectroscopy</vt:lpstr>
      <vt:lpstr>Slide 9</vt:lpstr>
      <vt:lpstr>Companion Influence   Reconnection at Accretion Disk?</vt:lpstr>
      <vt:lpstr>BM267: 6-epoch HSA Imaging of Algol </vt:lpstr>
      <vt:lpstr>AIPS Correction for moving target</vt:lpstr>
      <vt:lpstr>Motion of Algol on Sky</vt:lpstr>
      <vt:lpstr>Global Astrometric solution</vt:lpstr>
      <vt:lpstr>Proper Motion</vt:lpstr>
      <vt:lpstr>Comparison with HIPPARCOS</vt:lpstr>
      <vt:lpstr>Is K star really at centroid of radio? </vt:lpstr>
      <vt:lpstr>Precision astrometry allows sub-mas Radio-Optical Image Registration</vt:lpstr>
      <vt:lpstr>Was Algol a Death star??</vt:lpstr>
      <vt:lpstr>Morphology depends on activity level</vt:lpstr>
      <vt:lpstr>Are Algol’s coronal loop structures  common to active binaries?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 Imaging of a Coronal Loop on Algol</dc:title>
  <dc:subject/>
  <dc:creator>Robert Mutel</dc:creator>
  <cp:keywords/>
  <dc:description/>
  <cp:lastModifiedBy>Valued Acer Customer</cp:lastModifiedBy>
  <cp:revision>47</cp:revision>
  <dcterms:modified xsi:type="dcterms:W3CDTF">2009-07-23T18:42:53Z</dcterms:modified>
</cp:coreProperties>
</file>