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311" r:id="rId3"/>
    <p:sldId id="318" r:id="rId4"/>
    <p:sldId id="314" r:id="rId5"/>
    <p:sldId id="315" r:id="rId6"/>
    <p:sldId id="326" r:id="rId7"/>
    <p:sldId id="316" r:id="rId8"/>
    <p:sldId id="313" r:id="rId9"/>
    <p:sldId id="320" r:id="rId10"/>
    <p:sldId id="319" r:id="rId11"/>
    <p:sldId id="341" r:id="rId12"/>
    <p:sldId id="344" r:id="rId13"/>
    <p:sldId id="343" r:id="rId14"/>
    <p:sldId id="317" r:id="rId15"/>
    <p:sldId id="337" r:id="rId16"/>
    <p:sldId id="325" r:id="rId17"/>
    <p:sldId id="327" r:id="rId18"/>
    <p:sldId id="335" r:id="rId19"/>
    <p:sldId id="333" r:id="rId20"/>
    <p:sldId id="322" r:id="rId21"/>
    <p:sldId id="338" r:id="rId22"/>
    <p:sldId id="329" r:id="rId23"/>
    <p:sldId id="324" r:id="rId24"/>
    <p:sldId id="330" r:id="rId25"/>
    <p:sldId id="331" r:id="rId26"/>
    <p:sldId id="332" r:id="rId27"/>
    <p:sldId id="323" r:id="rId28"/>
    <p:sldId id="336" r:id="rId29"/>
    <p:sldId id="345" r:id="rId30"/>
    <p:sldId id="339" r:id="rId31"/>
    <p:sldId id="340" r:id="rId32"/>
  </p:sldIdLst>
  <p:sldSz cx="10058400" cy="7772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F16"/>
    <a:srgbClr val="00044A"/>
    <a:srgbClr val="FFCE03"/>
    <a:srgbClr val="F3BA00"/>
    <a:srgbClr val="F4BE04"/>
    <a:srgbClr val="00FF00"/>
    <a:srgbClr val="FF0000"/>
    <a:srgbClr val="0003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8913" autoAdjust="0"/>
    <p:restoredTop sz="90929"/>
  </p:normalViewPr>
  <p:slideViewPr>
    <p:cSldViewPr snapToGrid="0">
      <p:cViewPr varScale="1">
        <p:scale>
          <a:sx n="98" d="100"/>
          <a:sy n="98" d="100"/>
        </p:scale>
        <p:origin x="-768" y="-104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2" d="100"/>
          <a:sy n="92" d="100"/>
        </p:scale>
        <p:origin x="-2632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heme" Target="theme/theme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BF08D-4EF3-2341-A36C-9931FDDB2CFC}" type="datetimeFigureOut">
              <a:rPr lang="en-US" smtClean="0"/>
              <a:pPr/>
              <a:t>7/19/09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0BFD7-6062-2341-9CC6-FFDACE5F2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9675" y="685800"/>
            <a:ext cx="44386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79A7AF-A6BE-9740-8E72-66D32B0B342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FC7F8-72DE-9D4E-A2F2-E827A4BA0283}" type="slidenum">
              <a:rPr lang="en-US"/>
              <a:pPr/>
              <a:t>1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73391" y="7276562"/>
            <a:ext cx="1081088" cy="3444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7277100"/>
            <a:ext cx="2237142" cy="344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73391" y="7276562"/>
            <a:ext cx="1081088" cy="3444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7277100"/>
            <a:ext cx="2237142" cy="344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3900" y="0"/>
            <a:ext cx="2105025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063" y="0"/>
            <a:ext cx="6167437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73391" y="7276562"/>
            <a:ext cx="1081088" cy="3444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7277100"/>
            <a:ext cx="2237142" cy="344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73391" y="7276562"/>
            <a:ext cx="1081088" cy="3444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7277100"/>
            <a:ext cx="2237142" cy="344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73391" y="7276562"/>
            <a:ext cx="1081088" cy="3444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7277100"/>
            <a:ext cx="2237142" cy="344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063" y="1355725"/>
            <a:ext cx="2060575" cy="466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7038" y="1355725"/>
            <a:ext cx="2062162" cy="466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73391" y="7276562"/>
            <a:ext cx="1081088" cy="3444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7277100"/>
            <a:ext cx="2237142" cy="344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73391" y="7276562"/>
            <a:ext cx="1081088" cy="3444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7277100"/>
            <a:ext cx="2237142" cy="344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73391" y="7276562"/>
            <a:ext cx="1081088" cy="3444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7277100"/>
            <a:ext cx="2237142" cy="344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73391" y="7276562"/>
            <a:ext cx="1081088" cy="3444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7277100"/>
            <a:ext cx="2237142" cy="344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73391" y="7276562"/>
            <a:ext cx="1081088" cy="3444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7277100"/>
            <a:ext cx="2237142" cy="344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73391" y="7276562"/>
            <a:ext cx="1081088" cy="3444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7277100"/>
            <a:ext cx="2237142" cy="344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00033B">
                <a:gamma/>
                <a:shade val="46275"/>
                <a:invGamma/>
              </a:srgbClr>
            </a:gs>
            <a:gs pos="100000">
              <a:srgbClr val="0003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-1048" y="7178675"/>
            <a:ext cx="10058400" cy="593725"/>
          </a:xfrm>
          <a:prstGeom prst="rect">
            <a:avLst/>
          </a:prstGeom>
          <a:gradFill rotWithShape="0">
            <a:gsLst>
              <a:gs pos="0">
                <a:srgbClr val="F4BE04"/>
              </a:gs>
              <a:gs pos="100000">
                <a:srgbClr val="00033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058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70" tIns="50935" rIns="101870" bIns="509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063" y="1355725"/>
            <a:ext cx="427513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1" name="Picture 7" descr="color_usno_logo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00084C"/>
              </a:clrFrom>
              <a:clrTo>
                <a:srgbClr val="00084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69607" y="7186315"/>
            <a:ext cx="582443" cy="560685"/>
          </a:xfrm>
          <a:prstGeom prst="rect">
            <a:avLst/>
          </a:prstGeom>
          <a:noFill/>
        </p:spPr>
      </p:pic>
      <p:sp>
        <p:nvSpPr>
          <p:cNvPr id="1035" name="Line 11"/>
          <p:cNvSpPr>
            <a:spLocks noChangeShapeType="1"/>
          </p:cNvSpPr>
          <p:nvPr userDrawn="1"/>
        </p:nvSpPr>
        <p:spPr bwMode="auto">
          <a:xfrm flipV="1">
            <a:off x="290513" y="827088"/>
            <a:ext cx="9391650" cy="23812"/>
          </a:xfrm>
          <a:prstGeom prst="line">
            <a:avLst/>
          </a:prstGeom>
          <a:noFill/>
          <a:ln w="38100">
            <a:solidFill>
              <a:srgbClr val="F3BA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7179732"/>
            <a:ext cx="2743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+mn-lt"/>
              </a:rPr>
              <a:t>VLBA Astrometry</a:t>
            </a:r>
            <a:r>
              <a:rPr lang="en-US" sz="1400" baseline="0" dirty="0" smtClean="0">
                <a:latin typeface="+mn-lt"/>
              </a:rPr>
              <a:t> Workshop</a:t>
            </a:r>
            <a:r>
              <a:rPr lang="en-US" sz="1400" dirty="0" smtClean="0">
                <a:latin typeface="+mn-lt"/>
              </a:rPr>
              <a:t>,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+mn-lt"/>
              </a:rPr>
              <a:t>Socorro, NM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1019175" rtl="0" fontAlgn="base">
        <a:spcBef>
          <a:spcPct val="0"/>
        </a:spcBef>
        <a:spcAft>
          <a:spcPct val="0"/>
        </a:spcAft>
        <a:defRPr sz="3600">
          <a:solidFill>
            <a:srgbClr val="F3BA00"/>
          </a:solidFill>
          <a:latin typeface="+mj-lt"/>
          <a:ea typeface="+mj-ea"/>
          <a:cs typeface="+mj-cs"/>
        </a:defRPr>
      </a:lvl1pPr>
      <a:lvl2pPr algn="ctr" defTabSz="1019175" rtl="0" fontAlgn="base">
        <a:spcBef>
          <a:spcPct val="0"/>
        </a:spcBef>
        <a:spcAft>
          <a:spcPct val="0"/>
        </a:spcAft>
        <a:defRPr sz="3600">
          <a:solidFill>
            <a:srgbClr val="F3BA00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1019175" rtl="0" fontAlgn="base">
        <a:spcBef>
          <a:spcPct val="0"/>
        </a:spcBef>
        <a:spcAft>
          <a:spcPct val="0"/>
        </a:spcAft>
        <a:defRPr sz="3600">
          <a:solidFill>
            <a:srgbClr val="F3BA00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1019175" rtl="0" fontAlgn="base">
        <a:spcBef>
          <a:spcPct val="0"/>
        </a:spcBef>
        <a:spcAft>
          <a:spcPct val="0"/>
        </a:spcAft>
        <a:defRPr sz="3600">
          <a:solidFill>
            <a:srgbClr val="F3BA00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1019175" rtl="0" fontAlgn="base">
        <a:spcBef>
          <a:spcPct val="0"/>
        </a:spcBef>
        <a:spcAft>
          <a:spcPct val="0"/>
        </a:spcAft>
        <a:defRPr sz="3600">
          <a:solidFill>
            <a:srgbClr val="F3BA00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1019175" rtl="0" fontAlgn="base">
        <a:spcBef>
          <a:spcPct val="0"/>
        </a:spcBef>
        <a:spcAft>
          <a:spcPct val="0"/>
        </a:spcAft>
        <a:defRPr sz="3600">
          <a:solidFill>
            <a:srgbClr val="F3BA00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1019175" rtl="0" fontAlgn="base">
        <a:spcBef>
          <a:spcPct val="0"/>
        </a:spcBef>
        <a:spcAft>
          <a:spcPct val="0"/>
        </a:spcAft>
        <a:defRPr sz="3600">
          <a:solidFill>
            <a:srgbClr val="F3BA00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1019175" rtl="0" fontAlgn="base">
        <a:spcBef>
          <a:spcPct val="0"/>
        </a:spcBef>
        <a:spcAft>
          <a:spcPct val="0"/>
        </a:spcAft>
        <a:defRPr sz="3600">
          <a:solidFill>
            <a:srgbClr val="F3BA00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1019175" rtl="0" fontAlgn="base">
        <a:spcBef>
          <a:spcPct val="0"/>
        </a:spcBef>
        <a:spcAft>
          <a:spcPct val="0"/>
        </a:spcAft>
        <a:defRPr sz="3600">
          <a:solidFill>
            <a:srgbClr val="F3BA00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82588" indent="-382588" algn="l" defTabSz="1019175" rtl="0" fontAlgn="base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827088" indent="-317500" algn="l" defTabSz="1019175" rtl="0" fontAlgn="base">
        <a:lnSpc>
          <a:spcPct val="110000"/>
        </a:lnSpc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ea typeface="+mn-ea"/>
        </a:defRPr>
      </a:lvl2pPr>
      <a:lvl3pPr marL="1273175" indent="-254000" algn="l" defTabSz="1019175" rtl="0" fontAlgn="base">
        <a:lnSpc>
          <a:spcPct val="11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782763" indent="-254000" algn="l" defTabSz="1019175" rtl="0" fontAlgn="base">
        <a:lnSpc>
          <a:spcPct val="11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292350" indent="-254000" algn="l" defTabSz="1019175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  <a:ea typeface="+mn-ea"/>
        </a:defRPr>
      </a:lvl5pPr>
      <a:lvl6pPr marL="2749550" indent="-254000" algn="l" defTabSz="1019175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  <a:ea typeface="+mn-ea"/>
        </a:defRPr>
      </a:lvl6pPr>
      <a:lvl7pPr marL="3206750" indent="-254000" algn="l" defTabSz="1019175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  <a:ea typeface="+mn-ea"/>
        </a:defRPr>
      </a:lvl7pPr>
      <a:lvl8pPr marL="3663950" indent="-254000" algn="l" defTabSz="1019175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  <a:ea typeface="+mn-ea"/>
        </a:defRPr>
      </a:lvl8pPr>
      <a:lvl9pPr marL="4121150" indent="-254000" algn="l" defTabSz="1019175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Relationship Id="rId3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ivscc.gsfc.nasa.gov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df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3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image" Target="../media/image38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png"/><Relationship Id="rId5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vscc.gsfc.nasa.gov/" TargetMode="External"/><Relationship Id="rId3" Type="http://schemas.openxmlformats.org/officeDocument/2006/relationships/image" Target="../media/image5.jpeg"/><Relationship Id="rId5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5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0" descr="aitoff_white"/>
          <p:cNvPicPr>
            <a:picLocks noChangeAspect="1" noChangeArrowheads="1"/>
          </p:cNvPicPr>
          <p:nvPr/>
        </p:nvPicPr>
        <p:blipFill>
          <a:blip r:embed="rId3">
            <a:alphaModFix amt="43000"/>
          </a:blip>
          <a:srcRect/>
          <a:stretch>
            <a:fillRect/>
          </a:stretch>
        </p:blipFill>
        <p:spPr bwMode="auto">
          <a:xfrm>
            <a:off x="168476" y="1496766"/>
            <a:ext cx="9668985" cy="5151407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839200" cy="863600"/>
          </a:xfrm>
        </p:spPr>
        <p:txBody>
          <a:bodyPr/>
          <a:lstStyle/>
          <a:p>
            <a:r>
              <a:rPr lang="en-US" sz="3200" dirty="0" smtClean="0"/>
              <a:t>Global Astrometry with the VLBA</a:t>
            </a:r>
            <a:endParaRPr lang="en-US" sz="32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081" y="1905031"/>
            <a:ext cx="6699748" cy="3950913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US" dirty="0" smtClean="0">
                <a:solidFill>
                  <a:srgbClr val="FFFFFF"/>
                </a:solidFill>
                <a:latin typeface="Helvetica Neue"/>
                <a:cs typeface="Helvetica Neue"/>
              </a:rPr>
              <a:t>Outline</a:t>
            </a:r>
          </a:p>
          <a:p>
            <a:pPr>
              <a:lnSpc>
                <a:spcPct val="100000"/>
              </a:lnSpc>
              <a:buNone/>
            </a:pPr>
            <a:endParaRPr lang="en-US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FFFF"/>
                </a:solidFill>
                <a:latin typeface="Helvetica Neue"/>
                <a:cs typeface="Helvetica Neue"/>
              </a:rPr>
              <a:t>VLBI astrometry/</a:t>
            </a:r>
            <a:r>
              <a:rPr lang="en-US" dirty="0" smtClean="0">
                <a:solidFill>
                  <a:srgbClr val="FFFFFF"/>
                </a:solidFill>
                <a:latin typeface="Helvetica Neue"/>
                <a:cs typeface="Helvetica Neue"/>
              </a:rPr>
              <a:t>g</a:t>
            </a:r>
            <a:r>
              <a:rPr lang="en-US" dirty="0" smtClean="0">
                <a:solidFill>
                  <a:srgbClr val="FFFFFF"/>
                </a:solidFill>
                <a:latin typeface="Helvetica Neue"/>
                <a:cs typeface="Helvetica Neue"/>
              </a:rPr>
              <a:t>eodesy </a:t>
            </a:r>
            <a:r>
              <a:rPr lang="en-US" dirty="0" smtClean="0">
                <a:solidFill>
                  <a:srgbClr val="FFFFFF"/>
                </a:solidFill>
                <a:latin typeface="Helvetica Neue"/>
                <a:cs typeface="Helvetica Neue"/>
              </a:rPr>
              <a:t>overview</a:t>
            </a:r>
            <a:endParaRPr lang="en-US" sz="20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FFFF"/>
                </a:solidFill>
                <a:latin typeface="Helvetica Neue"/>
                <a:cs typeface="Helvetica Neue"/>
              </a:rPr>
              <a:t>Applications of global VLBI</a:t>
            </a:r>
            <a:r>
              <a:rPr lang="en-US" dirty="0" smtClean="0">
                <a:solidFill>
                  <a:srgbClr val="FFFFFF"/>
                </a:solidFill>
                <a:latin typeface="Helvetica Neue"/>
                <a:cs typeface="Helvetica Neue"/>
              </a:rPr>
              <a:t> astrometry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FFFF"/>
                </a:solidFill>
                <a:latin typeface="Helvetica Neue"/>
                <a:cs typeface="Helvetica Neue"/>
              </a:rPr>
              <a:t>Contributions of the </a:t>
            </a:r>
            <a:r>
              <a:rPr lang="en-US" dirty="0" smtClean="0">
                <a:solidFill>
                  <a:srgbClr val="FFFFFF"/>
                </a:solidFill>
                <a:latin typeface="Helvetica Neue"/>
                <a:cs typeface="Helvetica Neue"/>
              </a:rPr>
              <a:t>VLBA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FFFF"/>
                </a:solidFill>
                <a:latin typeface="Helvetica Neue"/>
                <a:cs typeface="Helvetica Neue"/>
              </a:rPr>
              <a:t>Future </a:t>
            </a:r>
            <a:r>
              <a:rPr lang="en-US" dirty="0" smtClean="0">
                <a:solidFill>
                  <a:srgbClr val="FFFFFF"/>
                </a:solidFill>
                <a:latin typeface="Helvetica Neue"/>
                <a:cs typeface="Helvetica Neue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Helvetica Neue"/>
                <a:cs typeface="Helvetica Neue"/>
              </a:rPr>
              <a:t>strometric science </a:t>
            </a:r>
            <a:r>
              <a:rPr lang="en-US" dirty="0" smtClean="0">
                <a:solidFill>
                  <a:srgbClr val="FFFFFF"/>
                </a:solidFill>
                <a:latin typeface="Helvetica Neue"/>
                <a:cs typeface="Helvetica Neue"/>
              </a:rPr>
              <a:t>at </a:t>
            </a:r>
            <a:r>
              <a:rPr lang="en-US" dirty="0" smtClean="0">
                <a:solidFill>
                  <a:srgbClr val="FFFFFF"/>
                </a:solidFill>
                <a:latin typeface="Helvetica Neue"/>
                <a:cs typeface="Helvetica Neue"/>
              </a:rPr>
              <a:t>the </a:t>
            </a:r>
            <a:r>
              <a:rPr lang="en-US" dirty="0" smtClean="0">
                <a:solidFill>
                  <a:srgbClr val="FFFFFF"/>
                </a:solidFill>
                <a:latin typeface="Helvetica Neue"/>
                <a:cs typeface="Helvetica Neue"/>
              </a:rPr>
              <a:t>VLBA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5862" y="920116"/>
            <a:ext cx="3475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E03"/>
                </a:solidFill>
                <a:latin typeface="+mj-lt"/>
              </a:rPr>
              <a:t>Dave Boboltz (USNO)</a:t>
            </a:r>
            <a:endParaRPr lang="en-US" sz="2800" dirty="0">
              <a:solidFill>
                <a:srgbClr val="FFCE03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Applications:  Earth Orientation Parameters (EOP)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13" y="976228"/>
            <a:ext cx="6034263" cy="6029880"/>
          </a:xfrm>
        </p:spPr>
        <p:txBody>
          <a:bodyPr/>
          <a:lstStyle/>
          <a:p>
            <a:r>
              <a:rPr lang="en-US" dirty="0" smtClean="0"/>
              <a:t>Polar Motion, Earth rotation rate (UT1-UTC), Nutation offsets</a:t>
            </a:r>
          </a:p>
          <a:p>
            <a:r>
              <a:rPr lang="en-US" dirty="0" smtClean="0"/>
              <a:t>Transformation between CRF and TRF</a:t>
            </a:r>
          </a:p>
          <a:p>
            <a:r>
              <a:rPr lang="en-US" dirty="0" smtClean="0"/>
              <a:t>Updated daily with </a:t>
            </a:r>
            <a:r>
              <a:rPr lang="en-US" dirty="0" smtClean="0"/>
              <a:t>by new</a:t>
            </a:r>
            <a:r>
              <a:rPr lang="en-US" dirty="0" smtClean="0"/>
              <a:t> VLBI experiments</a:t>
            </a:r>
          </a:p>
          <a:p>
            <a:pPr marL="382588" lvl="1" indent="-382588">
              <a:buFontTx/>
              <a:buChar char="•"/>
            </a:pPr>
            <a:r>
              <a:rPr lang="en-US" dirty="0" smtClean="0"/>
              <a:t>VLBI results combined with results from other techniques (</a:t>
            </a:r>
            <a:r>
              <a:rPr lang="en-US" dirty="0" err="1" smtClean="0"/>
              <a:t>ie</a:t>
            </a:r>
            <a:r>
              <a:rPr lang="en-US" dirty="0" smtClean="0"/>
              <a:t>. </a:t>
            </a:r>
            <a:r>
              <a:rPr lang="en-US" dirty="0" smtClean="0"/>
              <a:t>GPS, SLR,</a:t>
            </a:r>
            <a:r>
              <a:rPr lang="en-US" dirty="0" smtClean="0"/>
              <a:t> LLR, DORIS)</a:t>
            </a:r>
          </a:p>
          <a:p>
            <a:r>
              <a:rPr lang="en-US" dirty="0" smtClean="0"/>
              <a:t>Used to predict future EOP</a:t>
            </a:r>
          </a:p>
          <a:p>
            <a:pPr lvl="1"/>
            <a:r>
              <a:rPr lang="en-US" dirty="0" smtClean="0"/>
              <a:t>e</a:t>
            </a:r>
            <a:r>
              <a:rPr lang="en-US" dirty="0" smtClean="0"/>
              <a:t>.g. USNO Bulletin A</a:t>
            </a:r>
            <a:r>
              <a:rPr lang="en-US" dirty="0" smtClean="0"/>
              <a:t> </a:t>
            </a:r>
          </a:p>
          <a:p>
            <a:r>
              <a:rPr lang="en-US" dirty="0" smtClean="0"/>
              <a:t>Useful in a variety of applications</a:t>
            </a:r>
          </a:p>
          <a:p>
            <a:pPr lvl="1"/>
            <a:r>
              <a:rPr lang="en-US" dirty="0" smtClean="0"/>
              <a:t>Transportation, geo-location, communications, navigation </a:t>
            </a:r>
          </a:p>
          <a:p>
            <a:pPr lvl="1"/>
            <a:r>
              <a:rPr lang="en-US" dirty="0" smtClean="0"/>
              <a:t>package delivery</a:t>
            </a:r>
          </a:p>
          <a:p>
            <a:pPr lvl="1"/>
            <a:endParaRPr lang="en-US" dirty="0"/>
          </a:p>
        </p:txBody>
      </p:sp>
      <p:pic>
        <p:nvPicPr>
          <p:cNvPr id="4" name="Picture 62" descr="usno_2008b-p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296" y="4050081"/>
            <a:ext cx="3210963" cy="3016020"/>
          </a:xfrm>
          <a:prstGeom prst="rect">
            <a:avLst/>
          </a:prstGeom>
          <a:noFill/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467156" y="1113808"/>
            <a:ext cx="3025987" cy="2433034"/>
            <a:chOff x="1364" y="960"/>
            <a:chExt cx="3004" cy="2772"/>
          </a:xfrm>
        </p:grpSpPr>
        <p:pic>
          <p:nvPicPr>
            <p:cNvPr id="6" name="Picture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64" y="960"/>
              <a:ext cx="3004" cy="2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381" y="979"/>
              <a:ext cx="83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00CC"/>
                  </a:solidFill>
                  <a:ea typeface="Times New Roman" pitchFamily="-65" charset="0"/>
                  <a:cs typeface="Times New Roman" pitchFamily="-65" charset="0"/>
                </a:rPr>
                <a:t>Nutation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860" y="1610"/>
              <a:ext cx="115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00CC"/>
                  </a:solidFill>
                  <a:ea typeface="Times New Roman" pitchFamily="-65" charset="0"/>
                  <a:cs typeface="Times New Roman" pitchFamily="-65" charset="0"/>
                </a:rPr>
                <a:t>Polar Motion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902" y="2996"/>
              <a:ext cx="122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rgbClr val="0000CC"/>
                  </a:solidFill>
                  <a:ea typeface="Times New Roman" pitchFamily="-65" charset="0"/>
                  <a:cs typeface="Times New Roman" pitchFamily="-65" charset="0"/>
                </a:rPr>
                <a:t>Rotation Rate</a:t>
              </a:r>
            </a:p>
            <a:p>
              <a:pPr algn="ctr"/>
              <a:r>
                <a:rPr lang="en-US" sz="1400" b="1">
                  <a:solidFill>
                    <a:srgbClr val="0000CC"/>
                  </a:solidFill>
                  <a:ea typeface="Times New Roman" pitchFamily="-65" charset="0"/>
                  <a:cs typeface="Times New Roman" pitchFamily="-65" charset="0"/>
                </a:rPr>
                <a:t>(UT1-UTC)</a:t>
              </a:r>
            </a:p>
          </p:txBody>
        </p:sp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543500" y="7304481"/>
            <a:ext cx="4993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Overview    </a:t>
            </a: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Applications</a:t>
            </a: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    Contributions    </a:t>
            </a: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Future Work</a:t>
            </a:r>
            <a:endParaRPr lang="en-US" sz="1400" dirty="0">
              <a:solidFill>
                <a:schemeClr val="bg2"/>
              </a:solidFill>
              <a:latin typeface="Helvetica Neue Light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Realization of the ICRF – (ICRF2)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633" y="1092996"/>
            <a:ext cx="8806083" cy="5781747"/>
          </a:xfrm>
        </p:spPr>
        <p:txBody>
          <a:bodyPr/>
          <a:lstStyle/>
          <a:p>
            <a:r>
              <a:rPr lang="en-US" dirty="0" smtClean="0"/>
              <a:t>Work began in earnest in 2008 (IVS and IAU working groups)</a:t>
            </a:r>
          </a:p>
          <a:p>
            <a:r>
              <a:rPr lang="en-US" dirty="0" smtClean="0"/>
              <a:t>IAU resolution has been submitted (late Spring)</a:t>
            </a:r>
          </a:p>
          <a:p>
            <a:pPr lvl="1"/>
            <a:r>
              <a:rPr lang="en-US" dirty="0" smtClean="0"/>
              <a:t>August meeting in Rio de Janeiro</a:t>
            </a:r>
          </a:p>
          <a:p>
            <a:r>
              <a:rPr lang="en-US" dirty="0" smtClean="0"/>
              <a:t>113 page IERS </a:t>
            </a:r>
            <a:r>
              <a:rPr lang="en-US" dirty="0" smtClean="0"/>
              <a:t>t</a:t>
            </a:r>
            <a:r>
              <a:rPr lang="en-US" dirty="0" smtClean="0"/>
              <a:t>echnical note recently completed</a:t>
            </a:r>
          </a:p>
          <a:p>
            <a:r>
              <a:rPr lang="en-US" dirty="0" smtClean="0"/>
              <a:t>30 years of data </a:t>
            </a:r>
            <a:r>
              <a:rPr lang="en-US" dirty="0" smtClean="0">
                <a:solidFill>
                  <a:srgbClr val="FFCE03"/>
                </a:solidFill>
              </a:rPr>
              <a:t>(1979 – 2009)</a:t>
            </a:r>
          </a:p>
          <a:p>
            <a:r>
              <a:rPr lang="en-US" dirty="0" smtClean="0"/>
              <a:t>Improved geophysical models &amp; analysis techniques</a:t>
            </a:r>
          </a:p>
          <a:p>
            <a:r>
              <a:rPr lang="en-US" dirty="0" smtClean="0"/>
              <a:t>Catalog contains positions for 3414 sources</a:t>
            </a:r>
          </a:p>
          <a:p>
            <a:pPr>
              <a:buClr>
                <a:schemeClr val="bg1"/>
              </a:buClr>
            </a:pPr>
            <a:r>
              <a:rPr lang="en-US" dirty="0" smtClean="0">
                <a:solidFill>
                  <a:srgbClr val="00FF00"/>
                </a:solidFill>
              </a:rPr>
              <a:t>Scaling</a:t>
            </a:r>
            <a:r>
              <a:rPr lang="en-US" dirty="0" smtClean="0">
                <a:solidFill>
                  <a:srgbClr val="00FF00"/>
                </a:solidFill>
              </a:rPr>
              <a:t> (inflation) factor </a:t>
            </a:r>
            <a:r>
              <a:rPr lang="en-US" dirty="0" smtClean="0">
                <a:solidFill>
                  <a:srgbClr val="00FF00"/>
                </a:solidFill>
              </a:rPr>
              <a:t>of</a:t>
            </a:r>
            <a:r>
              <a:rPr lang="en-US" dirty="0" smtClean="0">
                <a:solidFill>
                  <a:srgbClr val="00FF00"/>
                </a:solidFill>
              </a:rPr>
              <a:t> source position formal </a:t>
            </a:r>
            <a:r>
              <a:rPr lang="en-US" dirty="0" smtClean="0">
                <a:solidFill>
                  <a:srgbClr val="00FF00"/>
                </a:solidFill>
              </a:rPr>
              <a:t>errors</a:t>
            </a:r>
            <a:r>
              <a:rPr lang="en-US" dirty="0" smtClean="0">
                <a:solidFill>
                  <a:srgbClr val="00FF00"/>
                </a:solidFill>
              </a:rPr>
              <a:t> = 1.5</a:t>
            </a:r>
            <a:endParaRPr lang="en-US" dirty="0" smtClean="0">
              <a:solidFill>
                <a:srgbClr val="00FF00"/>
              </a:solidFill>
            </a:endParaRPr>
          </a:p>
          <a:p>
            <a:pPr>
              <a:buClr>
                <a:schemeClr val="bg1"/>
              </a:buClr>
            </a:pPr>
            <a:r>
              <a:rPr lang="en-US" dirty="0" smtClean="0">
                <a:solidFill>
                  <a:srgbClr val="00FF00"/>
                </a:solidFill>
              </a:rPr>
              <a:t>Noise floor of ~40 micro-</a:t>
            </a:r>
            <a:r>
              <a:rPr lang="en-US" dirty="0" err="1" smtClean="0">
                <a:solidFill>
                  <a:srgbClr val="00FF00"/>
                </a:solidFill>
              </a:rPr>
              <a:t>arcsec</a:t>
            </a:r>
            <a:endParaRPr lang="en-US" dirty="0" smtClean="0">
              <a:solidFill>
                <a:srgbClr val="00FF00"/>
              </a:solidFill>
            </a:endParaRPr>
          </a:p>
          <a:p>
            <a:pPr lvl="1"/>
            <a:r>
              <a:rPr lang="en-US" dirty="0" smtClean="0"/>
              <a:t>Factor of 5 - 6 better than ICRF1</a:t>
            </a:r>
          </a:p>
          <a:p>
            <a:pPr>
              <a:buClr>
                <a:schemeClr val="bg1"/>
              </a:buClr>
            </a:pPr>
            <a:r>
              <a:rPr lang="en-US" dirty="0" smtClean="0">
                <a:solidFill>
                  <a:srgbClr val="00FF00"/>
                </a:solidFill>
              </a:rPr>
              <a:t>Axis stability of ~10 micro-</a:t>
            </a:r>
            <a:r>
              <a:rPr lang="en-US" dirty="0" err="1" smtClean="0">
                <a:solidFill>
                  <a:srgbClr val="00FF00"/>
                </a:solidFill>
              </a:rPr>
              <a:t>arcsec</a:t>
            </a:r>
            <a:endParaRPr lang="en-US" dirty="0" smtClean="0">
              <a:solidFill>
                <a:srgbClr val="00FF00"/>
              </a:solidFill>
            </a:endParaRPr>
          </a:p>
          <a:p>
            <a:pPr lvl="1"/>
            <a:r>
              <a:rPr lang="en-US" dirty="0" smtClean="0"/>
              <a:t>Factor of 2 better than ICRF1</a:t>
            </a:r>
          </a:p>
          <a:p>
            <a:endParaRPr lang="en-US" dirty="0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43500" y="7304481"/>
            <a:ext cx="4993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Overview    </a:t>
            </a: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Applications</a:t>
            </a: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    Contributions    </a:t>
            </a: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Future Work</a:t>
            </a:r>
            <a:endParaRPr lang="en-US" sz="1400" dirty="0">
              <a:solidFill>
                <a:schemeClr val="bg2"/>
              </a:solidFill>
              <a:latin typeface="Helvetica Neue Light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4056408" y="933079"/>
            <a:ext cx="5715000" cy="30358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ICRF2 Distribution of All Sources</a:t>
            </a:r>
            <a:endParaRPr lang="en-US" dirty="0"/>
          </a:p>
        </p:txBody>
      </p:sp>
      <p:pic>
        <p:nvPicPr>
          <p:cNvPr id="7" name="Content Placeholder 6" descr="CJ_gsf008a_2ses_src_dist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1070" r="-3502"/>
              <a:stretch>
                <a:fillRect/>
              </a:stretch>
            </p:blipFill>
          </mc:Choice>
          <mc:Fallback>
            <p:blipFill>
              <a:blip r:embed="rId3"/>
              <a:srcRect l="1070" r="-3502"/>
              <a:stretch>
                <a:fillRect/>
              </a:stretch>
            </p:blipFill>
          </mc:Fallback>
        </mc:AlternateContent>
        <p:spPr>
          <a:xfrm rot="5400000">
            <a:off x="5420651" y="-399587"/>
            <a:ext cx="2971906" cy="5715000"/>
          </a:xfr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43500" y="7304481"/>
            <a:ext cx="4993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Overview    </a:t>
            </a: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Applications</a:t>
            </a: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    Contributions    </a:t>
            </a: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Future Work</a:t>
            </a:r>
            <a:endParaRPr lang="en-US" sz="1400" dirty="0">
              <a:solidFill>
                <a:schemeClr val="bg2"/>
              </a:solidFill>
              <a:latin typeface="Helvetica Neue Light" pitchFamily="-65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040331" y="4066141"/>
            <a:ext cx="5715000" cy="30358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2" name="Picture 11" descr="CJ_gsf008a_survey_dis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 rot="5400000">
            <a:off x="5462575" y="2657727"/>
            <a:ext cx="2901339" cy="5715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2384" y="1943910"/>
            <a:ext cx="2750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1448 multi-session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7428" y="5258404"/>
            <a:ext cx="290506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1966 single-session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ources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Many are from VCS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ICRF2 Defining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916" y="1092996"/>
            <a:ext cx="4373841" cy="5781747"/>
          </a:xfrm>
        </p:spPr>
        <p:txBody>
          <a:bodyPr/>
          <a:lstStyle/>
          <a:p>
            <a:r>
              <a:rPr lang="en-US" dirty="0" smtClean="0"/>
              <a:t>Defining source ranking: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rgbClr val="FFCE03"/>
                </a:solidFill>
              </a:rPr>
              <a:t>Formal errors </a:t>
            </a:r>
            <a:r>
              <a:rPr lang="en-US" dirty="0" smtClean="0"/>
              <a:t>of the catalog position estimates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rgbClr val="FFCE03"/>
                </a:solidFill>
              </a:rPr>
              <a:t>Positional stability </a:t>
            </a:r>
            <a:r>
              <a:rPr lang="en-US" dirty="0" smtClean="0"/>
              <a:t>from source time series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rgbClr val="FFCE03"/>
                </a:solidFill>
              </a:rPr>
              <a:t>Source structure index</a:t>
            </a:r>
          </a:p>
          <a:p>
            <a:pPr lvl="2">
              <a:buClr>
                <a:schemeClr val="bg1"/>
              </a:buClr>
            </a:pPr>
            <a:r>
              <a:rPr lang="en-US" dirty="0" smtClean="0"/>
              <a:t>From VLIB imaging</a:t>
            </a:r>
          </a:p>
          <a:p>
            <a:r>
              <a:rPr lang="en-US" dirty="0" smtClean="0"/>
              <a:t>295 Defining sources</a:t>
            </a:r>
          </a:p>
          <a:p>
            <a:pPr lvl="1"/>
            <a:r>
              <a:rPr lang="en-US" dirty="0" smtClean="0"/>
              <a:t>Only 97 are ICRF1 defining sources</a:t>
            </a:r>
          </a:p>
          <a:p>
            <a:r>
              <a:rPr lang="en-US" dirty="0" smtClean="0"/>
              <a:t>138 sources to link to ICRF1</a:t>
            </a:r>
          </a:p>
          <a:p>
            <a:r>
              <a:rPr lang="en-US" dirty="0" smtClean="0"/>
              <a:t>Uniform distribution</a:t>
            </a:r>
          </a:p>
          <a:p>
            <a:pPr lvl="1"/>
            <a:r>
              <a:rPr lang="en-US" dirty="0" smtClean="0"/>
              <a:t>Mean declination 0.7 deg.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43500" y="7304481"/>
            <a:ext cx="4993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Overview    </a:t>
            </a: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Applications</a:t>
            </a: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    Contributions    </a:t>
            </a: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Future Work</a:t>
            </a:r>
            <a:endParaRPr lang="en-US" sz="1400" dirty="0">
              <a:solidFill>
                <a:schemeClr val="bg2"/>
              </a:solidFill>
              <a:latin typeface="Helvetica Neue Light" pitchFamily="-65" charset="0"/>
            </a:endParaRPr>
          </a:p>
        </p:txBody>
      </p:sp>
      <p:pic>
        <p:nvPicPr>
          <p:cNvPr id="9" name="Picture 8" descr="SL_figballon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52558" y="989168"/>
            <a:ext cx="4941312" cy="3703640"/>
          </a:xfrm>
          <a:prstGeom prst="rect">
            <a:avLst/>
          </a:prstGeom>
        </p:spPr>
      </p:pic>
      <p:pic>
        <p:nvPicPr>
          <p:cNvPr id="13" name="Picture 12" descr="SL_figpc0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-1973" b="50303"/>
              <a:stretch>
                <a:fillRect/>
              </a:stretch>
            </p:blipFill>
          </mc:Choice>
          <mc:Fallback>
            <p:blipFill>
              <a:blip r:embed="rId5"/>
              <a:srcRect l="-1973" b="50303"/>
              <a:stretch>
                <a:fillRect/>
              </a:stretch>
            </p:blipFill>
          </mc:Fallback>
        </mc:AlternateContent>
        <p:spPr>
          <a:xfrm>
            <a:off x="4652557" y="5000230"/>
            <a:ext cx="4611748" cy="18164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the VLBA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500" y="1039397"/>
            <a:ext cx="6710416" cy="5893730"/>
          </a:xfrm>
        </p:spPr>
        <p:txBody>
          <a:bodyPr/>
          <a:lstStyle/>
          <a:p>
            <a:r>
              <a:rPr lang="en-US" dirty="0" smtClean="0"/>
              <a:t>Why use the VLBA?</a:t>
            </a:r>
          </a:p>
          <a:p>
            <a:pPr lvl="1"/>
            <a:r>
              <a:rPr lang="en-US" dirty="0" smtClean="0"/>
              <a:t>Homogeneous array of 10 antennas</a:t>
            </a:r>
          </a:p>
          <a:p>
            <a:pPr lvl="1"/>
            <a:r>
              <a:rPr lang="en-US" dirty="0" smtClean="0"/>
              <a:t>Among the most sensitive and phase stable VLBI systems</a:t>
            </a:r>
          </a:p>
          <a:p>
            <a:pPr lvl="1"/>
            <a:r>
              <a:rPr lang="en-US" dirty="0" smtClean="0"/>
              <a:t>Dual S/X-band capable</a:t>
            </a:r>
          </a:p>
          <a:p>
            <a:r>
              <a:rPr lang="en-US" dirty="0" smtClean="0"/>
              <a:t>Astrometric/Geodetic </a:t>
            </a:r>
            <a:r>
              <a:rPr lang="en-US" dirty="0" smtClean="0"/>
              <a:t>s</a:t>
            </a:r>
            <a:r>
              <a:rPr lang="en-US" dirty="0" smtClean="0"/>
              <a:t>ession history</a:t>
            </a:r>
          </a:p>
          <a:p>
            <a:pPr lvl="1"/>
            <a:r>
              <a:rPr lang="en-US" dirty="0" err="1" smtClean="0"/>
              <a:t>Pietown</a:t>
            </a:r>
            <a:r>
              <a:rPr lang="en-US" dirty="0" smtClean="0"/>
              <a:t> (1988), Los Alamos (1991)</a:t>
            </a:r>
          </a:p>
          <a:p>
            <a:pPr lvl="1"/>
            <a:r>
              <a:rPr lang="en-US" dirty="0" smtClean="0"/>
              <a:t>All 10 stations  of VLBA (1994)</a:t>
            </a:r>
            <a:endParaRPr lang="en-US" dirty="0" smtClean="0"/>
          </a:p>
          <a:p>
            <a:pPr lvl="1"/>
            <a:r>
              <a:rPr lang="en-US" dirty="0" smtClean="0"/>
              <a:t>To date ~170 </a:t>
            </a:r>
            <a:r>
              <a:rPr lang="en-US" dirty="0" smtClean="0"/>
              <a:t>observing </a:t>
            </a:r>
            <a:r>
              <a:rPr lang="en-US" dirty="0" smtClean="0"/>
              <a:t>sessions 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rgbClr val="FFCE03"/>
                </a:solidFill>
              </a:rPr>
              <a:t>Only ~3% of all VLBI sessions </a:t>
            </a:r>
            <a:r>
              <a:rPr lang="en-US" dirty="0" smtClean="0"/>
              <a:t>since 1979</a:t>
            </a:r>
          </a:p>
          <a:p>
            <a:r>
              <a:rPr lang="en-US" dirty="0" smtClean="0"/>
              <a:t>However …</a:t>
            </a:r>
          </a:p>
          <a:p>
            <a:pPr lvl="1"/>
            <a:r>
              <a:rPr lang="en-US" dirty="0" smtClean="0"/>
              <a:t>More </a:t>
            </a:r>
            <a:r>
              <a:rPr lang="en-US" dirty="0" smtClean="0"/>
              <a:t>than 1.7 Million S/X group delay pairs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rgbClr val="00FF00"/>
                </a:solidFill>
              </a:rPr>
              <a:t>~28% of all VLBI</a:t>
            </a:r>
            <a:r>
              <a:rPr lang="en-US" dirty="0" smtClean="0">
                <a:solidFill>
                  <a:srgbClr val="00FF00"/>
                </a:solidFill>
              </a:rPr>
              <a:t> measurements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43500" y="7304481"/>
            <a:ext cx="4993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Overview     Applications   </a:t>
            </a: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Contribu</a:t>
            </a: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tions</a:t>
            </a: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    </a:t>
            </a: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Future Work</a:t>
            </a:r>
            <a:endParaRPr lang="en-US" sz="1400" dirty="0">
              <a:solidFill>
                <a:schemeClr val="bg2"/>
              </a:solidFill>
              <a:latin typeface="Helvetica Neue Light" pitchFamily="-65" charset="0"/>
            </a:endParaRPr>
          </a:p>
        </p:txBody>
      </p:sp>
      <p:pic>
        <p:nvPicPr>
          <p:cNvPr id="6" name="Picture 6" descr="VLBA1_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8407" y="1282951"/>
            <a:ext cx="1995467" cy="1872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VLBA Astrometric/Geodetic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99" y="1039397"/>
            <a:ext cx="8848619" cy="6068882"/>
          </a:xfrm>
        </p:spPr>
        <p:txBody>
          <a:bodyPr/>
          <a:lstStyle/>
          <a:p>
            <a:r>
              <a:rPr lang="en-US" dirty="0" smtClean="0"/>
              <a:t>Gordon (2004</a:t>
            </a:r>
            <a:r>
              <a:rPr lang="en-US" dirty="0" smtClean="0"/>
              <a:t>) study</a:t>
            </a:r>
            <a:r>
              <a:rPr lang="en-US" dirty="0" smtClean="0"/>
              <a:t> showed that</a:t>
            </a:r>
          </a:p>
          <a:p>
            <a:pPr lvl="1"/>
            <a:r>
              <a:rPr lang="en-US" dirty="0" smtClean="0"/>
              <a:t>Including </a:t>
            </a:r>
            <a:r>
              <a:rPr lang="en-US" dirty="0" smtClean="0"/>
              <a:t>regular (non-VCS) VLBA observations </a:t>
            </a:r>
            <a:endParaRPr lang="en-US" dirty="0" smtClean="0"/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rgbClr val="00FF00"/>
                </a:solidFill>
              </a:rPr>
              <a:t>Improved TRF </a:t>
            </a:r>
            <a:r>
              <a:rPr lang="en-US" dirty="0" smtClean="0"/>
              <a:t>accuracy at </a:t>
            </a:r>
            <a:r>
              <a:rPr lang="en-US" dirty="0" smtClean="0">
                <a:solidFill>
                  <a:srgbClr val="FFCE03"/>
                </a:solidFill>
              </a:rPr>
              <a:t>non-VLBA sites </a:t>
            </a:r>
            <a:r>
              <a:rPr lang="en-US" dirty="0" smtClean="0"/>
              <a:t>by </a:t>
            </a:r>
            <a:r>
              <a:rPr lang="en-US" dirty="0" smtClean="0">
                <a:solidFill>
                  <a:srgbClr val="00FF00"/>
                </a:solidFill>
              </a:rPr>
              <a:t>10-40%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rgbClr val="00FF00"/>
                </a:solidFill>
              </a:rPr>
              <a:t>Reduced CRF </a:t>
            </a:r>
            <a:r>
              <a:rPr lang="en-US" dirty="0" smtClean="0">
                <a:solidFill>
                  <a:srgbClr val="FFFFFF"/>
                </a:solidFill>
              </a:rPr>
              <a:t>source formal errors by </a:t>
            </a:r>
            <a:r>
              <a:rPr lang="en-US" dirty="0" smtClean="0">
                <a:solidFill>
                  <a:srgbClr val="00FF00"/>
                </a:solidFill>
              </a:rPr>
              <a:t>54% RA and 62% </a:t>
            </a:r>
            <a:r>
              <a:rPr lang="en-US" dirty="0" err="1" smtClean="0">
                <a:solidFill>
                  <a:srgbClr val="00FF00"/>
                </a:solidFill>
              </a:rPr>
              <a:t>dec</a:t>
            </a:r>
            <a:r>
              <a:rPr lang="en-US" dirty="0" smtClean="0">
                <a:solidFill>
                  <a:srgbClr val="00FF00"/>
                </a:solidFill>
              </a:rPr>
              <a:t>. 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for sources greater than </a:t>
            </a:r>
            <a:r>
              <a:rPr lang="en-US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-</a:t>
            </a:r>
            <a:r>
              <a:rPr lang="en-US" dirty="0" smtClean="0">
                <a:solidFill>
                  <a:srgbClr val="FFFFFF"/>
                </a:solidFill>
              </a:rPr>
              <a:t>30 deg. declination</a:t>
            </a:r>
          </a:p>
          <a:p>
            <a:r>
              <a:rPr lang="en-US" dirty="0" err="1" smtClean="0"/>
              <a:t>Petrov</a:t>
            </a:r>
            <a:r>
              <a:rPr lang="en-US" dirty="0" smtClean="0"/>
              <a:t> et al. (2009)</a:t>
            </a:r>
          </a:p>
          <a:p>
            <a:pPr lvl="1"/>
            <a:r>
              <a:rPr lang="en-US" dirty="0" smtClean="0"/>
              <a:t>Detailed study of precise geodesy with VLBA</a:t>
            </a:r>
          </a:p>
          <a:p>
            <a:pPr lvl="1"/>
            <a:r>
              <a:rPr lang="en-US" dirty="0" smtClean="0"/>
              <a:t>14 year data span (1994 – 2007)</a:t>
            </a:r>
          </a:p>
          <a:p>
            <a:pPr lvl="1"/>
            <a:r>
              <a:rPr lang="en-US" dirty="0" smtClean="0"/>
              <a:t>Station positions accurate to</a:t>
            </a:r>
          </a:p>
          <a:p>
            <a:pPr lvl="2">
              <a:buClr>
                <a:schemeClr val="bg1"/>
              </a:buClr>
            </a:pPr>
            <a:r>
              <a:rPr lang="en-US" dirty="0" smtClean="0">
                <a:solidFill>
                  <a:srgbClr val="00FF00"/>
                </a:solidFill>
              </a:rPr>
              <a:t>2 - 3 mm vertical </a:t>
            </a:r>
            <a:r>
              <a:rPr lang="en-US" dirty="0" smtClean="0"/>
              <a:t>displacement</a:t>
            </a:r>
          </a:p>
          <a:p>
            <a:pPr lvl="2">
              <a:buClr>
                <a:schemeClr val="bg1"/>
              </a:buClr>
            </a:pPr>
            <a:r>
              <a:rPr lang="en-US" dirty="0" smtClean="0">
                <a:solidFill>
                  <a:srgbClr val="00FF00"/>
                </a:solidFill>
              </a:rPr>
              <a:t>0.4 – 0.6 mm horizontal </a:t>
            </a:r>
            <a:r>
              <a:rPr lang="en-US" dirty="0" smtClean="0"/>
              <a:t>displacement  </a:t>
            </a:r>
          </a:p>
          <a:p>
            <a:pPr lvl="1"/>
            <a:r>
              <a:rPr lang="en-US" dirty="0" smtClean="0"/>
              <a:t>In terms of formal errors and observed scatter VLBA sessions </a:t>
            </a:r>
            <a:r>
              <a:rPr lang="en-US" dirty="0" smtClean="0">
                <a:solidFill>
                  <a:srgbClr val="00FF00"/>
                </a:solidFill>
              </a:rPr>
              <a:t>among the very best VLBI experiments</a:t>
            </a:r>
            <a:endParaRPr lang="en-US" dirty="0" smtClean="0">
              <a:solidFill>
                <a:srgbClr val="00FF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43500" y="7304481"/>
            <a:ext cx="4993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Overview     Applications   </a:t>
            </a: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Contribu</a:t>
            </a: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tions</a:t>
            </a: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    </a:t>
            </a: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Future Work</a:t>
            </a:r>
            <a:endParaRPr lang="en-US" sz="1400" dirty="0">
              <a:solidFill>
                <a:schemeClr val="bg2"/>
              </a:solidFill>
              <a:latin typeface="Helvetica Neue Light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VLBA RDV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94" y="1071585"/>
            <a:ext cx="9431535" cy="5760906"/>
          </a:xfrm>
        </p:spPr>
        <p:txBody>
          <a:bodyPr/>
          <a:lstStyle/>
          <a:p>
            <a:r>
              <a:rPr lang="en-US" dirty="0" smtClean="0"/>
              <a:t>Research &amp; Development VLBI (RDV) program started in </a:t>
            </a:r>
            <a:r>
              <a:rPr lang="en-US" dirty="0" smtClean="0"/>
              <a:t>1997</a:t>
            </a:r>
          </a:p>
          <a:p>
            <a:pPr lvl="1"/>
            <a:r>
              <a:rPr lang="en-US" dirty="0" smtClean="0"/>
              <a:t>GSFC, NRAO, USNO</a:t>
            </a:r>
            <a:endParaRPr lang="en-US" dirty="0" smtClean="0"/>
          </a:p>
          <a:p>
            <a:r>
              <a:rPr lang="en-US" dirty="0" smtClean="0"/>
              <a:t>VLBA </a:t>
            </a:r>
            <a:r>
              <a:rPr lang="en-US" dirty="0" smtClean="0"/>
              <a:t>+ up to 10 geodetic</a:t>
            </a:r>
            <a:r>
              <a:rPr lang="en-US" dirty="0" smtClean="0"/>
              <a:t> stations</a:t>
            </a:r>
          </a:p>
          <a:p>
            <a:r>
              <a:rPr lang="en-US" dirty="0" smtClean="0"/>
              <a:t>73 sessions processed to date (</a:t>
            </a:r>
            <a:r>
              <a:rPr lang="en-US" dirty="0" smtClean="0">
                <a:solidFill>
                  <a:srgbClr val="FFCE03"/>
                </a:solidFill>
              </a:rPr>
              <a:t>&lt;2% of all geodetic VLBI</a:t>
            </a:r>
            <a:r>
              <a:rPr lang="en-US" dirty="0" smtClean="0"/>
              <a:t>)</a:t>
            </a:r>
          </a:p>
          <a:p>
            <a:r>
              <a:rPr lang="en-US" dirty="0" smtClean="0"/>
              <a:t>Astrometry/Geodesy:</a:t>
            </a:r>
            <a:endParaRPr lang="en-US" dirty="0" smtClean="0"/>
          </a:p>
          <a:p>
            <a:pPr lvl="1"/>
            <a:r>
              <a:rPr lang="en-US" dirty="0" smtClean="0"/>
              <a:t>~1.2 Million</a:t>
            </a:r>
            <a:r>
              <a:rPr lang="en-US" dirty="0" smtClean="0"/>
              <a:t> S/X group </a:t>
            </a:r>
            <a:r>
              <a:rPr lang="en-US" dirty="0" smtClean="0"/>
              <a:t>delay</a:t>
            </a:r>
            <a:r>
              <a:rPr lang="en-US" dirty="0" smtClean="0"/>
              <a:t> </a:t>
            </a:r>
            <a:r>
              <a:rPr lang="en-US" dirty="0" smtClean="0"/>
              <a:t>pairs</a:t>
            </a:r>
            <a:endParaRPr lang="en-US" dirty="0" smtClean="0"/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rgbClr val="00FF00"/>
                </a:solidFill>
              </a:rPr>
              <a:t>~</a:t>
            </a:r>
            <a:r>
              <a:rPr lang="en-US" dirty="0" smtClean="0">
                <a:solidFill>
                  <a:srgbClr val="00FF00"/>
                </a:solidFill>
              </a:rPr>
              <a:t>20</a:t>
            </a:r>
            <a:r>
              <a:rPr lang="en-US" dirty="0" smtClean="0">
                <a:solidFill>
                  <a:srgbClr val="00FF00"/>
                </a:solidFill>
              </a:rPr>
              <a:t>% of total number of group </a:t>
            </a:r>
            <a:r>
              <a:rPr lang="en-US" dirty="0" smtClean="0">
                <a:solidFill>
                  <a:srgbClr val="00FF00"/>
                </a:solidFill>
              </a:rPr>
              <a:t>delays</a:t>
            </a:r>
            <a:r>
              <a:rPr lang="en-US" dirty="0" smtClean="0"/>
              <a:t> for all </a:t>
            </a:r>
            <a:r>
              <a:rPr lang="en-US" dirty="0" smtClean="0"/>
              <a:t>geodetic </a:t>
            </a:r>
            <a:r>
              <a:rPr lang="en-US" dirty="0" smtClean="0"/>
              <a:t>VLBI</a:t>
            </a:r>
          </a:p>
          <a:p>
            <a:r>
              <a:rPr lang="en-US" dirty="0" smtClean="0"/>
              <a:t>Imaging:</a:t>
            </a:r>
          </a:p>
          <a:p>
            <a:pPr lvl="1"/>
            <a:r>
              <a:rPr lang="en-US" dirty="0" smtClean="0"/>
              <a:t>Determination of source structure</a:t>
            </a:r>
          </a:p>
          <a:p>
            <a:pPr lvl="1"/>
            <a:r>
              <a:rPr lang="en-US" dirty="0" smtClean="0"/>
              <a:t>6747 S/X-band images of 711 sources and growing</a:t>
            </a:r>
          </a:p>
          <a:p>
            <a:pPr lvl="1"/>
            <a:r>
              <a:rPr lang="en-US" dirty="0" smtClean="0"/>
              <a:t>Radio Reference Frame Image Database 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</a:t>
            </a:r>
            <a:r>
              <a:rPr lang="en-US" dirty="0" smtClean="0">
                <a:hlinkClick r:id="rId2"/>
              </a:rPr>
              <a:t>/rorf.usno.navy.mil/rrifd/</a:t>
            </a:r>
            <a:endParaRPr lang="en-US" dirty="0" smtClean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43500" y="7304481"/>
            <a:ext cx="4993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Overview     Applications   </a:t>
            </a: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Contribu</a:t>
            </a: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tions</a:t>
            </a: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    </a:t>
            </a: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Future Work</a:t>
            </a:r>
            <a:endParaRPr lang="en-US" sz="1400" dirty="0">
              <a:solidFill>
                <a:schemeClr val="bg2"/>
              </a:solidFill>
              <a:latin typeface="Helvetica Neue Light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VLBA RDV</a:t>
            </a:r>
            <a:r>
              <a:rPr lang="en-US" dirty="0" smtClean="0"/>
              <a:t> </a:t>
            </a:r>
            <a:r>
              <a:rPr lang="en-US" dirty="0" smtClean="0"/>
              <a:t>Reference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288" y="984736"/>
            <a:ext cx="8055400" cy="4924750"/>
          </a:xfrm>
        </p:spPr>
        <p:txBody>
          <a:bodyPr/>
          <a:lstStyle/>
          <a:p>
            <a:r>
              <a:rPr lang="en-US" dirty="0" smtClean="0"/>
              <a:t>RDV data set significant on its own</a:t>
            </a:r>
          </a:p>
          <a:p>
            <a:r>
              <a:rPr lang="en-US" dirty="0" smtClean="0"/>
              <a:t>Study (Fey et al. 2009 in prep)</a:t>
            </a:r>
          </a:p>
          <a:p>
            <a:pPr lvl="1"/>
            <a:r>
              <a:rPr lang="en-US" dirty="0" smtClean="0"/>
              <a:t>65 RDV sessions 1997 – 2007</a:t>
            </a:r>
          </a:p>
          <a:p>
            <a:pPr lvl="1"/>
            <a:r>
              <a:rPr lang="en-US" dirty="0" err="1" smtClean="0"/>
              <a:t>wrms</a:t>
            </a:r>
            <a:r>
              <a:rPr lang="en-US" dirty="0" smtClean="0"/>
              <a:t> position differences RDV catalog – ICRF Ext. 2 </a:t>
            </a:r>
          </a:p>
          <a:p>
            <a:pPr lvl="2"/>
            <a:r>
              <a:rPr lang="en-US" dirty="0" smtClean="0"/>
              <a:t>&lt;300 micro-</a:t>
            </a:r>
            <a:r>
              <a:rPr lang="en-US" dirty="0" err="1" smtClean="0"/>
              <a:t>arcseconds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pic>
        <p:nvPicPr>
          <p:cNvPr id="6" name="Picture 5" descr="crf2007c_03_aitoff_co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5346" t="4943" r="4139"/>
              <a:stretch>
                <a:fillRect/>
              </a:stretch>
            </p:blipFill>
          </mc:Choice>
          <mc:Fallback>
            <p:blipFill>
              <a:blip r:embed="rId3"/>
              <a:srcRect l="5346" t="4943" r="4139"/>
              <a:stretch>
                <a:fillRect/>
              </a:stretch>
            </p:blipFill>
          </mc:Fallback>
        </mc:AlternateContent>
        <p:spPr>
          <a:xfrm>
            <a:off x="2269580" y="3447199"/>
            <a:ext cx="5581890" cy="36027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43500" y="7304481"/>
            <a:ext cx="4993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Overview     Applications   </a:t>
            </a: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Contribu</a:t>
            </a: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tions</a:t>
            </a: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    </a:t>
            </a: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Future Work</a:t>
            </a:r>
            <a:endParaRPr lang="en-US" sz="1400" dirty="0">
              <a:solidFill>
                <a:schemeClr val="bg2"/>
              </a:solidFill>
              <a:latin typeface="Helvetica Neue Light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0458-020_XK"/>
          <p:cNvPicPr>
            <a:picLocks noChangeAspect="1" noChangeArrowheads="1"/>
          </p:cNvPicPr>
          <p:nvPr/>
        </p:nvPicPr>
        <p:blipFill>
          <a:blip r:embed="rId2"/>
          <a:srcRect l="1070" b="19307"/>
          <a:stretch>
            <a:fillRect/>
          </a:stretch>
        </p:blipFill>
        <p:spPr bwMode="auto">
          <a:xfrm>
            <a:off x="2265980" y="4190301"/>
            <a:ext cx="5755096" cy="30311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</a:t>
            </a:r>
            <a:r>
              <a:rPr lang="en-US" dirty="0" smtClean="0"/>
              <a:t>Frequency</a:t>
            </a:r>
            <a:r>
              <a:rPr lang="en-US" dirty="0" smtClean="0"/>
              <a:t> VLBI Astrometry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901" y="1032005"/>
            <a:ext cx="9305894" cy="4664075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go to higher</a:t>
            </a:r>
            <a:r>
              <a:rPr lang="en-US" dirty="0" smtClean="0"/>
              <a:t> radio frequencies?</a:t>
            </a:r>
          </a:p>
          <a:p>
            <a:pPr lvl="1"/>
            <a:r>
              <a:rPr lang="en-US" dirty="0" smtClean="0"/>
              <a:t>Expect  </a:t>
            </a:r>
            <a:r>
              <a:rPr lang="en-US" dirty="0" smtClean="0"/>
              <a:t>decreased RFI at higher frequencies</a:t>
            </a:r>
          </a:p>
          <a:p>
            <a:pPr lvl="1"/>
            <a:r>
              <a:rPr lang="en-US" dirty="0" smtClean="0"/>
              <a:t>Expect  reduced </a:t>
            </a:r>
            <a:r>
              <a:rPr lang="en-US" dirty="0" err="1" smtClean="0"/>
              <a:t>ionospheric</a:t>
            </a:r>
            <a:r>
              <a:rPr lang="en-US" dirty="0" smtClean="0"/>
              <a:t> effects</a:t>
            </a:r>
          </a:p>
          <a:p>
            <a:pPr lvl="1"/>
            <a:r>
              <a:rPr lang="en-US" dirty="0" smtClean="0"/>
              <a:t>Expect  reduced source structure </a:t>
            </a:r>
            <a:r>
              <a:rPr lang="en-US" dirty="0" smtClean="0"/>
              <a:t>effects</a:t>
            </a:r>
          </a:p>
          <a:p>
            <a:pPr lvl="1"/>
            <a:r>
              <a:rPr lang="en-US" dirty="0" smtClean="0"/>
              <a:t>NASA </a:t>
            </a:r>
            <a:r>
              <a:rPr lang="en-US" dirty="0" smtClean="0"/>
              <a:t>moving to </a:t>
            </a:r>
            <a:r>
              <a:rPr lang="en-US" dirty="0" smtClean="0">
                <a:solidFill>
                  <a:srgbClr val="F4BE04"/>
                </a:solidFill>
              </a:rPr>
              <a:t>Ka-band (32 GHz) for spacecraft communications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4BE04"/>
                </a:solidFill>
              </a:rPr>
              <a:t>Phase-referencing</a:t>
            </a:r>
            <a:r>
              <a:rPr lang="en-US" dirty="0" smtClean="0"/>
              <a:t> to nearby quasars very useful for </a:t>
            </a:r>
            <a:r>
              <a:rPr lang="en-US" dirty="0" smtClean="0">
                <a:solidFill>
                  <a:srgbClr val="F4BE04"/>
                </a:solidFill>
              </a:rPr>
              <a:t>spacecraft navigation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39890" y="4411085"/>
            <a:ext cx="2438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marL="382588" marR="0" lvl="0" indent="-382588" algn="ctr" defTabSz="1019175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-65" charset="0"/>
                <a:ea typeface="+mn-ea"/>
                <a:cs typeface="+mn-cs"/>
              </a:rPr>
              <a:t>X-band (8.4 GHz)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63393" y="4386183"/>
            <a:ext cx="248038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0" tIns="50935" rIns="101870" bIns="50935">
            <a:prstTxWarp prst="textNoShape">
              <a:avLst/>
            </a:prstTxWarp>
          </a:bodyPr>
          <a:lstStyle/>
          <a:p>
            <a:pPr marL="382588" indent="-382588" algn="ctr" defTabSz="1019175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bg1"/>
                </a:solidFill>
                <a:latin typeface="Helvetica" pitchFamily="-65" charset="0"/>
              </a:rPr>
              <a:t>K-band (24 GHz)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43500" y="7304481"/>
            <a:ext cx="4993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Overview     Applications    Contributions   </a:t>
            </a: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Future Work</a:t>
            </a:r>
            <a:endParaRPr lang="en-US" sz="1400" dirty="0">
              <a:solidFill>
                <a:schemeClr val="bg2"/>
              </a:solidFill>
              <a:latin typeface="Helvetica Neue Light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High-Frequency Reference </a:t>
            </a:r>
            <a:r>
              <a:rPr lang="en-US" dirty="0" smtClean="0"/>
              <a:t>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73" y="979637"/>
            <a:ext cx="8895029" cy="5703867"/>
          </a:xfrm>
        </p:spPr>
        <p:txBody>
          <a:bodyPr/>
          <a:lstStyle/>
          <a:p>
            <a:r>
              <a:rPr lang="en-US" dirty="0" smtClean="0"/>
              <a:t>Joint program:  Bordeaux Obs., NASA-GSFC, NASA-HQ, NASA-JPL, NRAO, USNO</a:t>
            </a:r>
          </a:p>
          <a:p>
            <a:r>
              <a:rPr lang="en-US" dirty="0" smtClean="0"/>
              <a:t>Goals </a:t>
            </a:r>
            <a:r>
              <a:rPr lang="en-US" dirty="0" smtClean="0"/>
              <a:t>of the K (24 GHz) / Q (43 GHz) Program:</a:t>
            </a:r>
          </a:p>
          <a:p>
            <a:pPr lvl="1"/>
            <a:r>
              <a:rPr lang="en-US" dirty="0" smtClean="0"/>
              <a:t>Develop a high-freq. CRF </a:t>
            </a:r>
            <a:r>
              <a:rPr lang="en-US" dirty="0" smtClean="0"/>
              <a:t>for</a:t>
            </a:r>
            <a:r>
              <a:rPr lang="en-US" dirty="0" smtClean="0"/>
              <a:t> </a:t>
            </a:r>
            <a:r>
              <a:rPr lang="en-US" dirty="0" smtClean="0"/>
              <a:t>spacecraft navigation</a:t>
            </a:r>
          </a:p>
          <a:p>
            <a:pPr lvl="1"/>
            <a:r>
              <a:rPr lang="en-US" dirty="0" smtClean="0"/>
              <a:t>Investigate the frequency dependence of source </a:t>
            </a:r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Develop astrometric and image databases for use by the </a:t>
            </a:r>
            <a:r>
              <a:rPr lang="en-US" dirty="0" smtClean="0"/>
              <a:t>community</a:t>
            </a:r>
          </a:p>
          <a:p>
            <a:r>
              <a:rPr lang="en-US" dirty="0" smtClean="0"/>
              <a:t>VLBA the most capable tool</a:t>
            </a:r>
          </a:p>
          <a:p>
            <a:r>
              <a:rPr lang="en-US" dirty="0" smtClean="0"/>
              <a:t>Twelve 24-hr VLBA sessions </a:t>
            </a:r>
          </a:p>
          <a:p>
            <a:pPr lvl="1"/>
            <a:r>
              <a:rPr lang="en-US" dirty="0" smtClean="0"/>
              <a:t>2002 to 2009</a:t>
            </a:r>
          </a:p>
          <a:p>
            <a:pPr lvl="1"/>
            <a:r>
              <a:rPr lang="en-US" dirty="0" err="1" smtClean="0"/>
              <a:t>Lanyi</a:t>
            </a:r>
            <a:r>
              <a:rPr lang="en-US" dirty="0" smtClean="0"/>
              <a:t> et al. 2009 – astrometry</a:t>
            </a:r>
          </a:p>
          <a:p>
            <a:pPr lvl="1"/>
            <a:r>
              <a:rPr lang="en-US" dirty="0" err="1" smtClean="0"/>
              <a:t>Charlot</a:t>
            </a:r>
            <a:r>
              <a:rPr lang="en-US" dirty="0" smtClean="0"/>
              <a:t> et al. 2009 – imaging</a:t>
            </a:r>
          </a:p>
          <a:p>
            <a:r>
              <a:rPr lang="en-US" dirty="0" smtClean="0"/>
              <a:t>T</a:t>
            </a:r>
            <a:r>
              <a:rPr lang="en-US" dirty="0" smtClean="0"/>
              <a:t>alk this meeting </a:t>
            </a:r>
            <a:r>
              <a:rPr lang="en-US" dirty="0" smtClean="0">
                <a:solidFill>
                  <a:srgbClr val="00FF00"/>
                </a:solidFill>
              </a:rPr>
              <a:t>(Chris Jacobs) </a:t>
            </a:r>
          </a:p>
          <a:p>
            <a:endParaRPr lang="en-US" dirty="0" smtClean="0"/>
          </a:p>
        </p:txBody>
      </p:sp>
      <p:pic>
        <p:nvPicPr>
          <p:cNvPr id="4" name="Picture 4" descr="crfk2008b_aitoff_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9121" y="3902271"/>
            <a:ext cx="4849498" cy="2709744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43500" y="7304481"/>
            <a:ext cx="4993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Overview     Applications    Contributions   </a:t>
            </a: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Future Work</a:t>
            </a:r>
            <a:endParaRPr lang="en-US" sz="1400" dirty="0">
              <a:solidFill>
                <a:schemeClr val="bg2"/>
              </a:solidFill>
              <a:latin typeface="Helvetica Neue Light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(Wide</a:t>
            </a:r>
            <a:r>
              <a:rPr lang="en-US" dirty="0" smtClean="0"/>
              <a:t>-</a:t>
            </a:r>
            <a:r>
              <a:rPr lang="en-US" dirty="0" smtClean="0"/>
              <a:t>angle) </a:t>
            </a:r>
            <a:r>
              <a:rPr lang="en-US" dirty="0" smtClean="0"/>
              <a:t>VLBI Astrometry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310" y="1148375"/>
            <a:ext cx="5917474" cy="5681229"/>
          </a:xfrm>
        </p:spPr>
        <p:txBody>
          <a:bodyPr/>
          <a:lstStyle/>
          <a:p>
            <a:r>
              <a:rPr lang="en-US" dirty="0" smtClean="0"/>
              <a:t>Observations of compact extragalactic radio sources</a:t>
            </a:r>
          </a:p>
          <a:p>
            <a:pPr lvl="1"/>
            <a:r>
              <a:rPr lang="en-US" dirty="0" smtClean="0"/>
              <a:t>Negligible proper motions</a:t>
            </a:r>
          </a:p>
          <a:p>
            <a:pPr lvl="1"/>
            <a:r>
              <a:rPr lang="en-US" dirty="0" smtClean="0"/>
              <a:t>Distributed over the celestial sphere</a:t>
            </a:r>
          </a:p>
          <a:p>
            <a:pPr lvl="1"/>
            <a:r>
              <a:rPr lang="en-US" dirty="0" smtClean="0"/>
              <a:t>Dual frequency S </a:t>
            </a:r>
            <a:r>
              <a:rPr lang="en-US" dirty="0" smtClean="0"/>
              <a:t>(2.3 GHz</a:t>
            </a:r>
            <a:r>
              <a:rPr lang="en-US" dirty="0" smtClean="0"/>
              <a:t>) / X </a:t>
            </a:r>
            <a:r>
              <a:rPr lang="en-US" dirty="0" smtClean="0"/>
              <a:t>(8.6</a:t>
            </a:r>
            <a:r>
              <a:rPr lang="en-US" dirty="0" smtClean="0"/>
              <a:t> GHz)  </a:t>
            </a:r>
            <a:r>
              <a:rPr lang="en-US" dirty="0" smtClean="0"/>
              <a:t>observations</a:t>
            </a:r>
            <a:r>
              <a:rPr lang="en-US" dirty="0" smtClean="0"/>
              <a:t> to remove </a:t>
            </a:r>
            <a:r>
              <a:rPr lang="en-US" dirty="0" err="1" smtClean="0"/>
              <a:t>ionospheric</a:t>
            </a:r>
            <a:r>
              <a:rPr lang="en-US" dirty="0" smtClean="0"/>
              <a:t> effects</a:t>
            </a:r>
          </a:p>
          <a:p>
            <a:r>
              <a:rPr lang="en-US" dirty="0" smtClean="0"/>
              <a:t>Basic VLBI observables</a:t>
            </a:r>
          </a:p>
          <a:p>
            <a:pPr lvl="1"/>
            <a:r>
              <a:rPr lang="en-US" dirty="0" smtClean="0"/>
              <a:t>Group delay, delay rate, phase delay, amplitude of coherence function</a:t>
            </a:r>
          </a:p>
          <a:p>
            <a:r>
              <a:rPr lang="en-US" dirty="0" smtClean="0"/>
              <a:t>Group delay traditionally used in VLBI astrometry/geodesy</a:t>
            </a:r>
            <a:endParaRPr lang="en-US" dirty="0" smtClean="0"/>
          </a:p>
        </p:txBody>
      </p:sp>
      <p:pic>
        <p:nvPicPr>
          <p:cNvPr id="5" name="Picture 28" descr="1606+106_X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8677" y="997778"/>
            <a:ext cx="2471495" cy="2442598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40679" y="7312712"/>
            <a:ext cx="4993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Overview</a:t>
            </a: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  </a:t>
            </a:r>
            <a:r>
              <a:rPr lang="en-US" sz="1400" dirty="0" smtClean="0">
                <a:solidFill>
                  <a:srgbClr val="00033B"/>
                </a:solidFill>
                <a:latin typeface="Helvetica Neue Light" pitchFamily="-65" charset="0"/>
              </a:rPr>
              <a:t>   </a:t>
            </a: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Applications   Contributions    Future Work</a:t>
            </a:r>
            <a:endParaRPr lang="en-US" sz="1400" dirty="0">
              <a:solidFill>
                <a:schemeClr val="bg2"/>
              </a:solidFill>
              <a:latin typeface="Helvetica Neue Light" pitchFamily="-65" charset="0"/>
            </a:endParaRPr>
          </a:p>
        </p:txBody>
      </p:sp>
      <p:pic>
        <p:nvPicPr>
          <p:cNvPr id="7" name="Picture 4" descr="whitneyfi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0917" y="3585721"/>
            <a:ext cx="2839209" cy="344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</a:t>
            </a:r>
            <a:r>
              <a:rPr lang="en-US" dirty="0" smtClean="0"/>
              <a:t>-VLBI at the VLBA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712" y="1165976"/>
            <a:ext cx="8968570" cy="5268090"/>
          </a:xfrm>
        </p:spPr>
        <p:txBody>
          <a:bodyPr/>
          <a:lstStyle/>
          <a:p>
            <a:r>
              <a:rPr lang="en-US" dirty="0" smtClean="0"/>
              <a:t>Goal:  Stream VLBI data over high-speed internet connections to reduce latency due to recording and shipping disk-packs</a:t>
            </a:r>
          </a:p>
          <a:p>
            <a:r>
              <a:rPr lang="en-US" dirty="0" smtClean="0"/>
              <a:t>Two </a:t>
            </a:r>
            <a:r>
              <a:rPr lang="en-US" dirty="0" smtClean="0"/>
              <a:t>important applications of near-real-time VLBI</a:t>
            </a:r>
            <a:endParaRPr lang="en-US" dirty="0" smtClean="0"/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rgbClr val="FFCE03"/>
                </a:solidFill>
              </a:rPr>
              <a:t>Variable rotation rate of the Earth</a:t>
            </a:r>
            <a:r>
              <a:rPr lang="en-US" dirty="0" smtClean="0">
                <a:solidFill>
                  <a:srgbClr val="FFCE03"/>
                </a:solidFill>
              </a:rPr>
              <a:t> (UT1-UTC) </a:t>
            </a:r>
            <a:endParaRPr lang="en-US" dirty="0" smtClean="0">
              <a:solidFill>
                <a:srgbClr val="FFCE03"/>
              </a:solidFill>
            </a:endParaRPr>
          </a:p>
          <a:p>
            <a:pPr lvl="2"/>
            <a:r>
              <a:rPr lang="en-US" dirty="0" smtClean="0"/>
              <a:t>UT1-UTC observations performed </a:t>
            </a:r>
            <a:r>
              <a:rPr lang="en-US" dirty="0" smtClean="0"/>
              <a:t>1-hr each day</a:t>
            </a:r>
          </a:p>
          <a:p>
            <a:pPr lvl="2"/>
            <a:r>
              <a:rPr lang="en-US" dirty="0" smtClean="0"/>
              <a:t>Important component for GPS accuracy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rgbClr val="FFCE03"/>
                </a:solidFill>
              </a:rPr>
              <a:t>Spacecraft </a:t>
            </a:r>
            <a:r>
              <a:rPr lang="en-US" dirty="0" smtClean="0">
                <a:solidFill>
                  <a:srgbClr val="FFCE03"/>
                </a:solidFill>
              </a:rPr>
              <a:t>navigation </a:t>
            </a:r>
          </a:p>
          <a:p>
            <a:pPr lvl="2"/>
            <a:r>
              <a:rPr lang="en-US" dirty="0" smtClean="0"/>
              <a:t>Phase-referencing of spacecraft to nearby</a:t>
            </a:r>
            <a:r>
              <a:rPr lang="en-US" dirty="0" smtClean="0"/>
              <a:t> quasar</a:t>
            </a:r>
          </a:p>
          <a:p>
            <a:pPr lvl="2"/>
            <a:r>
              <a:rPr lang="en-US" dirty="0" smtClean="0"/>
              <a:t>Requires CRF</a:t>
            </a:r>
          </a:p>
          <a:p>
            <a:r>
              <a:rPr lang="en-US" dirty="0" smtClean="0"/>
              <a:t>NASA and USNO interested in </a:t>
            </a:r>
            <a:r>
              <a:rPr lang="en-US" dirty="0" err="1" smtClean="0"/>
              <a:t>e</a:t>
            </a:r>
            <a:r>
              <a:rPr lang="en-US" dirty="0" smtClean="0"/>
              <a:t>-VLBI at VLBA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43500" y="7304481"/>
            <a:ext cx="4993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Overview     Applications    Contributions   </a:t>
            </a: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Future Work</a:t>
            </a:r>
            <a:endParaRPr lang="en-US" sz="1400" dirty="0">
              <a:solidFill>
                <a:schemeClr val="bg2"/>
              </a:solidFill>
              <a:latin typeface="Helvetica Neue Light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</a:t>
            </a:r>
            <a:r>
              <a:rPr lang="en-US" dirty="0" err="1" smtClean="0"/>
              <a:t>e</a:t>
            </a:r>
            <a:r>
              <a:rPr lang="en-US" dirty="0" smtClean="0"/>
              <a:t>-VLBI for</a:t>
            </a:r>
            <a:r>
              <a:rPr lang="en-US" dirty="0" smtClean="0"/>
              <a:t> UT1-UTC?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582" y="1088220"/>
            <a:ext cx="8668290" cy="5268090"/>
          </a:xfrm>
        </p:spPr>
        <p:txBody>
          <a:bodyPr/>
          <a:lstStyle/>
          <a:p>
            <a:r>
              <a:rPr lang="en-US" dirty="0" smtClean="0"/>
              <a:t>Reducing data latency from 2.25 days to 6 hours results in:</a:t>
            </a:r>
          </a:p>
          <a:p>
            <a:pPr lvl="1">
              <a:buClr>
                <a:schemeClr val="bg1"/>
              </a:buClr>
            </a:pPr>
            <a:r>
              <a:rPr lang="en-US" dirty="0" smtClean="0"/>
              <a:t>Factor of 5 reduction in UT1-UTC uncertainty </a:t>
            </a:r>
          </a:p>
          <a:p>
            <a:pPr lvl="1">
              <a:buClr>
                <a:schemeClr val="bg1"/>
              </a:buClr>
            </a:pPr>
            <a:r>
              <a:rPr lang="en-US" dirty="0" smtClean="0"/>
              <a:t>40% reduction UT1-UTC prediction errors 7 days out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ut1_latenc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614" y="2767770"/>
            <a:ext cx="6160678" cy="412663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43500" y="7304481"/>
            <a:ext cx="4993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Overview     Applications    Contributions   </a:t>
            </a: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Future Work</a:t>
            </a:r>
            <a:endParaRPr lang="en-US" sz="1400" dirty="0">
              <a:solidFill>
                <a:schemeClr val="bg2"/>
              </a:solidFill>
              <a:latin typeface="Helvetica Neue Light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UT1-UTC using</a:t>
            </a:r>
            <a:r>
              <a:rPr lang="en-US" dirty="0" smtClean="0"/>
              <a:t> </a:t>
            </a:r>
            <a:r>
              <a:rPr lang="en-US" dirty="0" smtClean="0"/>
              <a:t>the VLBA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3" y="1095556"/>
            <a:ext cx="5017691" cy="5310444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VLBA experiment TC015a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5 stations (HN, LA, MK, PT, SC)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Goal: Simulate 1-hr geodetic intensive experiment to measure UT1-</a:t>
            </a:r>
            <a:r>
              <a:rPr lang="en-US" dirty="0" smtClean="0"/>
              <a:t>UTC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Shown are the residuals after subtracting the IERS C04 time series for UT1-UTC from our USNO time </a:t>
            </a:r>
            <a:r>
              <a:rPr lang="en-US" dirty="0" smtClean="0"/>
              <a:t>series 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The two longest east-west VLBA baselines in </a:t>
            </a:r>
            <a:r>
              <a:rPr lang="en-US" dirty="0" smtClean="0">
                <a:solidFill>
                  <a:srgbClr val="00FF00"/>
                </a:solidFill>
              </a:rPr>
              <a:t>very good </a:t>
            </a:r>
            <a:r>
              <a:rPr lang="en-US" dirty="0" smtClean="0">
                <a:solidFill>
                  <a:srgbClr val="00FF00"/>
                </a:solidFill>
              </a:rPr>
              <a:t>agreement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10</a:t>
            </a:r>
            <a:r>
              <a:rPr lang="en-US" dirty="0" smtClean="0"/>
              <a:t> </a:t>
            </a:r>
            <a:r>
              <a:rPr lang="en-US" dirty="0" smtClean="0"/>
              <a:t>additional sessions </a:t>
            </a:r>
            <a:r>
              <a:rPr lang="en-US" dirty="0" smtClean="0"/>
              <a:t>underway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Poster</a:t>
            </a:r>
            <a:r>
              <a:rPr lang="en-US" dirty="0" smtClean="0"/>
              <a:t> this meeting </a:t>
            </a:r>
            <a:r>
              <a:rPr lang="en-US" dirty="0" smtClean="0">
                <a:solidFill>
                  <a:srgbClr val="00FF00"/>
                </a:solidFill>
              </a:rPr>
              <a:t>(</a:t>
            </a:r>
            <a:r>
              <a:rPr lang="en-US" dirty="0" err="1" smtClean="0">
                <a:solidFill>
                  <a:srgbClr val="00FF00"/>
                </a:solidFill>
              </a:rPr>
              <a:t>Ojha</a:t>
            </a:r>
            <a:r>
              <a:rPr lang="en-US" dirty="0" smtClean="0">
                <a:solidFill>
                  <a:srgbClr val="00FF00"/>
                </a:solidFill>
              </a:rPr>
              <a:t> et al.)</a:t>
            </a:r>
          </a:p>
        </p:txBody>
      </p:sp>
      <p:pic>
        <p:nvPicPr>
          <p:cNvPr id="4" name="Picture 7" descr="wlsq_ut_z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8409" y="3009913"/>
            <a:ext cx="4036051" cy="4036051"/>
          </a:xfrm>
          <a:prstGeom prst="rect">
            <a:avLst/>
          </a:prstGeom>
          <a:noFill/>
        </p:spPr>
      </p:pic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6126078" y="856446"/>
            <a:ext cx="2842025" cy="2096362"/>
            <a:chOff x="3649" y="766"/>
            <a:chExt cx="2607" cy="1923"/>
          </a:xfrm>
        </p:grpSpPr>
        <p:pic>
          <p:nvPicPr>
            <p:cNvPr id="6" name="Picture 5" descr="vlba_montage_me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24" y="824"/>
              <a:ext cx="2464" cy="1848"/>
            </a:xfrm>
            <a:prstGeom prst="rect">
              <a:avLst/>
            </a:prstGeom>
            <a:noFill/>
          </p:spPr>
        </p:pic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3649" y="1411"/>
              <a:ext cx="703" cy="629"/>
            </a:xfrm>
            <a:prstGeom prst="ellipse">
              <a:avLst/>
            </a:prstGeom>
            <a:noFill/>
            <a:ln w="25400">
              <a:solidFill>
                <a:srgbClr val="FF0F1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553" y="766"/>
              <a:ext cx="703" cy="629"/>
            </a:xfrm>
            <a:prstGeom prst="ellipse">
              <a:avLst/>
            </a:prstGeom>
            <a:noFill/>
            <a:ln w="25400">
              <a:solidFill>
                <a:srgbClr val="FF0F1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313" y="2060"/>
              <a:ext cx="703" cy="629"/>
            </a:xfrm>
            <a:prstGeom prst="ellipse">
              <a:avLst/>
            </a:prstGeom>
            <a:noFill/>
            <a:ln w="25400">
              <a:solidFill>
                <a:srgbClr val="FF0F1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537" y="1416"/>
              <a:ext cx="703" cy="629"/>
            </a:xfrm>
            <a:prstGeom prst="ellipse">
              <a:avLst/>
            </a:prstGeom>
            <a:noFill/>
            <a:ln w="25400">
              <a:solidFill>
                <a:srgbClr val="FF0F1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531" y="2056"/>
              <a:ext cx="703" cy="629"/>
            </a:xfrm>
            <a:prstGeom prst="ellipse">
              <a:avLst/>
            </a:prstGeom>
            <a:noFill/>
            <a:ln w="25400">
              <a:solidFill>
                <a:srgbClr val="FF0F1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543500" y="7304481"/>
            <a:ext cx="4993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Overview     Applications    Contributions   </a:t>
            </a: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Future Work</a:t>
            </a:r>
            <a:endParaRPr lang="en-US" sz="1400" dirty="0">
              <a:solidFill>
                <a:schemeClr val="bg2"/>
              </a:solidFill>
              <a:latin typeface="Helvetica Neue Light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Ties to Frames at Other Wavelengths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973" y="940025"/>
            <a:ext cx="9344118" cy="6119568"/>
          </a:xfrm>
        </p:spPr>
        <p:txBody>
          <a:bodyPr/>
          <a:lstStyle/>
          <a:p>
            <a:r>
              <a:rPr lang="en-US" dirty="0" smtClean="0"/>
              <a:t>Current ICRF defined in the radio using VLBI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Hipparcos</a:t>
            </a:r>
            <a:r>
              <a:rPr lang="en-US" dirty="0" smtClean="0"/>
              <a:t> Frame (HCRF) is the optical realization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future ICRF will likely be defined at </a:t>
            </a:r>
            <a:r>
              <a:rPr lang="en-US" dirty="0" smtClean="0"/>
              <a:t>optical </a:t>
            </a:r>
            <a:r>
              <a:rPr lang="en-US" dirty="0" smtClean="0"/>
              <a:t>wavelengths by astrometric satellite </a:t>
            </a:r>
            <a:r>
              <a:rPr lang="en-US" dirty="0" smtClean="0"/>
              <a:t>missions (i.e. J-MAPS, Gaia, SIM </a:t>
            </a:r>
            <a:r>
              <a:rPr lang="en-US" dirty="0" err="1" smtClean="0"/>
              <a:t>Lite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radio frame will need to be tied to</a:t>
            </a:r>
            <a:r>
              <a:rPr lang="en-US" dirty="0" smtClean="0"/>
              <a:t> </a:t>
            </a:r>
            <a:r>
              <a:rPr lang="en-US" dirty="0" smtClean="0"/>
              <a:t>new ICRF</a:t>
            </a:r>
            <a:endParaRPr lang="en-US" dirty="0" smtClean="0"/>
          </a:p>
          <a:p>
            <a:r>
              <a:rPr lang="en-US" dirty="0" smtClean="0"/>
              <a:t>Gaia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Will observe ~500,000 quasars 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ccuracy &lt;100 micro-</a:t>
            </a:r>
            <a:r>
              <a:rPr lang="en-US" dirty="0" err="1" smtClean="0"/>
              <a:t>arcseconds</a:t>
            </a:r>
            <a:endParaRPr lang="en-US" dirty="0" smtClean="0"/>
          </a:p>
          <a:p>
            <a:pPr lvl="1"/>
            <a:r>
              <a:rPr lang="en-US" dirty="0" smtClean="0"/>
              <a:t>Talk this meeting </a:t>
            </a:r>
            <a:r>
              <a:rPr lang="en-US" dirty="0" smtClean="0">
                <a:solidFill>
                  <a:srgbClr val="00FF00"/>
                </a:solidFill>
              </a:rPr>
              <a:t>(Patrick </a:t>
            </a:r>
            <a:r>
              <a:rPr lang="en-US" dirty="0" err="1" smtClean="0">
                <a:solidFill>
                  <a:srgbClr val="00FF00"/>
                </a:solidFill>
              </a:rPr>
              <a:t>Charlot</a:t>
            </a:r>
            <a:r>
              <a:rPr lang="en-US" dirty="0" smtClean="0">
                <a:solidFill>
                  <a:srgbClr val="00FF00"/>
                </a:solidFill>
              </a:rPr>
              <a:t>)</a:t>
            </a:r>
            <a:endParaRPr lang="en-US" dirty="0" smtClean="0"/>
          </a:p>
          <a:p>
            <a:r>
              <a:rPr lang="en-US" dirty="0" smtClean="0"/>
              <a:t>SIM </a:t>
            </a:r>
            <a:r>
              <a:rPr lang="en-US" dirty="0" err="1" smtClean="0"/>
              <a:t>Lite</a:t>
            </a:r>
            <a:endParaRPr lang="en-US" dirty="0" smtClean="0"/>
          </a:p>
          <a:p>
            <a:pPr lvl="1"/>
            <a:r>
              <a:rPr lang="en-US" dirty="0" smtClean="0"/>
              <a:t>Will observe ~100 quasars </a:t>
            </a:r>
          </a:p>
          <a:p>
            <a:pPr lvl="1"/>
            <a:r>
              <a:rPr lang="en-US" dirty="0" smtClean="0"/>
              <a:t>Accuracy &lt;10 micro-</a:t>
            </a:r>
            <a:r>
              <a:rPr lang="en-US" dirty="0" err="1" smtClean="0"/>
              <a:t>arcseconds</a:t>
            </a:r>
            <a:r>
              <a:rPr lang="en-US" dirty="0" smtClean="0"/>
              <a:t> wide-angle</a:t>
            </a:r>
          </a:p>
          <a:p>
            <a:pPr lvl="1"/>
            <a:r>
              <a:rPr lang="en-US" dirty="0" smtClean="0"/>
              <a:t>Talks this meeting </a:t>
            </a:r>
            <a:r>
              <a:rPr lang="en-US" dirty="0" smtClean="0">
                <a:solidFill>
                  <a:srgbClr val="00FF00"/>
                </a:solidFill>
              </a:rPr>
              <a:t>(Steve </a:t>
            </a:r>
            <a:r>
              <a:rPr lang="en-US" dirty="0" err="1" smtClean="0">
                <a:solidFill>
                  <a:srgbClr val="00FF00"/>
                </a:solidFill>
              </a:rPr>
              <a:t>Unwin</a:t>
            </a:r>
            <a:r>
              <a:rPr lang="en-US" dirty="0" smtClean="0">
                <a:solidFill>
                  <a:srgbClr val="00FF00"/>
                </a:solidFill>
              </a:rPr>
              <a:t>, Anne </a:t>
            </a:r>
            <a:r>
              <a:rPr lang="en-US" dirty="0" err="1" smtClean="0">
                <a:solidFill>
                  <a:srgbClr val="00FF00"/>
                </a:solidFill>
              </a:rPr>
              <a:t>Wehrle</a:t>
            </a:r>
            <a:r>
              <a:rPr lang="en-US" dirty="0" smtClean="0">
                <a:solidFill>
                  <a:srgbClr val="00FF00"/>
                </a:solidFill>
              </a:rPr>
              <a:t>, Ken Johnston)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43500" y="7304481"/>
            <a:ext cx="4993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Overview     Applications    Contributions   </a:t>
            </a: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Future Work</a:t>
            </a:r>
            <a:endParaRPr lang="en-US" sz="1400" dirty="0">
              <a:solidFill>
                <a:schemeClr val="bg2"/>
              </a:solidFill>
              <a:latin typeface="Helvetica Neue Light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 </a:t>
            </a:r>
            <a:r>
              <a:rPr lang="en-US" dirty="0" err="1" smtClean="0"/>
              <a:t>Lite</a:t>
            </a:r>
            <a:r>
              <a:rPr lang="en-US" dirty="0" smtClean="0"/>
              <a:t> </a:t>
            </a:r>
            <a:r>
              <a:rPr lang="en-US" dirty="0" smtClean="0"/>
              <a:t>Key Science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592" y="1035997"/>
            <a:ext cx="7361851" cy="6086877"/>
          </a:xfrm>
        </p:spPr>
        <p:txBody>
          <a:bodyPr>
            <a:noAutofit/>
          </a:bodyPr>
          <a:lstStyle/>
          <a:p>
            <a:pPr marL="341313" indent="-341313" defTabSz="457200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FF0F16"/>
                </a:solidFill>
              </a:rPr>
              <a:t>Astrophysics of Reference Frame Tie Objects</a:t>
            </a:r>
          </a:p>
          <a:p>
            <a:pPr marL="785813" lvl="1" indent="-341313" defTabSz="457200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P.I.  -  K. J. Johnston (USNO)</a:t>
            </a:r>
          </a:p>
          <a:p>
            <a:pPr marL="785813" lvl="1" indent="-341313" defTabSz="457200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 marL="341313" indent="-341313" defTabSz="457200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Investigate Astrophysics of Reference Tie Sources</a:t>
            </a:r>
          </a:p>
          <a:p>
            <a:pPr marL="741363" lvl="1" indent="-284163" defTabSz="457200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Extragalactic</a:t>
            </a:r>
          </a:p>
          <a:p>
            <a:pPr marL="741363" lvl="1" indent="-284163" defTabSz="457200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Stars: non-thermal</a:t>
            </a:r>
            <a:r>
              <a:rPr lang="en-GB" dirty="0" smtClean="0"/>
              <a:t> radio continuum </a:t>
            </a:r>
            <a:r>
              <a:rPr lang="en-GB" dirty="0" smtClean="0"/>
              <a:t>and </a:t>
            </a:r>
            <a:r>
              <a:rPr lang="en-GB" dirty="0" smtClean="0"/>
              <a:t>maser </a:t>
            </a:r>
            <a:r>
              <a:rPr lang="en-GB" dirty="0" smtClean="0"/>
              <a:t>emission </a:t>
            </a:r>
          </a:p>
          <a:p>
            <a:pPr marL="341313" indent="-341313" defTabSz="457200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Determine Stability of Reference Frame Tie Objects</a:t>
            </a:r>
          </a:p>
          <a:p>
            <a:pPr marL="741363" lvl="1" indent="-284163" defTabSz="457200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Pre-launch:  radio and optical observations</a:t>
            </a:r>
          </a:p>
          <a:p>
            <a:pPr lvl="2" defTabSz="457200">
              <a:lnSpc>
                <a:spcPct val="9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dirty="0" smtClean="0"/>
              <a:t>Determine quasar variability</a:t>
            </a:r>
          </a:p>
          <a:p>
            <a:pPr lvl="2" defTabSz="457200">
              <a:lnSpc>
                <a:spcPct val="9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dirty="0" smtClean="0"/>
              <a:t>Positional stability</a:t>
            </a:r>
          </a:p>
          <a:p>
            <a:pPr marL="341313" indent="-341313" defTabSz="457200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Select Reference Tie </a:t>
            </a:r>
            <a:r>
              <a:rPr lang="en-GB" dirty="0" smtClean="0"/>
              <a:t>Objects (50 - 100)</a:t>
            </a:r>
          </a:p>
          <a:p>
            <a:pPr marL="785813" lvl="1" indent="-341313" defTabSz="457200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rgbClr val="FFCE03"/>
                </a:solidFill>
              </a:rPr>
              <a:t>R</a:t>
            </a:r>
            <a:r>
              <a:rPr lang="en-GB" dirty="0" smtClean="0">
                <a:solidFill>
                  <a:srgbClr val="FFCE03"/>
                </a:solidFill>
              </a:rPr>
              <a:t>educe grid </a:t>
            </a:r>
            <a:r>
              <a:rPr lang="en-GB" dirty="0" err="1" smtClean="0">
                <a:solidFill>
                  <a:srgbClr val="FFCE03"/>
                </a:solidFill>
              </a:rPr>
              <a:t>zonal</a:t>
            </a:r>
            <a:r>
              <a:rPr lang="en-GB" dirty="0" smtClean="0">
                <a:solidFill>
                  <a:srgbClr val="FFCE03"/>
                </a:solidFill>
              </a:rPr>
              <a:t> errors</a:t>
            </a:r>
            <a:endParaRPr lang="en-GB" dirty="0" smtClean="0">
              <a:solidFill>
                <a:srgbClr val="FFCE03"/>
              </a:solidFill>
            </a:endParaRPr>
          </a:p>
          <a:p>
            <a:pPr marL="741363" lvl="1" indent="-284163" defTabSz="4572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FFCE03"/>
                </a:solidFill>
              </a:rPr>
              <a:t>Take </a:t>
            </a:r>
            <a:r>
              <a:rPr lang="en-GB" dirty="0" smtClean="0">
                <a:solidFill>
                  <a:srgbClr val="FFCE03"/>
                </a:solidFill>
              </a:rPr>
              <a:t>rotation out of SIM</a:t>
            </a:r>
            <a:r>
              <a:rPr lang="en-GB" dirty="0" smtClean="0">
                <a:solidFill>
                  <a:srgbClr val="FFCE03"/>
                </a:solidFill>
              </a:rPr>
              <a:t> </a:t>
            </a:r>
            <a:r>
              <a:rPr lang="en-GB" dirty="0" err="1" smtClean="0">
                <a:solidFill>
                  <a:srgbClr val="FFCE03"/>
                </a:solidFill>
              </a:rPr>
              <a:t>Lite</a:t>
            </a:r>
            <a:r>
              <a:rPr lang="en-GB" dirty="0" smtClean="0">
                <a:solidFill>
                  <a:srgbClr val="FFCE03"/>
                </a:solidFill>
              </a:rPr>
              <a:t> frame</a:t>
            </a:r>
          </a:p>
          <a:p>
            <a:pPr marL="741363" lvl="1" indent="-284163" defTabSz="4572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FFCE03"/>
                </a:solidFill>
              </a:rPr>
              <a:t>Tie </a:t>
            </a:r>
            <a:r>
              <a:rPr lang="en-GB" dirty="0" smtClean="0">
                <a:solidFill>
                  <a:srgbClr val="FFCE03"/>
                </a:solidFill>
              </a:rPr>
              <a:t>to current VLBI-based ICRF</a:t>
            </a:r>
          </a:p>
        </p:txBody>
      </p:sp>
      <p:pic>
        <p:nvPicPr>
          <p:cNvPr id="4" name="Picture 3" descr="SIM2008-brow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149" y="4590315"/>
            <a:ext cx="3226279" cy="220918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43500" y="7304481"/>
            <a:ext cx="4993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Overview     Applications    Contributions   </a:t>
            </a: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Future Work</a:t>
            </a:r>
            <a:endParaRPr lang="en-US" sz="1400" dirty="0">
              <a:solidFill>
                <a:schemeClr val="bg2"/>
              </a:solidFill>
              <a:latin typeface="Helvetica Neue Light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Photometry of </a:t>
            </a:r>
            <a:r>
              <a:rPr lang="en-US" dirty="0" smtClean="0"/>
              <a:t>SIM </a:t>
            </a:r>
            <a:r>
              <a:rPr lang="en-US" dirty="0" err="1" smtClean="0"/>
              <a:t>Lite</a:t>
            </a:r>
            <a:r>
              <a:rPr lang="en-US" dirty="0" smtClean="0"/>
              <a:t> </a:t>
            </a:r>
            <a:r>
              <a:rPr lang="en-US" dirty="0" smtClean="0"/>
              <a:t>Frame-Tie Quasars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94" y="1205501"/>
            <a:ext cx="8863411" cy="1676074"/>
          </a:xfrm>
        </p:spPr>
        <p:txBody>
          <a:bodyPr/>
          <a:lstStyle/>
          <a:p>
            <a:pPr marL="336550" indent="-336550" defTabSz="457200">
              <a:lnSpc>
                <a:spcPct val="90000"/>
              </a:lnSpc>
              <a:spcBef>
                <a:spcPts val="600"/>
              </a:spcBef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</a:pPr>
            <a:r>
              <a:rPr lang="en-GB" dirty="0" smtClean="0"/>
              <a:t>Goal:  To derive accurate magnitudes of potential reference frame targets to allow optimization of SIM</a:t>
            </a:r>
            <a:r>
              <a:rPr lang="en-GB" dirty="0" smtClean="0"/>
              <a:t> </a:t>
            </a:r>
            <a:r>
              <a:rPr lang="en-GB" dirty="0" err="1" smtClean="0"/>
              <a:t>Lite</a:t>
            </a:r>
            <a:r>
              <a:rPr lang="en-GB" dirty="0" smtClean="0"/>
              <a:t> time</a:t>
            </a:r>
            <a:r>
              <a:rPr lang="en-GB" dirty="0" smtClean="0"/>
              <a:t>.  </a:t>
            </a:r>
            <a:endParaRPr lang="en-GB" dirty="0"/>
          </a:p>
          <a:p>
            <a:pPr marL="336550" indent="-336550" defTabSz="457200">
              <a:lnSpc>
                <a:spcPct val="90000"/>
              </a:lnSpc>
              <a:spcBef>
                <a:spcPts val="600"/>
              </a:spcBef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</a:pPr>
            <a:r>
              <a:rPr lang="en-GB" dirty="0" smtClean="0"/>
              <a:t>Targets selected from list of ~240 bright quasars.</a:t>
            </a:r>
          </a:p>
          <a:p>
            <a:pPr marL="336550" indent="-336550" defTabSz="457200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</a:pPr>
            <a:r>
              <a:rPr lang="en-GB" dirty="0" smtClean="0"/>
              <a:t>Results</a:t>
            </a:r>
            <a:r>
              <a:rPr lang="en-GB" dirty="0" smtClean="0"/>
              <a:t> for</a:t>
            </a:r>
            <a:r>
              <a:rPr lang="en-GB" dirty="0" smtClean="0"/>
              <a:t> </a:t>
            </a:r>
            <a:r>
              <a:rPr lang="en-GB" dirty="0" smtClean="0"/>
              <a:t>235 bright quasars </a:t>
            </a:r>
            <a:r>
              <a:rPr lang="en-GB" dirty="0" smtClean="0">
                <a:solidFill>
                  <a:srgbClr val="00FF00"/>
                </a:solidFill>
              </a:rPr>
              <a:t>(</a:t>
            </a:r>
            <a:r>
              <a:rPr lang="en-GB" dirty="0" err="1" smtClean="0">
                <a:solidFill>
                  <a:srgbClr val="00FF00"/>
                </a:solidFill>
              </a:rPr>
              <a:t>Ojha</a:t>
            </a:r>
            <a:r>
              <a:rPr lang="en-GB" dirty="0" smtClean="0">
                <a:solidFill>
                  <a:srgbClr val="00FF00"/>
                </a:solidFill>
              </a:rPr>
              <a:t> et al. 2009, AJ,</a:t>
            </a:r>
            <a:r>
              <a:rPr lang="en-GB" dirty="0" smtClean="0">
                <a:solidFill>
                  <a:srgbClr val="00FF00"/>
                </a:solidFill>
              </a:rPr>
              <a:t> </a:t>
            </a:r>
            <a:r>
              <a:rPr lang="en-GB" dirty="0" smtClean="0">
                <a:solidFill>
                  <a:srgbClr val="00FF00"/>
                </a:solidFill>
              </a:rPr>
              <a:t>in press</a:t>
            </a:r>
            <a:r>
              <a:rPr lang="en-GB" dirty="0" smtClean="0">
                <a:solidFill>
                  <a:srgbClr val="00FF00"/>
                </a:solidFill>
              </a:rPr>
              <a:t>)</a:t>
            </a:r>
            <a:endParaRPr lang="en-GB" dirty="0" smtClean="0">
              <a:solidFill>
                <a:srgbClr val="00FF00"/>
              </a:solidFill>
            </a:endParaRP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3975" y="3057305"/>
            <a:ext cx="7410450" cy="3705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43500" y="7304481"/>
            <a:ext cx="4993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Overview     Applications    Contributions   </a:t>
            </a: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Future Work</a:t>
            </a:r>
            <a:endParaRPr lang="en-US" sz="1400" dirty="0">
              <a:solidFill>
                <a:schemeClr val="bg2"/>
              </a:solidFill>
              <a:latin typeface="Helvetica Neue Light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Stability of Frame-Tie Quasars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748" y="1131611"/>
            <a:ext cx="5954740" cy="5903688"/>
          </a:xfrm>
        </p:spPr>
        <p:txBody>
          <a:bodyPr/>
          <a:lstStyle/>
          <a:p>
            <a:r>
              <a:rPr lang="en-US" dirty="0" smtClean="0"/>
              <a:t>Goal:  Investigate the core stability of </a:t>
            </a:r>
            <a:r>
              <a:rPr lang="en-US" dirty="0" smtClean="0"/>
              <a:t>potential SIM </a:t>
            </a:r>
            <a:r>
              <a:rPr lang="en-US" dirty="0" err="1" smtClean="0"/>
              <a:t>Lite</a:t>
            </a:r>
            <a:r>
              <a:rPr lang="en-US" dirty="0" smtClean="0"/>
              <a:t> q</a:t>
            </a:r>
            <a:r>
              <a:rPr lang="en-US" dirty="0" smtClean="0"/>
              <a:t>uasars</a:t>
            </a:r>
          </a:p>
          <a:p>
            <a:r>
              <a:rPr lang="en-US" dirty="0" smtClean="0"/>
              <a:t>Collaboration with Ed </a:t>
            </a:r>
            <a:r>
              <a:rPr lang="en-US" dirty="0" err="1" smtClean="0"/>
              <a:t>Fomalont</a:t>
            </a:r>
            <a:endParaRPr lang="en-US" dirty="0" smtClean="0"/>
          </a:p>
          <a:p>
            <a:r>
              <a:rPr lang="en-US" dirty="0" smtClean="0"/>
              <a:t>Narrow-angle astrometry on 4 wide-angle ICRF sources</a:t>
            </a:r>
          </a:p>
          <a:p>
            <a:r>
              <a:rPr lang="en-US" dirty="0" smtClean="0"/>
              <a:t>VERA and VLBA observations</a:t>
            </a:r>
          </a:p>
          <a:p>
            <a:pPr lvl="1"/>
            <a:r>
              <a:rPr lang="en-US" dirty="0" smtClean="0"/>
              <a:t>23 and </a:t>
            </a:r>
            <a:r>
              <a:rPr lang="en-US" dirty="0" smtClean="0"/>
              <a:t>43 </a:t>
            </a:r>
            <a:r>
              <a:rPr lang="en-US" dirty="0" smtClean="0"/>
              <a:t>GHz phase</a:t>
            </a:r>
            <a:r>
              <a:rPr lang="en-US" dirty="0" smtClean="0"/>
              <a:t>-</a:t>
            </a:r>
            <a:r>
              <a:rPr lang="en-US" dirty="0" smtClean="0"/>
              <a:t>referencing</a:t>
            </a:r>
            <a:endParaRPr lang="en-US" dirty="0" smtClean="0"/>
          </a:p>
          <a:p>
            <a:pPr lvl="1"/>
            <a:r>
              <a:rPr lang="en-US" dirty="0" smtClean="0"/>
              <a:t>All sources within 3 deg. of each other</a:t>
            </a:r>
          </a:p>
          <a:p>
            <a:pPr lvl="1"/>
            <a:r>
              <a:rPr lang="en-US" dirty="0" smtClean="0"/>
              <a:t>Variable session</a:t>
            </a:r>
            <a:r>
              <a:rPr lang="en-US" dirty="0" smtClean="0"/>
              <a:t> cadence</a:t>
            </a:r>
            <a:r>
              <a:rPr lang="en-US" dirty="0" smtClean="0"/>
              <a:t> </a:t>
            </a:r>
          </a:p>
          <a:p>
            <a:r>
              <a:rPr lang="en-US" dirty="0" smtClean="0"/>
              <a:t>Overlay of sessions separated by </a:t>
            </a:r>
            <a:r>
              <a:rPr lang="en-US" dirty="0" smtClean="0"/>
              <a:t>2</a:t>
            </a:r>
            <a:r>
              <a:rPr lang="en-US" dirty="0" smtClean="0"/>
              <a:t> days</a:t>
            </a:r>
          </a:p>
          <a:p>
            <a:pPr lvl="1"/>
            <a:r>
              <a:rPr lang="en-US" dirty="0" smtClean="0"/>
              <a:t>15 micro-</a:t>
            </a:r>
            <a:r>
              <a:rPr lang="en-US" dirty="0" err="1" smtClean="0"/>
              <a:t>arcsec</a:t>
            </a:r>
            <a:r>
              <a:rPr lang="en-US" dirty="0" smtClean="0"/>
              <a:t> </a:t>
            </a:r>
            <a:r>
              <a:rPr lang="en-US" dirty="0" err="1" smtClean="0"/>
              <a:t>e/w</a:t>
            </a:r>
            <a:endParaRPr lang="en-US" dirty="0" smtClean="0"/>
          </a:p>
          <a:p>
            <a:pPr lvl="1"/>
            <a:r>
              <a:rPr lang="en-US" dirty="0" smtClean="0"/>
              <a:t>30 micro-</a:t>
            </a:r>
            <a:r>
              <a:rPr lang="en-US" dirty="0" err="1" smtClean="0"/>
              <a:t>arcsec</a:t>
            </a:r>
            <a:r>
              <a:rPr lang="en-US" dirty="0" smtClean="0"/>
              <a:t> </a:t>
            </a:r>
            <a:r>
              <a:rPr lang="en-US" dirty="0" err="1" smtClean="0"/>
              <a:t>n/s</a:t>
            </a:r>
            <a:endParaRPr lang="en-US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9066" y="1018914"/>
            <a:ext cx="2590800" cy="217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533126" y="3380160"/>
            <a:ext cx="1103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0556+238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63650" y="3377645"/>
            <a:ext cx="1103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0547+234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5863" y="5277205"/>
            <a:ext cx="1103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0554+242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56579" y="5269726"/>
            <a:ext cx="1103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0601+245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4" name="Picture 98" descr="D0556"/>
          <p:cNvPicPr>
            <a:picLocks noChangeAspect="1" noChangeArrowheads="1"/>
          </p:cNvPicPr>
          <p:nvPr/>
        </p:nvPicPr>
        <p:blipFill>
          <a:blip r:embed="rId3">
            <a:lum bright="40000" contrast="40000"/>
          </a:blip>
          <a:srcRect/>
          <a:stretch>
            <a:fillRect/>
          </a:stretch>
        </p:blipFill>
        <p:spPr bwMode="auto">
          <a:xfrm>
            <a:off x="6389550" y="5602402"/>
            <a:ext cx="1457721" cy="152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9" descr="D0547"/>
          <p:cNvPicPr>
            <a:picLocks noChangeAspect="1" noChangeArrowheads="1"/>
          </p:cNvPicPr>
          <p:nvPr/>
        </p:nvPicPr>
        <p:blipFill>
          <a:blip r:embed="rId4">
            <a:lum bright="40000" contrast="40000"/>
          </a:blip>
          <a:srcRect/>
          <a:stretch>
            <a:fillRect/>
          </a:stretch>
        </p:blipFill>
        <p:spPr bwMode="auto">
          <a:xfrm>
            <a:off x="6350404" y="3745336"/>
            <a:ext cx="1475954" cy="1527048"/>
          </a:xfrm>
          <a:prstGeom prst="rect">
            <a:avLst/>
          </a:prstGeom>
          <a:noFill/>
        </p:spPr>
      </p:pic>
      <p:pic>
        <p:nvPicPr>
          <p:cNvPr id="16" name="Picture 100" descr="D0554"/>
          <p:cNvPicPr>
            <a:picLocks noChangeAspect="1" noChangeArrowheads="1"/>
          </p:cNvPicPr>
          <p:nvPr/>
        </p:nvPicPr>
        <p:blipFill>
          <a:blip r:embed="rId5">
            <a:lum bright="40000" contrast="40000"/>
          </a:blip>
          <a:srcRect/>
          <a:stretch>
            <a:fillRect/>
          </a:stretch>
        </p:blipFill>
        <p:spPr bwMode="auto">
          <a:xfrm>
            <a:off x="7977699" y="3726658"/>
            <a:ext cx="1476098" cy="1527048"/>
          </a:xfrm>
          <a:prstGeom prst="rect">
            <a:avLst/>
          </a:prstGeom>
          <a:noFill/>
        </p:spPr>
      </p:pic>
      <p:pic>
        <p:nvPicPr>
          <p:cNvPr id="17" name="Picture 101" descr="D0601"/>
          <p:cNvPicPr>
            <a:picLocks noChangeAspect="1" noChangeArrowheads="1"/>
          </p:cNvPicPr>
          <p:nvPr/>
        </p:nvPicPr>
        <p:blipFill>
          <a:blip r:embed="rId6">
            <a:lum bright="40000" contrast="40000"/>
          </a:blip>
          <a:srcRect/>
          <a:stretch>
            <a:fillRect/>
          </a:stretch>
        </p:blipFill>
        <p:spPr bwMode="auto">
          <a:xfrm>
            <a:off x="7988386" y="5599730"/>
            <a:ext cx="1466010" cy="1527048"/>
          </a:xfrm>
          <a:prstGeom prst="rect">
            <a:avLst/>
          </a:prstGeom>
          <a:noFill/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543500" y="7304481"/>
            <a:ext cx="4993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Overview     Applications    Contributions   </a:t>
            </a: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Future Work</a:t>
            </a:r>
            <a:endParaRPr lang="en-US" sz="1400" dirty="0">
              <a:solidFill>
                <a:schemeClr val="bg2"/>
              </a:solidFill>
              <a:latin typeface="Helvetica Neue Light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87" y="1224360"/>
            <a:ext cx="9085358" cy="5621189"/>
          </a:xfrm>
        </p:spPr>
        <p:txBody>
          <a:bodyPr/>
          <a:lstStyle/>
          <a:p>
            <a:r>
              <a:rPr lang="en-US" dirty="0" smtClean="0"/>
              <a:t>For Astrometric/Geodetic work the VLBA provides:</a:t>
            </a:r>
          </a:p>
          <a:p>
            <a:pPr lvl="1"/>
            <a:r>
              <a:rPr lang="en-US" dirty="0" smtClean="0"/>
              <a:t>Homogeneous, frequency agile, phase stable, VLBI system</a:t>
            </a:r>
          </a:p>
          <a:p>
            <a:pPr lvl="1"/>
            <a:r>
              <a:rPr lang="en-US" dirty="0" smtClean="0"/>
              <a:t>Many observations (group delay pairs) per session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 turn, Astrometric</a:t>
            </a:r>
            <a:r>
              <a:rPr lang="en-US" dirty="0" smtClean="0"/>
              <a:t>/Geodetic work </a:t>
            </a:r>
            <a:r>
              <a:rPr lang="en-US" dirty="0" smtClean="0"/>
              <a:t>provides:</a:t>
            </a:r>
          </a:p>
          <a:p>
            <a:pPr lvl="1"/>
            <a:r>
              <a:rPr lang="en-US" dirty="0" smtClean="0"/>
              <a:t>Correlator model </a:t>
            </a:r>
            <a:r>
              <a:rPr lang="en-US" dirty="0" smtClean="0"/>
              <a:t>inputs (TRF and EOP)</a:t>
            </a:r>
          </a:p>
          <a:p>
            <a:pPr lvl="2"/>
            <a:r>
              <a:rPr lang="en-US" dirty="0" smtClean="0"/>
              <a:t>Station coordinates and velocities</a:t>
            </a:r>
          </a:p>
          <a:p>
            <a:pPr lvl="2"/>
            <a:r>
              <a:rPr lang="en-US" dirty="0" smtClean="0"/>
              <a:t>Earth Orientation Parameters</a:t>
            </a:r>
          </a:p>
          <a:p>
            <a:pPr lvl="1"/>
            <a:r>
              <a:rPr lang="en-US" dirty="0" smtClean="0"/>
              <a:t>Source </a:t>
            </a:r>
            <a:r>
              <a:rPr lang="en-US" dirty="0" smtClean="0"/>
              <a:t>positions (CRF)</a:t>
            </a:r>
          </a:p>
          <a:p>
            <a:pPr lvl="2"/>
            <a:r>
              <a:rPr lang="en-US" dirty="0" smtClean="0"/>
              <a:t>Vital to</a:t>
            </a:r>
            <a:r>
              <a:rPr lang="en-US" dirty="0" smtClean="0"/>
              <a:t> narrow-angle, phase </a:t>
            </a:r>
            <a:r>
              <a:rPr lang="en-US" dirty="0" smtClean="0"/>
              <a:t>referencing observations </a:t>
            </a:r>
          </a:p>
          <a:p>
            <a:pPr lvl="1"/>
            <a:r>
              <a:rPr lang="en-US" dirty="0" smtClean="0"/>
              <a:t>Observing techniques</a:t>
            </a:r>
          </a:p>
          <a:p>
            <a:pPr lvl="2"/>
            <a:r>
              <a:rPr lang="en-US" dirty="0" smtClean="0"/>
              <a:t>DELZN type observations used in phase referencing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43500" y="7304481"/>
            <a:ext cx="4993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Overview     Applications    Contributions   </a:t>
            </a: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Future Work</a:t>
            </a:r>
            <a:endParaRPr lang="en-US" sz="1400" dirty="0">
              <a:solidFill>
                <a:schemeClr val="bg2"/>
              </a:solidFill>
              <a:latin typeface="Helvetica Neue Light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stronomical_pyramid.jpg"/>
          <p:cNvPicPr>
            <a:picLocks noChangeAspect="1"/>
          </p:cNvPicPr>
          <p:nvPr/>
        </p:nvPicPr>
        <p:blipFill>
          <a:blip r:embed="rId2"/>
          <a:srcRect l="11582" t="14876" r="14010" b="6323"/>
          <a:stretch>
            <a:fillRect/>
          </a:stretch>
        </p:blipFill>
        <p:spPr>
          <a:xfrm>
            <a:off x="1454942" y="1218185"/>
            <a:ext cx="7081253" cy="5624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Astrometry/Geodesy and the IVS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666" y="1082589"/>
            <a:ext cx="7106120" cy="2427197"/>
          </a:xfrm>
        </p:spPr>
        <p:txBody>
          <a:bodyPr/>
          <a:lstStyle/>
          <a:p>
            <a:r>
              <a:rPr lang="en-US" dirty="0" smtClean="0"/>
              <a:t>A</a:t>
            </a:r>
            <a:r>
              <a:rPr lang="en-US" dirty="0" smtClean="0"/>
              <a:t>strometric/geodetic VLBI is </a:t>
            </a:r>
            <a:r>
              <a:rPr lang="en-US" dirty="0" smtClean="0"/>
              <a:t>coordinated through the International VLBI Service for Geodesy and Astrometry (IVS). </a:t>
            </a:r>
          </a:p>
          <a:p>
            <a:r>
              <a:rPr lang="en-US" sz="2000" dirty="0" smtClean="0">
                <a:hlinkClick r:id="rId2"/>
              </a:rPr>
              <a:t>http://ivscc.gsfc.nasa.gov/</a:t>
            </a:r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ivs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837" y="1059364"/>
            <a:ext cx="1637409" cy="1427061"/>
          </a:xfrm>
          <a:prstGeom prst="rect">
            <a:avLst/>
          </a:prstGeom>
        </p:spPr>
      </p:pic>
      <p:pic>
        <p:nvPicPr>
          <p:cNvPr id="5" name="Picture 4" descr="ivsmap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98" y="3426074"/>
            <a:ext cx="4083451" cy="3132558"/>
          </a:xfrm>
          <a:prstGeom prst="rect">
            <a:avLst/>
          </a:prstGeom>
        </p:spPr>
      </p:pic>
      <p:pic>
        <p:nvPicPr>
          <p:cNvPr id="7" name="Picture 6" descr="IVS_flow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291" y="2692807"/>
            <a:ext cx="5528893" cy="4266390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43500" y="7304481"/>
            <a:ext cx="4993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Overview</a:t>
            </a: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  </a:t>
            </a:r>
            <a:r>
              <a:rPr lang="en-US" sz="1400" dirty="0" smtClean="0">
                <a:solidFill>
                  <a:srgbClr val="00033B"/>
                </a:solidFill>
                <a:latin typeface="Helvetica Neue Light" pitchFamily="-65" charset="0"/>
              </a:rPr>
              <a:t>   </a:t>
            </a: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Applications   Contributions    Future Work</a:t>
            </a:r>
            <a:endParaRPr lang="en-US" sz="1400" dirty="0">
              <a:solidFill>
                <a:schemeClr val="bg2"/>
              </a:solidFill>
              <a:latin typeface="Helvetica Neue Light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Parameterization - 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75" y="888650"/>
            <a:ext cx="8764191" cy="6336397"/>
          </a:xfrm>
        </p:spPr>
        <p:txBody>
          <a:bodyPr/>
          <a:lstStyle/>
          <a:p>
            <a:r>
              <a:rPr lang="en-US" dirty="0" smtClean="0"/>
              <a:t>Arc (or local) parameters – those parameters adjusted for each observing session or more frequently</a:t>
            </a:r>
          </a:p>
          <a:p>
            <a:r>
              <a:rPr lang="en-US" dirty="0" smtClean="0"/>
              <a:t>UT1 and polar motion offsets &amp; rates (once per session)</a:t>
            </a:r>
          </a:p>
          <a:p>
            <a:r>
              <a:rPr lang="en-US" dirty="0" smtClean="0"/>
              <a:t>Nutation offset angles (once per session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Station clock functions</a:t>
            </a:r>
          </a:p>
          <a:p>
            <a:pPr lvl="1"/>
            <a:r>
              <a:rPr lang="en-US" dirty="0" smtClean="0"/>
              <a:t>Long-term – quadratic polynomials (once per session)</a:t>
            </a:r>
          </a:p>
          <a:p>
            <a:pPr lvl="1"/>
            <a:r>
              <a:rPr lang="en-US" dirty="0" smtClean="0"/>
              <a:t>Short-term – piecewise linear (60 minutes)</a:t>
            </a:r>
          </a:p>
          <a:p>
            <a:r>
              <a:rPr lang="en-US" dirty="0" smtClean="0"/>
              <a:t>Wet troposphere zenith delays </a:t>
            </a:r>
          </a:p>
          <a:p>
            <a:pPr lvl="1"/>
            <a:r>
              <a:rPr lang="en-US" dirty="0" smtClean="0"/>
              <a:t>Piecewise linear (20 minutes)</a:t>
            </a:r>
          </a:p>
          <a:p>
            <a:r>
              <a:rPr lang="en-US" dirty="0" err="1" smtClean="0"/>
              <a:t>Azimuthal</a:t>
            </a:r>
            <a:r>
              <a:rPr lang="en-US" dirty="0" smtClean="0"/>
              <a:t> atmospheric gradients </a:t>
            </a:r>
          </a:p>
          <a:p>
            <a:pPr lvl="1"/>
            <a:r>
              <a:rPr lang="en-US" dirty="0" smtClean="0"/>
              <a:t>Adjustments to a priori model (6 hour intervals)</a:t>
            </a:r>
          </a:p>
          <a:p>
            <a:r>
              <a:rPr lang="en-US" dirty="0" smtClean="0"/>
              <a:t>Sometimes if time series is desired:</a:t>
            </a:r>
          </a:p>
          <a:p>
            <a:pPr lvl="1"/>
            <a:r>
              <a:rPr lang="en-US" dirty="0" smtClean="0"/>
              <a:t>Station positions </a:t>
            </a:r>
          </a:p>
          <a:p>
            <a:pPr lvl="1"/>
            <a:r>
              <a:rPr lang="en-US" dirty="0" smtClean="0"/>
              <a:t>Source positions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Parameterization -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75" y="1078400"/>
            <a:ext cx="8764191" cy="6132052"/>
          </a:xfrm>
        </p:spPr>
        <p:txBody>
          <a:bodyPr/>
          <a:lstStyle/>
          <a:p>
            <a:r>
              <a:rPr lang="en-US" dirty="0" smtClean="0"/>
              <a:t>Global parameters – those parameters estimated once for entire data set </a:t>
            </a:r>
          </a:p>
          <a:p>
            <a:r>
              <a:rPr lang="en-US" dirty="0" smtClean="0"/>
              <a:t>Station Positions and Velocities at reference epoch</a:t>
            </a:r>
          </a:p>
          <a:p>
            <a:pPr lvl="1"/>
            <a:r>
              <a:rPr lang="en-US" dirty="0" smtClean="0"/>
              <a:t>Form the basis for a TRF</a:t>
            </a:r>
          </a:p>
          <a:p>
            <a:pPr lvl="1"/>
            <a:r>
              <a:rPr lang="en-US" dirty="0" smtClean="0"/>
              <a:t>Can impose constraints to be aligned to established TRF</a:t>
            </a:r>
          </a:p>
          <a:p>
            <a:r>
              <a:rPr lang="en-US" dirty="0" smtClean="0"/>
              <a:t>Source Coordinates</a:t>
            </a:r>
          </a:p>
          <a:p>
            <a:pPr lvl="1"/>
            <a:r>
              <a:rPr lang="en-US" dirty="0" smtClean="0"/>
              <a:t>Form the basis for a</a:t>
            </a:r>
            <a:r>
              <a:rPr lang="en-US" dirty="0" smtClean="0"/>
              <a:t> CRF</a:t>
            </a:r>
            <a:endParaRPr lang="en-US" dirty="0" smtClean="0"/>
          </a:p>
          <a:p>
            <a:pPr lvl="1"/>
            <a:r>
              <a:rPr lang="en-US" dirty="0" smtClean="0"/>
              <a:t>Can impose constraints to be aligned to established</a:t>
            </a:r>
            <a:r>
              <a:rPr lang="en-US" dirty="0" smtClean="0"/>
              <a:t> CRF</a:t>
            </a:r>
          </a:p>
          <a:p>
            <a:r>
              <a:rPr lang="en-US" dirty="0" smtClean="0"/>
              <a:t>Harmonic station </a:t>
            </a:r>
            <a:r>
              <a:rPr lang="en-US" dirty="0" smtClean="0"/>
              <a:t>m</a:t>
            </a:r>
            <a:r>
              <a:rPr lang="en-US" dirty="0" smtClean="0"/>
              <a:t>otions</a:t>
            </a:r>
          </a:p>
          <a:p>
            <a:r>
              <a:rPr lang="en-US" dirty="0" smtClean="0"/>
              <a:t>Non-linear </a:t>
            </a:r>
            <a:r>
              <a:rPr lang="en-US" dirty="0" err="1" smtClean="0"/>
              <a:t>a</a:t>
            </a:r>
            <a:r>
              <a:rPr lang="en-US" dirty="0" err="1" smtClean="0"/>
              <a:t>nharmonic</a:t>
            </a:r>
            <a:r>
              <a:rPr lang="en-US" dirty="0" smtClean="0"/>
              <a:t> station motions</a:t>
            </a:r>
          </a:p>
          <a:p>
            <a:r>
              <a:rPr lang="en-US" dirty="0" smtClean="0"/>
              <a:t>Antenna axis offsets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VLBI Astrometry/Geodesy Data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52" y="928150"/>
            <a:ext cx="5719368" cy="5890182"/>
          </a:xfrm>
        </p:spPr>
        <p:txBody>
          <a:bodyPr/>
          <a:lstStyle/>
          <a:p>
            <a:r>
              <a:rPr lang="en-US" dirty="0" smtClean="0"/>
              <a:t>Observations</a:t>
            </a:r>
          </a:p>
          <a:p>
            <a:pPr lvl="1"/>
            <a:r>
              <a:rPr lang="en-US" dirty="0" smtClean="0"/>
              <a:t>24-hr sessions </a:t>
            </a:r>
            <a:r>
              <a:rPr lang="en-US" dirty="0" smtClean="0"/>
              <a:t>2+ </a:t>
            </a:r>
            <a:r>
              <a:rPr lang="en-US" dirty="0" smtClean="0"/>
              <a:t>times per week</a:t>
            </a:r>
          </a:p>
          <a:p>
            <a:pPr lvl="1"/>
            <a:r>
              <a:rPr lang="en-US" dirty="0" smtClean="0"/>
              <a:t>1-hr “intensive” sessions </a:t>
            </a:r>
            <a:r>
              <a:rPr lang="en-US" dirty="0" smtClean="0"/>
              <a:t>daily</a:t>
            </a:r>
          </a:p>
          <a:p>
            <a:pPr lvl="1"/>
            <a:r>
              <a:rPr lang="en-US" dirty="0" smtClean="0"/>
              <a:t>Mark 5 recording and shipping</a:t>
            </a:r>
          </a:p>
          <a:p>
            <a:r>
              <a:rPr lang="en-US" dirty="0" smtClean="0"/>
              <a:t>Correlation</a:t>
            </a:r>
          </a:p>
          <a:p>
            <a:pPr lvl="1"/>
            <a:r>
              <a:rPr lang="en-US" dirty="0" smtClean="0"/>
              <a:t>Mark 4 VLBI geodetic </a:t>
            </a:r>
            <a:r>
              <a:rPr lang="en-US" dirty="0" err="1" smtClean="0"/>
              <a:t>correlators</a:t>
            </a:r>
            <a:endParaRPr lang="en-US" dirty="0" smtClean="0"/>
          </a:p>
          <a:p>
            <a:pPr lvl="1"/>
            <a:r>
              <a:rPr lang="en-US" dirty="0" smtClean="0"/>
              <a:t>VLBA correlator</a:t>
            </a:r>
          </a:p>
          <a:p>
            <a:r>
              <a:rPr lang="en-US" dirty="0" smtClean="0"/>
              <a:t>Post-processing</a:t>
            </a:r>
            <a:endParaRPr lang="en-US" dirty="0" smtClean="0"/>
          </a:p>
          <a:p>
            <a:pPr lvl="1"/>
            <a:r>
              <a:rPr lang="en-US" dirty="0" smtClean="0"/>
              <a:t>Calibration</a:t>
            </a:r>
          </a:p>
          <a:p>
            <a:pPr lvl="1"/>
            <a:r>
              <a:rPr lang="en-US" dirty="0" smtClean="0"/>
              <a:t>Fringe-</a:t>
            </a:r>
            <a:r>
              <a:rPr lang="en-US" dirty="0" smtClean="0"/>
              <a:t>fitting</a:t>
            </a:r>
            <a:endParaRPr lang="en-US" dirty="0" smtClean="0"/>
          </a:p>
          <a:p>
            <a:r>
              <a:rPr lang="en-US" dirty="0" smtClean="0"/>
              <a:t>Data analysis</a:t>
            </a:r>
          </a:p>
          <a:p>
            <a:pPr lvl="1"/>
            <a:r>
              <a:rPr lang="en-US" dirty="0" smtClean="0"/>
              <a:t>Daily session analysis</a:t>
            </a:r>
          </a:p>
          <a:p>
            <a:pPr lvl="1"/>
            <a:r>
              <a:rPr lang="en-US" dirty="0" smtClean="0"/>
              <a:t>Periodic</a:t>
            </a:r>
            <a:r>
              <a:rPr lang="en-US" dirty="0" smtClean="0"/>
              <a:t> </a:t>
            </a:r>
            <a:r>
              <a:rPr lang="en-US" dirty="0" smtClean="0"/>
              <a:t>multi-session</a:t>
            </a:r>
            <a:r>
              <a:rPr lang="en-US" dirty="0" smtClean="0"/>
              <a:t> </a:t>
            </a: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43500" y="7304481"/>
            <a:ext cx="4993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Overview</a:t>
            </a: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  </a:t>
            </a:r>
            <a:r>
              <a:rPr lang="en-US" sz="1400" dirty="0" smtClean="0">
                <a:solidFill>
                  <a:srgbClr val="00033B"/>
                </a:solidFill>
                <a:latin typeface="Helvetica Neue Light" pitchFamily="-65" charset="0"/>
              </a:rPr>
              <a:t>   </a:t>
            </a: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Applications   Contributions    Future Work</a:t>
            </a:r>
            <a:endParaRPr lang="en-US" sz="1400" dirty="0">
              <a:solidFill>
                <a:schemeClr val="bg2"/>
              </a:solidFill>
              <a:latin typeface="Helvetica Neue Light" pitchFamily="-65" charset="0"/>
            </a:endParaRPr>
          </a:p>
        </p:txBody>
      </p:sp>
      <p:pic>
        <p:nvPicPr>
          <p:cNvPr id="5" name="Picture 2" descr="WA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1019" y="3323862"/>
            <a:ext cx="2147777" cy="161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7" descr="dscn12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12830">
            <a:off x="5900368" y="1307922"/>
            <a:ext cx="1675061" cy="1256296"/>
          </a:xfrm>
          <a:prstGeom prst="rect">
            <a:avLst/>
          </a:prstGeom>
          <a:noFill/>
        </p:spPr>
      </p:pic>
      <p:pic>
        <p:nvPicPr>
          <p:cNvPr id="7" name="Picture 26" descr="800px-Geodetic_Observatory_Wettze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7148" y="1157711"/>
            <a:ext cx="1973113" cy="1366793"/>
          </a:xfrm>
          <a:prstGeom prst="rect">
            <a:avLst/>
          </a:prstGeom>
          <a:noFill/>
        </p:spPr>
      </p:pic>
      <p:pic>
        <p:nvPicPr>
          <p:cNvPr id="9" name="Picture 8" descr="dav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5420" y="5663913"/>
            <a:ext cx="1295143" cy="101423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>
            <a:off x="7412987" y="2540042"/>
            <a:ext cx="748434" cy="70954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>
            <a:off x="8527541" y="2656670"/>
            <a:ext cx="699805" cy="5183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6" name="Straight Connector 15"/>
          <p:cNvCxnSpPr>
            <a:endCxn id="9" idx="0"/>
          </p:cNvCxnSpPr>
          <p:nvPr/>
        </p:nvCxnSpPr>
        <p:spPr bwMode="auto">
          <a:xfrm rot="5400000">
            <a:off x="7957116" y="5302529"/>
            <a:ext cx="717260" cy="55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639" y="1084408"/>
            <a:ext cx="8773122" cy="5603583"/>
          </a:xfrm>
        </p:spPr>
        <p:txBody>
          <a:bodyPr/>
          <a:lstStyle/>
          <a:p>
            <a:r>
              <a:rPr lang="en-US" dirty="0" smtClean="0"/>
              <a:t>Scheduling</a:t>
            </a:r>
          </a:p>
          <a:p>
            <a:pPr lvl="1"/>
            <a:r>
              <a:rPr lang="en-US" dirty="0" smtClean="0"/>
              <a:t>SKED (GSFC VLBI group) geodetic network</a:t>
            </a:r>
          </a:p>
          <a:p>
            <a:pPr lvl="1"/>
            <a:r>
              <a:rPr lang="en-US" dirty="0" smtClean="0"/>
              <a:t>SCHED (NRAO) VLBA</a:t>
            </a:r>
          </a:p>
          <a:p>
            <a:r>
              <a:rPr lang="en-US" dirty="0" smtClean="0"/>
              <a:t>Correlation</a:t>
            </a:r>
          </a:p>
          <a:p>
            <a:pPr lvl="1"/>
            <a:r>
              <a:rPr lang="en-US" dirty="0" smtClean="0"/>
              <a:t>CALC/SOLVE (GSFC VLBI group)</a:t>
            </a:r>
          </a:p>
          <a:p>
            <a:pPr lvl="2">
              <a:buClr>
                <a:schemeClr val="bg1"/>
              </a:buClr>
            </a:pPr>
            <a:r>
              <a:rPr lang="en-US" dirty="0" smtClean="0">
                <a:solidFill>
                  <a:srgbClr val="FFCE03"/>
                </a:solidFill>
              </a:rPr>
              <a:t>CALC</a:t>
            </a:r>
            <a:r>
              <a:rPr lang="en-US" dirty="0" smtClean="0"/>
              <a:t> used by most of the world’s </a:t>
            </a:r>
            <a:r>
              <a:rPr lang="en-US" dirty="0" err="1" smtClean="0"/>
              <a:t>correlators</a:t>
            </a:r>
            <a:endParaRPr lang="en-US" dirty="0" smtClean="0"/>
          </a:p>
          <a:p>
            <a:pPr lvl="2"/>
            <a:r>
              <a:rPr lang="en-US" dirty="0" smtClean="0"/>
              <a:t>Computes theoretical delay/delay rate for observations</a:t>
            </a:r>
          </a:p>
          <a:p>
            <a:pPr lvl="2"/>
            <a:r>
              <a:rPr lang="en-US" dirty="0" smtClean="0"/>
              <a:t>Computes partial derivatives of delay/delay rate </a:t>
            </a:r>
            <a:r>
              <a:rPr lang="en-US" dirty="0" err="1" smtClean="0"/>
              <a:t>w.r.t</a:t>
            </a:r>
            <a:r>
              <a:rPr lang="en-US" dirty="0" smtClean="0"/>
              <a:t>. various parameters (i.e. earth orientation, site positions, source </a:t>
            </a:r>
            <a:r>
              <a:rPr lang="en-US" dirty="0" err="1" smtClean="0"/>
              <a:t>coords</a:t>
            </a:r>
            <a:r>
              <a:rPr lang="en-US" dirty="0" smtClean="0"/>
              <a:t>.)</a:t>
            </a:r>
          </a:p>
          <a:p>
            <a:r>
              <a:rPr lang="en-US" dirty="0" smtClean="0"/>
              <a:t>Post-correlation processing – fringe-fitting</a:t>
            </a:r>
          </a:p>
          <a:p>
            <a:pPr lvl="1"/>
            <a:r>
              <a:rPr lang="en-US" dirty="0" smtClean="0"/>
              <a:t>FOURFIT (MIT Haystack)  output of Mark 4 geodetic </a:t>
            </a:r>
            <a:r>
              <a:rPr lang="en-US" dirty="0" err="1" smtClean="0"/>
              <a:t>correlators</a:t>
            </a:r>
            <a:endParaRPr lang="en-US" dirty="0" smtClean="0"/>
          </a:p>
          <a:p>
            <a:pPr lvl="1"/>
            <a:r>
              <a:rPr lang="en-US" dirty="0" smtClean="0"/>
              <a:t>AIPS (</a:t>
            </a:r>
            <a:r>
              <a:rPr lang="en-US" dirty="0" err="1" smtClean="0"/>
              <a:t>Greisen</a:t>
            </a:r>
            <a:r>
              <a:rPr lang="en-US" dirty="0" smtClean="0"/>
              <a:t> 2003)  output of VLBA correlator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43500" y="7304481"/>
            <a:ext cx="4993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Overview</a:t>
            </a: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  </a:t>
            </a:r>
            <a:r>
              <a:rPr lang="en-US" sz="1400" dirty="0" smtClean="0">
                <a:solidFill>
                  <a:srgbClr val="00033B"/>
                </a:solidFill>
                <a:latin typeface="Helvetica Neue Light" pitchFamily="-65" charset="0"/>
              </a:rPr>
              <a:t>   </a:t>
            </a: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Applications   Contributions    Future Work</a:t>
            </a:r>
            <a:endParaRPr lang="en-US" sz="1400" dirty="0">
              <a:solidFill>
                <a:schemeClr val="bg2"/>
              </a:solidFill>
              <a:latin typeface="Helvetica Neue Light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18" y="1150089"/>
            <a:ext cx="9228029" cy="5835748"/>
          </a:xfrm>
        </p:spPr>
        <p:txBody>
          <a:bodyPr/>
          <a:lstStyle/>
          <a:p>
            <a:pPr marL="382588" lvl="1" indent="-382588">
              <a:buFontTx/>
              <a:buChar char="•"/>
            </a:pPr>
            <a:r>
              <a:rPr lang="en-US" dirty="0" smtClean="0"/>
              <a:t>Data Analysis – CALC/SOLVE (GSFC VLBI group)</a:t>
            </a:r>
            <a:endParaRPr lang="en-US" dirty="0" smtClean="0"/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rgbClr val="FFCE03"/>
                </a:solidFill>
              </a:rPr>
              <a:t>S</a:t>
            </a:r>
            <a:r>
              <a:rPr lang="en-US" dirty="0" smtClean="0">
                <a:solidFill>
                  <a:srgbClr val="FFCE03"/>
                </a:solidFill>
              </a:rPr>
              <a:t>OLVE</a:t>
            </a:r>
            <a:r>
              <a:rPr lang="en-US" dirty="0" smtClean="0"/>
              <a:t> p</a:t>
            </a:r>
            <a:r>
              <a:rPr lang="en-US" dirty="0" smtClean="0"/>
              <a:t>erforms </a:t>
            </a:r>
            <a:r>
              <a:rPr lang="en-US" dirty="0" smtClean="0"/>
              <a:t>least-squares fit and parameter adjustments using:</a:t>
            </a:r>
          </a:p>
          <a:p>
            <a:pPr lvl="2"/>
            <a:r>
              <a:rPr lang="en-US" dirty="0" smtClean="0"/>
              <a:t>CALC </a:t>
            </a:r>
            <a:r>
              <a:rPr lang="en-US" dirty="0" smtClean="0"/>
              <a:t>derived theoretical delays and partial derivatives</a:t>
            </a:r>
          </a:p>
          <a:p>
            <a:pPr lvl="2"/>
            <a:r>
              <a:rPr lang="en-US" dirty="0" smtClean="0"/>
              <a:t>Observed</a:t>
            </a:r>
            <a:r>
              <a:rPr lang="en-US" dirty="0" smtClean="0"/>
              <a:t> group delays </a:t>
            </a:r>
            <a:endParaRPr lang="en-US" dirty="0" smtClean="0"/>
          </a:p>
          <a:p>
            <a:pPr lvl="2"/>
            <a:r>
              <a:rPr lang="en-US" dirty="0" smtClean="0"/>
              <a:t>Additional models and partial derivatives</a:t>
            </a:r>
          </a:p>
          <a:p>
            <a:pPr lvl="1"/>
            <a:r>
              <a:rPr lang="en-US" dirty="0" smtClean="0"/>
              <a:t>Interactive SOLVE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ingle session data</a:t>
            </a:r>
          </a:p>
          <a:p>
            <a:pPr lvl="2"/>
            <a:r>
              <a:rPr lang="en-US" dirty="0" smtClean="0"/>
              <a:t>Ambiguity resolution, </a:t>
            </a:r>
            <a:r>
              <a:rPr lang="en-US" dirty="0" err="1" smtClean="0"/>
              <a:t>ionsphere</a:t>
            </a:r>
            <a:r>
              <a:rPr lang="en-US" dirty="0" smtClean="0"/>
              <a:t> calibration, clocks, atmosphere parameterization, editing, etc.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atabase </a:t>
            </a:r>
            <a:r>
              <a:rPr lang="en-US" dirty="0" smtClean="0"/>
              <a:t>production &amp; submission to IVS</a:t>
            </a:r>
          </a:p>
          <a:p>
            <a:pPr lvl="1"/>
            <a:r>
              <a:rPr lang="en-US" dirty="0" smtClean="0"/>
              <a:t>Non-interactive SOLVE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ulti-session (global) </a:t>
            </a:r>
            <a:r>
              <a:rPr lang="en-US" dirty="0" smtClean="0"/>
              <a:t>analysis (performed periodically as needed)</a:t>
            </a:r>
          </a:p>
          <a:p>
            <a:pPr lvl="2"/>
            <a:r>
              <a:rPr lang="en-US" dirty="0" smtClean="0"/>
              <a:t>Uses arc-parameter elimination method (Ma et al. 1990</a:t>
            </a:r>
            <a:r>
              <a:rPr lang="en-US" dirty="0" smtClean="0"/>
              <a:t>)</a:t>
            </a:r>
          </a:p>
          <a:p>
            <a:r>
              <a:rPr lang="en-US" dirty="0" smtClean="0"/>
              <a:t>Other analysis packages – OCCAM, Steel Breeze, QUASAR</a:t>
            </a: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43500" y="7304481"/>
            <a:ext cx="4993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Overview</a:t>
            </a: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  </a:t>
            </a:r>
            <a:r>
              <a:rPr lang="en-US" sz="1400" dirty="0" smtClean="0">
                <a:solidFill>
                  <a:srgbClr val="00033B"/>
                </a:solidFill>
                <a:latin typeface="Helvetica Neue Light" pitchFamily="-65" charset="0"/>
              </a:rPr>
              <a:t>   </a:t>
            </a: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Applications   Contributions    Future Work</a:t>
            </a:r>
            <a:endParaRPr lang="en-US" sz="1400" dirty="0">
              <a:solidFill>
                <a:schemeClr val="bg2"/>
              </a:solidFill>
              <a:latin typeface="Helvetica Neue Light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r>
              <a:rPr lang="en-US" dirty="0" smtClean="0"/>
              <a:t> Included in the </a:t>
            </a:r>
            <a:r>
              <a:rPr lang="en-US" dirty="0" smtClean="0"/>
              <a:t>T</a:t>
            </a:r>
            <a:r>
              <a:rPr lang="en-US" dirty="0" smtClean="0"/>
              <a:t>heoretical 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51" y="1013450"/>
            <a:ext cx="8969731" cy="5893909"/>
          </a:xfrm>
        </p:spPr>
        <p:txBody>
          <a:bodyPr/>
          <a:lstStyle/>
          <a:p>
            <a:r>
              <a:rPr lang="en-US" dirty="0" smtClean="0"/>
              <a:t>A priori geophysical effects modeled following IERS Conventions 2003 (McCarthy and Petit 2004):</a:t>
            </a:r>
          </a:p>
          <a:p>
            <a:pPr lvl="1"/>
            <a:r>
              <a:rPr lang="en-US" dirty="0" smtClean="0"/>
              <a:t>Solid Earth tides</a:t>
            </a:r>
          </a:p>
          <a:p>
            <a:pPr lvl="1"/>
            <a:r>
              <a:rPr lang="en-US" dirty="0" smtClean="0"/>
              <a:t>P</a:t>
            </a:r>
            <a:r>
              <a:rPr lang="en-US" dirty="0" smtClean="0"/>
              <a:t>ole tide </a:t>
            </a:r>
          </a:p>
          <a:p>
            <a:pPr lvl="1"/>
            <a:r>
              <a:rPr lang="en-US" dirty="0" smtClean="0"/>
              <a:t>Ocean loading</a:t>
            </a:r>
          </a:p>
          <a:p>
            <a:pPr lvl="1"/>
            <a:r>
              <a:rPr lang="en-US" dirty="0" smtClean="0"/>
              <a:t>High-frequency EOP</a:t>
            </a:r>
          </a:p>
          <a:p>
            <a:r>
              <a:rPr lang="en-US" dirty="0" smtClean="0"/>
              <a:t>Additional modeled effects include:</a:t>
            </a:r>
          </a:p>
          <a:p>
            <a:pPr lvl="1"/>
            <a:r>
              <a:rPr lang="en-US" dirty="0" smtClean="0"/>
              <a:t>Troposphere – hydrostatic mapping function</a:t>
            </a:r>
          </a:p>
          <a:p>
            <a:pPr lvl="2"/>
            <a:r>
              <a:rPr lang="en-US" dirty="0" smtClean="0"/>
              <a:t>Neill Mapping Function NMF (Neill 1996)</a:t>
            </a:r>
          </a:p>
          <a:p>
            <a:pPr lvl="2"/>
            <a:r>
              <a:rPr lang="en-US" dirty="0" smtClean="0"/>
              <a:t>Vienna Mapping Function VMF (Boehm et al. 2006)</a:t>
            </a:r>
          </a:p>
          <a:p>
            <a:pPr lvl="1"/>
            <a:r>
              <a:rPr lang="en-US" dirty="0" err="1" smtClean="0"/>
              <a:t>Azimuthal</a:t>
            </a:r>
            <a:r>
              <a:rPr lang="en-US" dirty="0" smtClean="0"/>
              <a:t> </a:t>
            </a:r>
            <a:r>
              <a:rPr lang="en-US" dirty="0" err="1" smtClean="0"/>
              <a:t>atmopheric</a:t>
            </a:r>
            <a:r>
              <a:rPr lang="en-US" dirty="0" smtClean="0"/>
              <a:t> gradients</a:t>
            </a:r>
          </a:p>
          <a:p>
            <a:pPr lvl="1"/>
            <a:r>
              <a:rPr lang="en-US" dirty="0" smtClean="0"/>
              <a:t>Atmospheric pressure loading (e.g. </a:t>
            </a:r>
            <a:r>
              <a:rPr lang="en-US" dirty="0" err="1" smtClean="0"/>
              <a:t>Petrov</a:t>
            </a:r>
            <a:r>
              <a:rPr lang="en-US" dirty="0" smtClean="0"/>
              <a:t> &amp; Boy 2004)</a:t>
            </a:r>
          </a:p>
          <a:p>
            <a:pPr lvl="1"/>
            <a:r>
              <a:rPr lang="en-US" dirty="0" smtClean="0"/>
              <a:t>Antenna thermal deformation (e.g. </a:t>
            </a:r>
            <a:r>
              <a:rPr lang="en-US" dirty="0" err="1" smtClean="0"/>
              <a:t>Nothnagel</a:t>
            </a:r>
            <a:r>
              <a:rPr lang="en-US" dirty="0" smtClean="0"/>
              <a:t> 2008)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43500" y="7304481"/>
            <a:ext cx="4993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Overview</a:t>
            </a: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  </a:t>
            </a:r>
            <a:r>
              <a:rPr lang="en-US" sz="1400" dirty="0" smtClean="0">
                <a:solidFill>
                  <a:srgbClr val="00033B"/>
                </a:solidFill>
                <a:latin typeface="Helvetica Neue Light" pitchFamily="-65" charset="0"/>
              </a:rPr>
              <a:t>   </a:t>
            </a: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Applications   Contributions    Future Work</a:t>
            </a:r>
            <a:endParaRPr lang="en-US" sz="1400" dirty="0">
              <a:solidFill>
                <a:schemeClr val="bg2"/>
              </a:solidFill>
              <a:latin typeface="Helvetica Neue Light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Applications:  The Celestial </a:t>
            </a:r>
            <a:r>
              <a:rPr lang="en-US" dirty="0" smtClean="0"/>
              <a:t>Reference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39" y="1031059"/>
            <a:ext cx="9383006" cy="5756107"/>
          </a:xfrm>
        </p:spPr>
        <p:txBody>
          <a:bodyPr/>
          <a:lstStyle/>
          <a:p>
            <a:r>
              <a:rPr lang="en-US" dirty="0" smtClean="0"/>
              <a:t>ICRF</a:t>
            </a:r>
            <a:r>
              <a:rPr lang="en-US" dirty="0" smtClean="0"/>
              <a:t>:</a:t>
            </a:r>
            <a:r>
              <a:rPr lang="en-US" dirty="0" smtClean="0"/>
              <a:t> quasi-inertial reference frame defined by VLBI </a:t>
            </a:r>
            <a:r>
              <a:rPr lang="en-US" dirty="0" smtClean="0"/>
              <a:t>estimates of</a:t>
            </a:r>
            <a:r>
              <a:rPr lang="en-US" dirty="0" smtClean="0"/>
              <a:t> the coordinates of 212 extragalactic </a:t>
            </a:r>
            <a:r>
              <a:rPr lang="en-US" dirty="0" smtClean="0"/>
              <a:t>radio </a:t>
            </a:r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Realization of International Celestial Reference System (ICRS) </a:t>
            </a:r>
          </a:p>
          <a:p>
            <a:pPr lvl="1"/>
            <a:r>
              <a:rPr lang="en-US" dirty="0" smtClean="0"/>
              <a:t>608 total sources (defining, candidate, other)</a:t>
            </a:r>
          </a:p>
          <a:p>
            <a:pPr lvl="1"/>
            <a:r>
              <a:rPr lang="en-US" dirty="0" smtClean="0"/>
              <a:t>Adopted by IAU January 1, 1998</a:t>
            </a:r>
            <a:endParaRPr lang="en-US" dirty="0" smtClean="0"/>
          </a:p>
          <a:p>
            <a:pPr lvl="1"/>
            <a:r>
              <a:rPr lang="en-US" dirty="0" smtClean="0"/>
              <a:t>Data span 26 years </a:t>
            </a:r>
            <a:r>
              <a:rPr lang="en-US" dirty="0" smtClean="0">
                <a:solidFill>
                  <a:srgbClr val="FFCE03"/>
                </a:solidFill>
              </a:rPr>
              <a:t>(1979 – 1995)</a:t>
            </a:r>
            <a:endParaRPr lang="en-US" dirty="0" smtClean="0">
              <a:solidFill>
                <a:srgbClr val="FFCE03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rgbClr val="FFCE03"/>
                </a:solidFill>
              </a:rPr>
              <a:t>250 micro-</a:t>
            </a:r>
            <a:r>
              <a:rPr lang="en-US" dirty="0" err="1" smtClean="0">
                <a:solidFill>
                  <a:srgbClr val="FFCE03"/>
                </a:solidFill>
              </a:rPr>
              <a:t>arcsec</a:t>
            </a:r>
            <a:r>
              <a:rPr lang="en-US" dirty="0" smtClean="0">
                <a:solidFill>
                  <a:srgbClr val="FFCE03"/>
                </a:solidFill>
              </a:rPr>
              <a:t> noise floor 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rgbClr val="FFCE03"/>
                </a:solidFill>
              </a:rPr>
              <a:t>Axes maintained to ~20 micro-</a:t>
            </a:r>
            <a:r>
              <a:rPr lang="en-US" dirty="0" err="1" smtClean="0">
                <a:solidFill>
                  <a:srgbClr val="FFCE03"/>
                </a:solidFill>
              </a:rPr>
              <a:t>arcsec</a:t>
            </a:r>
            <a:r>
              <a:rPr lang="en-US" dirty="0" smtClean="0">
                <a:solidFill>
                  <a:srgbClr val="FFCE03"/>
                </a:solidFill>
              </a:rPr>
              <a:t> </a:t>
            </a:r>
            <a:endParaRPr lang="en-US" dirty="0" smtClean="0">
              <a:solidFill>
                <a:srgbClr val="FFCE03"/>
              </a:solidFill>
            </a:endParaRPr>
          </a:p>
          <a:p>
            <a:r>
              <a:rPr lang="en-US" dirty="0" smtClean="0"/>
              <a:t>Two Extensions (ICRF Ext. 1 and Ext. 2)</a:t>
            </a:r>
          </a:p>
          <a:p>
            <a:pPr lvl="1"/>
            <a:r>
              <a:rPr lang="en-US" dirty="0" smtClean="0"/>
              <a:t>Fey et al. (2004)</a:t>
            </a:r>
          </a:p>
          <a:p>
            <a:pPr lvl="1"/>
            <a:r>
              <a:rPr lang="en-US" dirty="0" smtClean="0"/>
              <a:t>Added 109 new sources</a:t>
            </a:r>
          </a:p>
          <a:p>
            <a:pPr>
              <a:buClr>
                <a:schemeClr val="bg1"/>
              </a:buClr>
            </a:pPr>
            <a:r>
              <a:rPr lang="en-US" dirty="0" smtClean="0">
                <a:solidFill>
                  <a:srgbClr val="00FF00"/>
                </a:solidFill>
              </a:rPr>
              <a:t>ICRF enables narrow-angle astrometric science and precise spacecraft navigation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1" name="Picture 20" descr="aitoff_wh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3909" y="2896380"/>
            <a:ext cx="4314491" cy="2298659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43500" y="7304481"/>
            <a:ext cx="4993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Overview    </a:t>
            </a: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Applications</a:t>
            </a: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    Contributions    </a:t>
            </a: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Future Work</a:t>
            </a:r>
            <a:endParaRPr lang="en-US" sz="1400" dirty="0">
              <a:solidFill>
                <a:schemeClr val="bg2"/>
              </a:solidFill>
              <a:latin typeface="Helvetica Neue Light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Applications:  The </a:t>
            </a:r>
            <a:r>
              <a:rPr lang="en-US" dirty="0" smtClean="0"/>
              <a:t>Terrestrial Reference Frame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6691" y="1092997"/>
            <a:ext cx="5057129" cy="5664978"/>
          </a:xfrm>
        </p:spPr>
        <p:txBody>
          <a:bodyPr/>
          <a:lstStyle/>
          <a:p>
            <a:r>
              <a:rPr lang="en-US" dirty="0" smtClean="0"/>
              <a:t>ITRF:  reference frame defined by estimates </a:t>
            </a:r>
            <a:r>
              <a:rPr lang="en-US" dirty="0" smtClean="0"/>
              <a:t>of the coordinates and velocities of a set of stations</a:t>
            </a:r>
            <a:r>
              <a:rPr lang="en-US" dirty="0" smtClean="0"/>
              <a:t> as determined by </a:t>
            </a:r>
            <a:r>
              <a:rPr lang="en-US" dirty="0" smtClean="0">
                <a:solidFill>
                  <a:srgbClr val="FFCE03"/>
                </a:solidFill>
              </a:rPr>
              <a:t>VLBI</a:t>
            </a:r>
            <a:r>
              <a:rPr lang="en-US" dirty="0" smtClean="0"/>
              <a:t>, LLR, GPS, SLR, and DORIS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ITRF dynamic</a:t>
            </a:r>
          </a:p>
          <a:p>
            <a:pPr lvl="1"/>
            <a:r>
              <a:rPr lang="en-US" dirty="0" smtClean="0"/>
              <a:t>Current version ITRF 2005</a:t>
            </a:r>
          </a:p>
          <a:p>
            <a:pPr lvl="1"/>
            <a:r>
              <a:rPr lang="en-US" dirty="0" smtClean="0"/>
              <a:t>ITRF 2008 in production</a:t>
            </a:r>
          </a:p>
          <a:p>
            <a:r>
              <a:rPr lang="en-US" dirty="0" smtClean="0"/>
              <a:t>Enables a wide range of geophysical science</a:t>
            </a:r>
          </a:p>
          <a:p>
            <a:pPr lvl="1"/>
            <a:r>
              <a:rPr lang="en-US" dirty="0" smtClean="0"/>
              <a:t>S</a:t>
            </a:r>
            <a:r>
              <a:rPr lang="en-US" dirty="0" smtClean="0"/>
              <a:t>tructure and deformations of Earth’s crust, mantel &amp; core</a:t>
            </a:r>
          </a:p>
          <a:p>
            <a:pPr lvl="1"/>
            <a:r>
              <a:rPr lang="en-US" dirty="0" smtClean="0"/>
              <a:t>Sea level change, earthquakes</a:t>
            </a:r>
          </a:p>
        </p:txBody>
      </p:sp>
      <p:pic>
        <p:nvPicPr>
          <p:cNvPr id="7" name="Content Placeholder 3" descr="ITRF2005-Vel.gif"/>
          <p:cNvPicPr>
            <a:picLocks noChangeAspect="1"/>
          </p:cNvPicPr>
          <p:nvPr/>
        </p:nvPicPr>
        <p:blipFill>
          <a:blip r:embed="rId2"/>
          <a:srcRect l="124" t="-7423" b="-7293"/>
          <a:stretch>
            <a:fillRect/>
          </a:stretch>
        </p:blipFill>
        <p:spPr bwMode="auto">
          <a:xfrm>
            <a:off x="5570845" y="4391016"/>
            <a:ext cx="4269828" cy="25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trf_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834" y="1505259"/>
            <a:ext cx="2887732" cy="2187544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43500" y="7304481"/>
            <a:ext cx="4993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Overview    </a:t>
            </a:r>
            <a:r>
              <a:rPr lang="en-US" sz="1400" b="1" dirty="0" smtClean="0">
                <a:solidFill>
                  <a:srgbClr val="00033B"/>
                </a:solidFill>
                <a:latin typeface="Helvetica Neue" pitchFamily="-65" charset="0"/>
              </a:rPr>
              <a:t>Applications</a:t>
            </a: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    Contributions    </a:t>
            </a:r>
            <a:r>
              <a:rPr lang="en-US" sz="1400" dirty="0" smtClean="0">
                <a:solidFill>
                  <a:schemeClr val="bg2"/>
                </a:solidFill>
                <a:latin typeface="Helvetica Neue Light" pitchFamily="-65" charset="0"/>
              </a:rPr>
              <a:t>Future Work</a:t>
            </a:r>
            <a:endParaRPr lang="en-US" sz="1400" dirty="0">
              <a:solidFill>
                <a:schemeClr val="bg2"/>
              </a:solidFill>
              <a:latin typeface="Helvetica Neue Light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ＭＳ Ｐゴシック"/>
        <a:cs typeface="ＭＳ Ｐゴシック"/>
      </a:majorFont>
      <a:minorFont>
        <a:latin typeface="Helvetica Neue Ligh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39453</TotalTime>
  <Words>2366</Words>
  <Application>Microsoft PowerPoint</Application>
  <PresentationFormat>Custom</PresentationFormat>
  <Paragraphs>338</Paragraphs>
  <Slides>31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Blank Presentation</vt:lpstr>
      <vt:lpstr>Global Astrometry with the VLBA</vt:lpstr>
      <vt:lpstr>Global (Wide-angle) VLBI Astrometry</vt:lpstr>
      <vt:lpstr>Astrometry/Geodesy and the IVS</vt:lpstr>
      <vt:lpstr>VLBI Astrometry/Geodesy Data Path</vt:lpstr>
      <vt:lpstr>Software Packages</vt:lpstr>
      <vt:lpstr>Software Packages</vt:lpstr>
      <vt:lpstr>Models Included in the Theoretical Delay</vt:lpstr>
      <vt:lpstr>Applications:  The Celestial Reference Frame</vt:lpstr>
      <vt:lpstr>Applications:  The Terrestrial Reference Frame</vt:lpstr>
      <vt:lpstr>Applications:  Earth Orientation Parameters (EOP)</vt:lpstr>
      <vt:lpstr>Second Realization of the ICRF – (ICRF2)</vt:lpstr>
      <vt:lpstr>ICRF2 Distribution of All Sources</vt:lpstr>
      <vt:lpstr>ICRF2 Defining Sources</vt:lpstr>
      <vt:lpstr>Contributions of the VLBA</vt:lpstr>
      <vt:lpstr>VLBA Astrometric/Geodetic Contributions</vt:lpstr>
      <vt:lpstr>VLBA RDV Program</vt:lpstr>
      <vt:lpstr>VLBA RDV Reference Frame</vt:lpstr>
      <vt:lpstr>High-Frequency VLBI Astrometry</vt:lpstr>
      <vt:lpstr>High-Frequency Reference Frame</vt:lpstr>
      <vt:lpstr>e-VLBI at the VLBA</vt:lpstr>
      <vt:lpstr>Why Use e-VLBI for UT1-UTC?</vt:lpstr>
      <vt:lpstr>UT1-UTC using the VLBA</vt:lpstr>
      <vt:lpstr>Ties to Frames at Other Wavelengths</vt:lpstr>
      <vt:lpstr>SIM Lite Key Science Project</vt:lpstr>
      <vt:lpstr>Photometry of SIM Lite Frame-Tie Quasars</vt:lpstr>
      <vt:lpstr>Core Stability of Frame-Tie Quasars</vt:lpstr>
      <vt:lpstr>Summary</vt:lpstr>
      <vt:lpstr>Thanks for Listening</vt:lpstr>
      <vt:lpstr>Slide 29</vt:lpstr>
      <vt:lpstr>Solution Parameterization - Arc</vt:lpstr>
      <vt:lpstr>Solution Parameterization - Global</vt:lpstr>
    </vt:vector>
  </TitlesOfParts>
  <Company>U.S. Naval Observatory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USNO Analysis Center</dc:title>
  <dc:creator>David Boboltz</dc:creator>
  <cp:lastModifiedBy>David Boboltz</cp:lastModifiedBy>
  <cp:revision>68</cp:revision>
  <cp:lastPrinted>2007-09-15T02:35:12Z</cp:lastPrinted>
  <dcterms:created xsi:type="dcterms:W3CDTF">2009-07-20T01:28:30Z</dcterms:created>
  <dcterms:modified xsi:type="dcterms:W3CDTF">2009-07-22T14:35:57Z</dcterms:modified>
</cp:coreProperties>
</file>