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56" r:id="rId2"/>
    <p:sldId id="421" r:id="rId3"/>
    <p:sldId id="294" r:id="rId4"/>
    <p:sldId id="321" r:id="rId5"/>
    <p:sldId id="416" r:id="rId6"/>
    <p:sldId id="417" r:id="rId7"/>
    <p:sldId id="413" r:id="rId8"/>
    <p:sldId id="430" r:id="rId9"/>
    <p:sldId id="367" r:id="rId10"/>
    <p:sldId id="361" r:id="rId11"/>
    <p:sldId id="418" r:id="rId12"/>
    <p:sldId id="425" r:id="rId13"/>
    <p:sldId id="426" r:id="rId14"/>
    <p:sldId id="428" r:id="rId15"/>
    <p:sldId id="409" r:id="rId16"/>
    <p:sldId id="410" r:id="rId17"/>
    <p:sldId id="407" r:id="rId18"/>
    <p:sldId id="419" r:id="rId19"/>
    <p:sldId id="398" r:id="rId20"/>
    <p:sldId id="429" r:id="rId21"/>
    <p:sldId id="353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67" autoAdjust="0"/>
    <p:restoredTop sz="94677" autoAdjust="0"/>
  </p:normalViewPr>
  <p:slideViewPr>
    <p:cSldViewPr>
      <p:cViewPr varScale="1">
        <p:scale>
          <a:sx n="90" d="100"/>
          <a:sy n="90" d="100"/>
        </p:scale>
        <p:origin x="-9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9854DEF-424D-452C-BDC6-9D4684B7A19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C8A8F-D9FF-4CC2-89AF-0470110FC9C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FF96-035E-4069-B32A-0C6A45067ADC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A9685-70AD-4369-BDB4-6225847C9A0E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5964D-2693-45CF-9A00-4FB2547A05FB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E211-9D4F-4F78-B41B-BB2DF988C4E9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EAD7D-7814-4180-891F-B1EE6E3CE21B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8EF99-9D92-4EDA-A878-3D2E631A220F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315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1539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2536" tIns="46267" rIns="92536" bIns="46267"/>
          <a:lstStyle/>
          <a:p>
            <a:endParaRPr lang="ja-JP" altLang="ja-JP"/>
          </a:p>
        </p:txBody>
      </p:sp>
      <p:sp>
        <p:nvSpPr>
          <p:cNvPr id="315396" name="スライド番号プレースホルダ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6" tIns="46267" rIns="92536" bIns="46267" anchor="b"/>
          <a:lstStyle/>
          <a:p>
            <a:pPr algn="r"/>
            <a:fld id="{123F267C-58E7-423A-8733-4882B3ED36E7}" type="slidenum">
              <a:rPr lang="en-US" altLang="ja-JP" sz="1200">
                <a:latin typeface="Times New Roman" pitchFamily="18" charset="0"/>
              </a:rPr>
              <a:pPr algn="r"/>
              <a:t>16</a:t>
            </a:fld>
            <a:endParaRPr lang="en-US" altLang="ja-JP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BCD39-C129-4A5F-A8F3-9B8A183AB4E9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525963" cy="3394075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364038"/>
            <a:ext cx="5041900" cy="4087812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CD039-E78E-4D13-89B6-77CC4CC40F56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525963" cy="3394075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364038"/>
            <a:ext cx="5041900" cy="4087812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688C7-4CF6-427F-B11E-1DFC35709F30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E305C-F0C7-45C4-BB41-C4B8CD7428F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9A80-97E8-4606-AA1B-A845632A395B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22E32-FF08-4932-A917-46B17302A0F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B6A8F-4350-475D-8EDB-3B8CDC40C14F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E211-9D4F-4F78-B41B-BB2DF988C4E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3054B-BFC7-4BC7-BF56-032CF8B9696E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6313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2915D-E9A1-4637-83CB-B5E5C4E1661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6313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C8B43-5DD0-4DA9-B5F5-2CB7A9378BDB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233B3-2ACC-4B60-9452-0338D56A93E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942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42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942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942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425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425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425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25B0E7-37AD-4E96-8715-360A65F17FA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DDB6-946F-4FA9-A795-B26A3E1E08A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B417-E3A9-427C-8278-E0FC1006B2B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CA64B9-E69D-48C3-9BCF-20FF9EE050A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96A97E-BA7A-4780-AC7D-52566D78552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1286CB-33CA-418F-AF71-6FA3C5EFBBD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CFA01-B5BA-4AAE-B9CF-CA87F3E7AEF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23267-652A-4BAF-9B86-185E83FB873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C5DA1-E6FF-4D82-A2FE-C0989E87583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8F59D-89A0-405F-8846-56703299892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E92D-8C7A-4DE1-9801-C530134489B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B6848-A979-4800-9A3B-AC06726A1AD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8149E-0683-4C17-9622-EBA8E1812AF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667D-D30C-483C-92CA-6D1E351C3F8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9322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32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932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32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32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932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F0AC70-7C75-4357-866B-308E55734B4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9144000" cy="1079500"/>
          </a:xfrm>
        </p:spPr>
        <p:txBody>
          <a:bodyPr/>
          <a:lstStyle/>
          <a:p>
            <a:r>
              <a:rPr lang="en-US" altLang="ja-JP" dirty="0" smtClean="0">
                <a:effectLst/>
              </a:rPr>
              <a:t>Status and future plan of </a:t>
            </a:r>
            <a:r>
              <a:rPr lang="en-US" altLang="ja-JP" dirty="0">
                <a:effectLst/>
              </a:rPr>
              <a:t>VERA </a:t>
            </a:r>
            <a:r>
              <a:rPr lang="en-US" altLang="ja-JP" dirty="0" smtClean="0">
                <a:effectLst/>
              </a:rPr>
              <a:t>project</a:t>
            </a:r>
            <a:endParaRPr lang="en-US" altLang="ja-JP" sz="4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52413" y="3500438"/>
            <a:ext cx="9396413" cy="2663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3200" dirty="0" err="1"/>
              <a:t>H.Kobayashi</a:t>
            </a:r>
            <a:endParaRPr lang="en-US" altLang="ja-JP" sz="3200" baseline="30000" dirty="0"/>
          </a:p>
          <a:p>
            <a:pPr>
              <a:lnSpc>
                <a:spcPct val="80000"/>
              </a:lnSpc>
            </a:pPr>
            <a:r>
              <a:rPr lang="en-US" altLang="ja-JP" sz="2800" dirty="0"/>
              <a:t> </a:t>
            </a:r>
            <a:r>
              <a:rPr lang="en-US" altLang="ja-JP" sz="2800" dirty="0" err="1"/>
              <a:t>Mizusawa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VLBI </a:t>
            </a:r>
            <a:r>
              <a:rPr lang="en-US" altLang="ja-JP" sz="2800" dirty="0"/>
              <a:t>observatory</a:t>
            </a:r>
          </a:p>
          <a:p>
            <a:pPr>
              <a:lnSpc>
                <a:spcPct val="80000"/>
              </a:lnSpc>
            </a:pPr>
            <a:r>
              <a:rPr lang="en-US" altLang="ja-JP" sz="2800" dirty="0"/>
              <a:t>National Astronomical Observatory of Japan</a:t>
            </a:r>
          </a:p>
          <a:p>
            <a:pPr>
              <a:lnSpc>
                <a:spcPct val="80000"/>
              </a:lnSpc>
            </a:pPr>
            <a:endParaRPr lang="en-US" altLang="ja-JP" sz="2800" dirty="0"/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2009.July.21</a:t>
            </a:r>
            <a:endParaRPr lang="en-US" altLang="ja-JP" sz="2800" dirty="0"/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VLBA Astrometry</a:t>
            </a:r>
            <a:r>
              <a:rPr lang="ja-JP" altLang="en-US" sz="2800" dirty="0"/>
              <a:t> </a:t>
            </a:r>
            <a:r>
              <a:rPr lang="en-US" altLang="ja-JP" sz="2800" dirty="0" err="1" smtClean="0"/>
              <a:t>workshop@Socorro,NM</a:t>
            </a:r>
            <a:endParaRPr lang="en-US" altLang="ja-JP" sz="2800" dirty="0"/>
          </a:p>
          <a:p>
            <a:pPr>
              <a:lnSpc>
                <a:spcPct val="80000"/>
              </a:lnSpc>
            </a:pP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/>
              <a:t>Current astrometry accuracy </a:t>
            </a:r>
            <a:br>
              <a:rPr lang="en-US" altLang="ja-JP" sz="4000"/>
            </a:br>
            <a:r>
              <a:rPr lang="en-US" altLang="ja-JP" sz="4000"/>
              <a:t>(10</a:t>
            </a:r>
            <a:r>
              <a:rPr lang="ja-JP" altLang="en-US" sz="4000"/>
              <a:t>～</a:t>
            </a:r>
            <a:r>
              <a:rPr lang="en-US" altLang="ja-JP" sz="4000"/>
              <a:t>30μarc sec.</a:t>
            </a:r>
            <a:r>
              <a:rPr lang="ja-JP" altLang="en-US" sz="4000"/>
              <a:t>）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b="1"/>
              <a:t>Δθ</a:t>
            </a:r>
            <a:r>
              <a:rPr lang="ja-JP" altLang="en-US" sz="2400" b="1"/>
              <a:t>　＝　</a:t>
            </a:r>
            <a:r>
              <a:rPr lang="en-US" altLang="ja-JP" sz="2400" b="1"/>
              <a:t>ΔL/D      ΔL</a:t>
            </a:r>
            <a:r>
              <a:rPr lang="ja-JP" altLang="en-US" sz="2400" b="1"/>
              <a:t>：２</a:t>
            </a:r>
            <a:r>
              <a:rPr lang="en-US" altLang="ja-JP" sz="2400" b="1"/>
              <a:t>B phase referencing error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2400" b="1"/>
              <a:t>　　　　　　　　　　　　　　　</a:t>
            </a:r>
            <a:r>
              <a:rPr lang="en-US" altLang="ja-JP" sz="2400" b="1"/>
              <a:t>D: baseline length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ja-JP" altLang="en-US" sz="2400" b="1"/>
              <a:t>　　　　　　</a:t>
            </a:r>
            <a:r>
              <a:rPr lang="en-US" altLang="ja-JP" sz="2400" b="1"/>
              <a:t>-&gt;  0.1 mm =&gt; </a:t>
            </a:r>
            <a:r>
              <a:rPr lang="ja-JP" altLang="en-US" sz="2400" b="1"/>
              <a:t>１０</a:t>
            </a:r>
            <a:r>
              <a:rPr lang="en-US" altLang="ja-JP" sz="2400" b="1"/>
              <a:t>μarc sec.</a:t>
            </a:r>
            <a:r>
              <a:rPr lang="ja-JP" altLang="en-US" sz="2400" b="1"/>
              <a:t>　　</a:t>
            </a:r>
          </a:p>
          <a:p>
            <a:pPr>
              <a:lnSpc>
                <a:spcPct val="80000"/>
              </a:lnSpc>
            </a:pPr>
            <a:r>
              <a:rPr lang="en-US" altLang="ja-JP" sz="2400" b="1"/>
              <a:t>Short time variations</a:t>
            </a:r>
            <a:r>
              <a:rPr lang="ja-JP" altLang="en-US" sz="2400" b="1"/>
              <a:t>　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/>
              <a:t>instrument</a:t>
            </a:r>
            <a:r>
              <a:rPr lang="ja-JP" altLang="en-US" sz="2000" b="1"/>
              <a:t>　：　</a:t>
            </a:r>
            <a:r>
              <a:rPr lang="en-US" altLang="ja-JP" sz="2000" b="1"/>
              <a:t>&lt; 0.1mm </a:t>
            </a:r>
            <a:r>
              <a:rPr lang="ja-JP" altLang="en-US" sz="2000" b="1"/>
              <a:t>　　　　　　　　　　　　　　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/>
              <a:t>Atmosphere</a:t>
            </a:r>
            <a:r>
              <a:rPr lang="ja-JP" altLang="en-US" sz="2000" b="1"/>
              <a:t>　：　</a:t>
            </a:r>
            <a:r>
              <a:rPr lang="en-US" altLang="ja-JP" sz="2000" b="1"/>
              <a:t>&lt; 0.1mm</a:t>
            </a:r>
            <a:r>
              <a:rPr lang="ja-JP" altLang="en-US" sz="2000" b="1"/>
              <a:t>　 </a:t>
            </a:r>
          </a:p>
          <a:p>
            <a:pPr>
              <a:lnSpc>
                <a:spcPct val="80000"/>
              </a:lnSpc>
            </a:pPr>
            <a:r>
              <a:rPr lang="en-US" altLang="ja-JP" sz="2400" b="1"/>
              <a:t>Long time variations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/>
              <a:t>Baseline error</a:t>
            </a:r>
            <a:r>
              <a:rPr lang="ja-JP" altLang="en-US" sz="2000" b="1"/>
              <a:t>　：　</a:t>
            </a:r>
            <a:r>
              <a:rPr lang="en-US" altLang="ja-JP" sz="2000" b="1"/>
              <a:t>5mm -&gt; 0</a:t>
            </a:r>
            <a:r>
              <a:rPr lang="ja-JP" altLang="en-US" sz="2000" b="1"/>
              <a:t>．</a:t>
            </a:r>
            <a:r>
              <a:rPr lang="en-US" altLang="ja-JP" sz="2000" b="1"/>
              <a:t>3mm @2 deg. separation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ja-JP" sz="2000" b="1"/>
              <a:t>                             -&gt; 15 μarc sec.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/>
              <a:t>Excess path by atmosphere</a:t>
            </a:r>
            <a:r>
              <a:rPr lang="ja-JP" altLang="en-US" sz="2000" b="1"/>
              <a:t>　：　</a:t>
            </a:r>
            <a:r>
              <a:rPr lang="en-US" altLang="ja-JP" sz="2000" b="1"/>
              <a:t>30mm -&gt; 0.3mm </a:t>
            </a:r>
            <a:r>
              <a:rPr lang="ja-JP" altLang="en-US" sz="2000" b="1"/>
              <a:t>＠</a:t>
            </a:r>
            <a:r>
              <a:rPr lang="en-US" altLang="ja-JP" sz="2000" b="1"/>
              <a:t>2deg. Separation     -&gt; 30 μarc sec.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ja-JP" sz="20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b="1"/>
              <a:t> </a:t>
            </a:r>
            <a:r>
              <a:rPr lang="en-US" altLang="ja-JP" sz="2400" b="1">
                <a:sym typeface="Wingdings" pitchFamily="2" charset="2"/>
              </a:rPr>
              <a:t>  </a:t>
            </a:r>
            <a:r>
              <a:rPr lang="en-US" altLang="ja-JP" sz="2800" b="1">
                <a:solidFill>
                  <a:srgbClr val="FFFF66"/>
                </a:solidFill>
                <a:sym typeface="Wingdings" pitchFamily="2" charset="2"/>
              </a:rPr>
              <a:t>10</a:t>
            </a:r>
            <a:r>
              <a:rPr lang="ja-JP" altLang="en-US" sz="2800" b="1">
                <a:solidFill>
                  <a:srgbClr val="FFFF66"/>
                </a:solidFill>
                <a:sym typeface="Wingdings" pitchFamily="2" charset="2"/>
              </a:rPr>
              <a:t>～３０</a:t>
            </a:r>
            <a:r>
              <a:rPr lang="en-US" altLang="ja-JP" sz="2800" b="1">
                <a:solidFill>
                  <a:srgbClr val="FFFF66"/>
                </a:solidFill>
                <a:sym typeface="Wingdings" pitchFamily="2" charset="2"/>
              </a:rPr>
              <a:t>μarc sec. accuracy for trigonometric parallax </a:t>
            </a:r>
            <a:endParaRPr lang="en-US" altLang="ja-JP" sz="28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en-US" altLang="ja-JP" dirty="0"/>
              <a:t>See other results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r>
              <a:rPr lang="en-US" altLang="ja-JP" sz="2800" dirty="0" smtClean="0"/>
              <a:t>Kinematics of the CSE in VY CM; </a:t>
            </a:r>
            <a:r>
              <a:rPr lang="en-US" altLang="ja-JP" sz="2800" dirty="0" err="1" smtClean="0"/>
              <a:t>Choi</a:t>
            </a:r>
            <a:r>
              <a:rPr lang="en-US" altLang="ja-JP" sz="2800" dirty="0" smtClean="0"/>
              <a:t>, et.al,  Thursday morning session</a:t>
            </a:r>
          </a:p>
          <a:p>
            <a:r>
              <a:rPr lang="en-US" altLang="ja-JP" sz="2800" dirty="0" err="1" smtClean="0"/>
              <a:t>Astrometric</a:t>
            </a:r>
            <a:r>
              <a:rPr lang="en-US" altLang="ja-JP" sz="2800" dirty="0" smtClean="0"/>
              <a:t> Observations of Methanol Masers toward W3(OH) with JVN ; </a:t>
            </a:r>
            <a:r>
              <a:rPr lang="en-US" altLang="ja-JP" sz="2800" dirty="0" err="1" smtClean="0"/>
              <a:t>Matumoto</a:t>
            </a:r>
            <a:r>
              <a:rPr lang="en-US" altLang="ja-JP" sz="2800" dirty="0" smtClean="0"/>
              <a:t> et.al,  </a:t>
            </a:r>
            <a:r>
              <a:rPr lang="en-US" altLang="ja-JP" sz="2800" dirty="0"/>
              <a:t>Poster </a:t>
            </a:r>
            <a:r>
              <a:rPr lang="en-US" altLang="ja-JP" sz="2800" dirty="0" smtClean="0"/>
              <a:t>#5</a:t>
            </a:r>
            <a:endParaRPr lang="en-US" altLang="ja-JP" sz="2800" dirty="0"/>
          </a:p>
          <a:p>
            <a:r>
              <a:rPr lang="en-US" altLang="ja-JP" sz="2800" dirty="0" smtClean="0"/>
              <a:t>The Outflows Traced by Water Masers in Orion-KL; Kim, et.al, Poster #6</a:t>
            </a:r>
          </a:p>
          <a:p>
            <a:r>
              <a:rPr lang="en-US" altLang="ja-JP" sz="2800" dirty="0" smtClean="0"/>
              <a:t>Water Vapor Masers in the NGC7538 Region; Kameya, et.al, Poster #8</a:t>
            </a:r>
          </a:p>
          <a:p>
            <a:r>
              <a:rPr lang="en-US" altLang="ja-JP" sz="2800" dirty="0" smtClean="0"/>
              <a:t>The </a:t>
            </a:r>
            <a:r>
              <a:rPr lang="en-US" altLang="ja-JP" sz="2800" dirty="0" err="1" smtClean="0"/>
              <a:t>Astrometric</a:t>
            </a:r>
            <a:r>
              <a:rPr lang="en-US" altLang="ja-JP" sz="2800" dirty="0" smtClean="0"/>
              <a:t> Feasibility and Accuracy of VERA;  Oyama, et.al, Poster #9</a:t>
            </a:r>
            <a:endParaRPr lang="en-US" altLang="ja-JP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Open Use of VERA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Usual open use observations</a:t>
            </a:r>
          </a:p>
          <a:p>
            <a:pPr lvl="1"/>
            <a:r>
              <a:rPr lang="en-US" altLang="ja-JP" dirty="0"/>
              <a:t>400 hours</a:t>
            </a:r>
          </a:p>
          <a:p>
            <a:pPr lvl="1"/>
            <a:r>
              <a:rPr lang="en-US" altLang="ja-JP" dirty="0"/>
              <a:t>VERA + Kashima(34m) + </a:t>
            </a:r>
            <a:r>
              <a:rPr lang="en-US" altLang="ja-JP" dirty="0" err="1"/>
              <a:t>Nobeyama</a:t>
            </a:r>
            <a:r>
              <a:rPr lang="en-US" altLang="ja-JP" dirty="0"/>
              <a:t>(45m)</a:t>
            </a:r>
          </a:p>
          <a:p>
            <a:pPr lvl="1"/>
            <a:r>
              <a:rPr lang="en-US" altLang="ja-JP" dirty="0"/>
              <a:t>22GHz and 43GHz</a:t>
            </a:r>
          </a:p>
          <a:p>
            <a:pPr lvl="1"/>
            <a:r>
              <a:rPr lang="en-US" altLang="ja-JP" dirty="0"/>
              <a:t>Proposal deadline : 1</a:t>
            </a:r>
            <a:r>
              <a:rPr lang="en-US" altLang="ja-JP" baseline="30000" dirty="0"/>
              <a:t>st</a:t>
            </a:r>
            <a:r>
              <a:rPr lang="en-US" altLang="ja-JP" dirty="0"/>
              <a:t> of </a:t>
            </a:r>
            <a:r>
              <a:rPr lang="en-US" altLang="ja-JP" dirty="0" smtClean="0"/>
              <a:t>December</a:t>
            </a:r>
          </a:p>
          <a:p>
            <a:pPr lvl="1"/>
            <a:r>
              <a:rPr lang="en-US" altLang="ja-JP" dirty="0" smtClean="0"/>
              <a:t>Acceptance ratio of whole proposals is around 50%</a:t>
            </a:r>
            <a:endParaRPr lang="en-US" altLang="ja-JP" dirty="0"/>
          </a:p>
          <a:p>
            <a:pPr lvl="1"/>
            <a:r>
              <a:rPr lang="en-US" altLang="ja-JP" dirty="0" smtClean="0"/>
              <a:t>Needs of extensions more</a:t>
            </a:r>
            <a:endParaRPr lang="en-US" altLang="ja-JP" dirty="0"/>
          </a:p>
          <a:p>
            <a:pPr>
              <a:buFont typeface="Wingdings" pitchFamily="2" charset="2"/>
              <a:buNone/>
            </a:pPr>
            <a:endParaRPr lang="en-US" altLang="ja-JP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New observation scheme 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List up VERA catalog candidates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Around 300 objects at first, finally more than 500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Systematic observations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/>
              <a:t>Quality guaranteed observation with dynamic scheduling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/>
              <a:t>Fringe check and intensity monitor periodically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/>
              <a:t>Analyzed data (map data) and visibility data are supplied.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First list will be announced within a month.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Open use of these cataloged data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Structure and dynamics of the galaxy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Internal proper motions and distance etc. </a:t>
            </a:r>
            <a:endParaRPr lang="en-US" altLang="ja-JP" sz="2400" dirty="0" smtClean="0"/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Some </a:t>
            </a:r>
            <a:r>
              <a:rPr lang="en-US" altLang="ja-JP" sz="2000" dirty="0"/>
              <a:t>extension observations can be proposed.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ja-JP" sz="2000" dirty="0"/>
          </a:p>
          <a:p>
            <a:pPr>
              <a:lnSpc>
                <a:spcPct val="90000"/>
              </a:lnSpc>
            </a:pPr>
            <a:endParaRPr lang="en-US" altLang="ja-JP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20725"/>
          </a:xfrm>
        </p:spPr>
        <p:txBody>
          <a:bodyPr/>
          <a:lstStyle/>
          <a:p>
            <a:r>
              <a:rPr lang="en-US" altLang="ja-JP" sz="4000" dirty="0" smtClean="0"/>
              <a:t>VERA candidate objects</a:t>
            </a:r>
            <a:endParaRPr lang="en-US" altLang="ja-JP" sz="4000" dirty="0"/>
          </a:p>
        </p:txBody>
      </p:sp>
      <p:pic>
        <p:nvPicPr>
          <p:cNvPr id="328710" name="Picture 6" descr="milky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89138"/>
            <a:ext cx="4427537" cy="4427537"/>
          </a:xfrm>
          <a:prstGeom prst="rect">
            <a:avLst/>
          </a:prstGeom>
          <a:noFill/>
        </p:spPr>
      </p:pic>
      <p:sp>
        <p:nvSpPr>
          <p:cNvPr id="328711" name="Line 7"/>
          <p:cNvSpPr>
            <a:spLocks noChangeShapeType="1"/>
          </p:cNvSpPr>
          <p:nvPr/>
        </p:nvSpPr>
        <p:spPr bwMode="auto">
          <a:xfrm flipH="1">
            <a:off x="5494338" y="3692525"/>
            <a:ext cx="692150" cy="454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8712" name="Oval 8"/>
          <p:cNvSpPr>
            <a:spLocks noChangeArrowheads="1"/>
          </p:cNvSpPr>
          <p:nvPr/>
        </p:nvSpPr>
        <p:spPr bwMode="auto">
          <a:xfrm>
            <a:off x="5335588" y="4149725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6227763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latin typeface="Times New Roman" pitchFamily="18" charset="0"/>
              </a:rPr>
              <a:t>Sun</a:t>
            </a:r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4471988" y="43719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S269</a:t>
            </a:r>
          </a:p>
        </p:txBody>
      </p:sp>
      <p:sp>
        <p:nvSpPr>
          <p:cNvPr id="328720" name="Oval 16"/>
          <p:cNvSpPr>
            <a:spLocks noChangeArrowheads="1"/>
          </p:cNvSpPr>
          <p:nvPr/>
        </p:nvSpPr>
        <p:spPr bwMode="auto">
          <a:xfrm>
            <a:off x="4600575" y="4191000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5751513" y="1958975"/>
            <a:ext cx="210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</a:rPr>
              <a:t>Milky way galaxy</a:t>
            </a:r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4559300" y="5911850"/>
            <a:ext cx="285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chemeClr val="bg1"/>
                </a:solidFill>
                <a:latin typeface="Times New Roman" pitchFamily="18" charset="0"/>
              </a:rPr>
              <a:t>Illustration courtesy: </a:t>
            </a:r>
          </a:p>
          <a:p>
            <a:r>
              <a:rPr lang="en-US" altLang="ja-JP" sz="1200">
                <a:solidFill>
                  <a:schemeClr val="bg1"/>
                </a:solidFill>
                <a:latin typeface="Times New Roman" pitchFamily="18" charset="0"/>
              </a:rPr>
              <a:t>NASA/JPL-Caltech/R. Hurt (SSC/Caltech) </a:t>
            </a:r>
          </a:p>
        </p:txBody>
      </p:sp>
      <p:sp>
        <p:nvSpPr>
          <p:cNvPr id="328723" name="Oval 19"/>
          <p:cNvSpPr>
            <a:spLocks noChangeArrowheads="1"/>
          </p:cNvSpPr>
          <p:nvPr/>
        </p:nvSpPr>
        <p:spPr bwMode="auto">
          <a:xfrm>
            <a:off x="5049838" y="3783013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4702175" y="34544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66FFFF"/>
                </a:solidFill>
                <a:latin typeface="Times New Roman" pitchFamily="18" charset="0"/>
              </a:rPr>
              <a:t>NGC 281</a:t>
            </a:r>
          </a:p>
        </p:txBody>
      </p:sp>
      <p:sp>
        <p:nvSpPr>
          <p:cNvPr id="328738" name="Oval 34"/>
          <p:cNvSpPr>
            <a:spLocks noChangeArrowheads="1"/>
          </p:cNvSpPr>
          <p:nvPr/>
        </p:nvSpPr>
        <p:spPr bwMode="auto">
          <a:xfrm>
            <a:off x="6589713" y="4059238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39" name="Oval 35"/>
          <p:cNvSpPr>
            <a:spLocks noChangeArrowheads="1"/>
          </p:cNvSpPr>
          <p:nvPr/>
        </p:nvSpPr>
        <p:spPr bwMode="auto">
          <a:xfrm>
            <a:off x="6257925" y="3254375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0" name="Oval 36"/>
          <p:cNvSpPr>
            <a:spLocks noChangeArrowheads="1"/>
          </p:cNvSpPr>
          <p:nvPr/>
        </p:nvSpPr>
        <p:spPr bwMode="auto">
          <a:xfrm>
            <a:off x="6486525" y="2767013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1" name="Oval 37"/>
          <p:cNvSpPr>
            <a:spLocks noChangeArrowheads="1"/>
          </p:cNvSpPr>
          <p:nvPr/>
        </p:nvSpPr>
        <p:spPr bwMode="auto">
          <a:xfrm>
            <a:off x="5800725" y="3132138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6" name="Text Box 42"/>
          <p:cNvSpPr txBox="1">
            <a:spLocks noChangeArrowheads="1"/>
          </p:cNvSpPr>
          <p:nvPr/>
        </p:nvSpPr>
        <p:spPr bwMode="auto">
          <a:xfrm>
            <a:off x="6319838" y="4233863"/>
            <a:ext cx="74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Sgr A</a:t>
            </a:r>
          </a:p>
        </p:txBody>
      </p:sp>
      <p:sp>
        <p:nvSpPr>
          <p:cNvPr id="328747" name="Text Box 43"/>
          <p:cNvSpPr txBox="1">
            <a:spLocks noChangeArrowheads="1"/>
          </p:cNvSpPr>
          <p:nvPr/>
        </p:nvSpPr>
        <p:spPr bwMode="auto">
          <a:xfrm>
            <a:off x="6443663" y="31416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OH43</a:t>
            </a:r>
          </a:p>
        </p:txBody>
      </p:sp>
      <p:sp>
        <p:nvSpPr>
          <p:cNvPr id="328748" name="Text Box 44"/>
          <p:cNvSpPr txBox="1">
            <a:spLocks noChangeArrowheads="1"/>
          </p:cNvSpPr>
          <p:nvPr/>
        </p:nvSpPr>
        <p:spPr bwMode="auto">
          <a:xfrm>
            <a:off x="6661150" y="26400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W49N</a:t>
            </a:r>
          </a:p>
        </p:txBody>
      </p:sp>
      <p:sp>
        <p:nvSpPr>
          <p:cNvPr id="328749" name="Text Box 45"/>
          <p:cNvSpPr txBox="1">
            <a:spLocks noChangeArrowheads="1"/>
          </p:cNvSpPr>
          <p:nvPr/>
        </p:nvSpPr>
        <p:spPr bwMode="auto">
          <a:xfrm>
            <a:off x="5641975" y="27797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ON2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38010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1428728" y="4214817"/>
            <a:ext cx="1000132" cy="121444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357422" y="5429264"/>
            <a:ext cx="56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latin typeface="Times New Roman" pitchFamily="18" charset="0"/>
              </a:rPr>
              <a:t>Sun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 flipV="1">
            <a:off x="2786050" y="4214818"/>
            <a:ext cx="1000132" cy="121444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3500430" y="5500702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  <a:latin typeface="Times New Roman" pitchFamily="18" charset="0"/>
              </a:rPr>
              <a:t>G.C.</a:t>
            </a:r>
            <a:endParaRPr lang="en-US" altLang="ja-JP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" name="円/楕円 50"/>
          <p:cNvSpPr/>
          <p:nvPr/>
        </p:nvSpPr>
        <p:spPr bwMode="auto">
          <a:xfrm>
            <a:off x="1428728" y="3571876"/>
            <a:ext cx="1571636" cy="8572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円/楕円 51"/>
          <p:cNvSpPr/>
          <p:nvPr/>
        </p:nvSpPr>
        <p:spPr bwMode="auto">
          <a:xfrm>
            <a:off x="0" y="3714752"/>
            <a:ext cx="1428728" cy="78581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509822" y="5581664"/>
            <a:ext cx="56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latin typeface="Times New Roman" pitchFamily="18" charset="0"/>
              </a:rPr>
              <a:t>Sun</a:t>
            </a:r>
          </a:p>
        </p:txBody>
      </p:sp>
      <p:sp>
        <p:nvSpPr>
          <p:cNvPr id="54" name="円/楕円 53"/>
          <p:cNvSpPr/>
          <p:nvPr/>
        </p:nvSpPr>
        <p:spPr bwMode="auto">
          <a:xfrm>
            <a:off x="928662" y="2928934"/>
            <a:ext cx="1928826" cy="92869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円/楕円 54"/>
          <p:cNvSpPr/>
          <p:nvPr/>
        </p:nvSpPr>
        <p:spPr bwMode="auto">
          <a:xfrm>
            <a:off x="2571736" y="3071810"/>
            <a:ext cx="1571636" cy="8572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円/楕円 55"/>
          <p:cNvSpPr/>
          <p:nvPr/>
        </p:nvSpPr>
        <p:spPr bwMode="auto">
          <a:xfrm>
            <a:off x="1071538" y="3714752"/>
            <a:ext cx="776294" cy="8572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85918" y="442913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Inner rotation curve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0" y="4643446"/>
            <a:ext cx="18573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Outer rotation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214414" y="257174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Arm structure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928926" y="2643182"/>
            <a:ext cx="207170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Far side </a:t>
            </a:r>
            <a:r>
              <a:rPr kumimoji="1" lang="en-US" altLang="ja-JP" dirty="0" smtClean="0">
                <a:solidFill>
                  <a:srgbClr val="000000"/>
                </a:solidFill>
              </a:rPr>
              <a:t>rotation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28596" y="5214950"/>
            <a:ext cx="18573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Local structure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71472" y="621508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Mira Period-luminosity relations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Nearby GMC 3-D structure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Future plan of VERA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r>
              <a:rPr lang="en-US" altLang="ja-JP" sz="2300" dirty="0"/>
              <a:t>Combination with KVN</a:t>
            </a:r>
          </a:p>
          <a:p>
            <a:pPr lvl="1"/>
            <a:r>
              <a:rPr lang="en-US" altLang="ja-JP" sz="2300" dirty="0"/>
              <a:t>20m x 7 station array ; 1500 </a:t>
            </a:r>
            <a:r>
              <a:rPr lang="en-US" altLang="ja-JP" sz="2300" dirty="0" smtClean="0"/>
              <a:t>hours/yr</a:t>
            </a:r>
          </a:p>
          <a:p>
            <a:pPr lvl="2"/>
            <a:r>
              <a:rPr lang="en-US" altLang="ja-JP" sz="2300" dirty="0" smtClean="0"/>
              <a:t>VERA only; 2500 hours/yr</a:t>
            </a:r>
            <a:endParaRPr lang="en-US" altLang="ja-JP" sz="2300" dirty="0"/>
          </a:p>
          <a:p>
            <a:pPr lvl="1"/>
            <a:r>
              <a:rPr lang="en-US" altLang="ja-JP" sz="2300" dirty="0"/>
              <a:t>2 times improvement of astrometry accuracy</a:t>
            </a:r>
          </a:p>
          <a:p>
            <a:pPr lvl="1"/>
            <a:r>
              <a:rPr lang="en-US" altLang="ja-JP" sz="2300" dirty="0"/>
              <a:t>Short baseline (ex. </a:t>
            </a:r>
            <a:r>
              <a:rPr lang="en-US" altLang="ja-JP" sz="2300" dirty="0" err="1"/>
              <a:t>SgrA</a:t>
            </a:r>
            <a:r>
              <a:rPr lang="en-US" altLang="ja-JP" sz="2300" dirty="0"/>
              <a:t>*)</a:t>
            </a:r>
          </a:p>
          <a:p>
            <a:r>
              <a:rPr lang="en-US" altLang="ja-JP" sz="2300" dirty="0"/>
              <a:t>Recording bandwidth</a:t>
            </a:r>
          </a:p>
          <a:p>
            <a:pPr lvl="1"/>
            <a:r>
              <a:rPr lang="en-US" altLang="ja-JP" sz="2300" dirty="0"/>
              <a:t>1 </a:t>
            </a:r>
            <a:r>
              <a:rPr lang="en-US" altLang="ja-JP" sz="2300" dirty="0" err="1"/>
              <a:t>Gbps</a:t>
            </a:r>
            <a:r>
              <a:rPr lang="en-US" altLang="ja-JP" sz="2300" dirty="0"/>
              <a:t> -&gt; </a:t>
            </a:r>
            <a:r>
              <a:rPr lang="ja-JP" altLang="en-US" sz="2300" dirty="0" smtClean="0"/>
              <a:t>　</a:t>
            </a:r>
            <a:r>
              <a:rPr lang="en-US" altLang="ja-JP" sz="2300" dirty="0" smtClean="0"/>
              <a:t>8 </a:t>
            </a:r>
            <a:r>
              <a:rPr lang="en-US" altLang="ja-JP" sz="2300" dirty="0" err="1"/>
              <a:t>Gbps</a:t>
            </a:r>
            <a:r>
              <a:rPr lang="en-US" altLang="ja-JP" sz="2300" dirty="0"/>
              <a:t> ; </a:t>
            </a:r>
            <a:r>
              <a:rPr lang="ja-JP" altLang="en-US" sz="2300" dirty="0" smtClean="0"/>
              <a:t>　</a:t>
            </a:r>
            <a:r>
              <a:rPr lang="en-US" altLang="ja-JP" sz="2300" dirty="0" smtClean="0"/>
              <a:t>VDB2000</a:t>
            </a:r>
            <a:endParaRPr lang="en-US" altLang="ja-JP" sz="2300" dirty="0"/>
          </a:p>
          <a:p>
            <a:pPr lvl="1"/>
            <a:r>
              <a:rPr lang="en-US" altLang="ja-JP" sz="2300" dirty="0"/>
              <a:t>2</a:t>
            </a:r>
            <a:r>
              <a:rPr lang="ja-JP" altLang="en-US" sz="2300" dirty="0"/>
              <a:t>～３ </a:t>
            </a:r>
            <a:r>
              <a:rPr lang="en-US" altLang="ja-JP" sz="2300" dirty="0"/>
              <a:t>times sensitivity improvement for </a:t>
            </a:r>
            <a:r>
              <a:rPr lang="en-US" altLang="ja-JP" sz="2300" dirty="0" smtClean="0"/>
              <a:t>calibrators</a:t>
            </a:r>
          </a:p>
          <a:p>
            <a:r>
              <a:rPr lang="en-US" altLang="ja-JP" sz="2300" dirty="0" smtClean="0"/>
              <a:t>New receivers</a:t>
            </a:r>
          </a:p>
          <a:p>
            <a:pPr lvl="1"/>
            <a:r>
              <a:rPr lang="en-US" altLang="ja-JP" sz="2300" dirty="0" smtClean="0"/>
              <a:t>6.7GH</a:t>
            </a:r>
            <a:r>
              <a:rPr lang="ja-JP" altLang="en-US" sz="2300" dirty="0" err="1" smtClean="0"/>
              <a:t>ｚ</a:t>
            </a:r>
            <a:r>
              <a:rPr lang="ja-JP" altLang="en-US" sz="2300" dirty="0" smtClean="0"/>
              <a:t> </a:t>
            </a:r>
            <a:r>
              <a:rPr lang="en-US" altLang="ja-JP" sz="2300" dirty="0" smtClean="0"/>
              <a:t>; room temperature receivers  have been installed already.</a:t>
            </a:r>
          </a:p>
          <a:p>
            <a:pPr lvl="1"/>
            <a:r>
              <a:rPr lang="en-US" altLang="ja-JP" sz="2300" dirty="0" smtClean="0"/>
              <a:t>22GH</a:t>
            </a:r>
            <a:r>
              <a:rPr lang="ja-JP" altLang="en-US" sz="2300" dirty="0" err="1" smtClean="0"/>
              <a:t>ｚ</a:t>
            </a:r>
            <a:r>
              <a:rPr lang="ja-JP" altLang="en-US" sz="2300" dirty="0" smtClean="0"/>
              <a:t>　</a:t>
            </a:r>
            <a:r>
              <a:rPr lang="en-US" altLang="ja-JP" sz="2300" dirty="0" smtClean="0"/>
              <a:t>dual polarization</a:t>
            </a:r>
          </a:p>
          <a:p>
            <a:pPr lvl="1"/>
            <a:endParaRPr lang="en-US" altLang="ja-JP" sz="2300" dirty="0" smtClean="0"/>
          </a:p>
          <a:p>
            <a:endParaRPr lang="en-US" altLang="ja-JP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en-US" altLang="ja-JP"/>
              <a:t>VDB-2000</a:t>
            </a:r>
            <a:br>
              <a:rPr lang="en-US" altLang="ja-JP"/>
            </a:br>
            <a:r>
              <a:rPr lang="en-US" altLang="ja-JP"/>
              <a:t>(8Gbps Disc recorder)</a:t>
            </a:r>
          </a:p>
        </p:txBody>
      </p:sp>
      <p:pic>
        <p:nvPicPr>
          <p:cNvPr id="314371" name="図 6" descr="HI3A00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14500"/>
            <a:ext cx="23574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2" name="図 7" descr="HI3A00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78593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2643188"/>
            <a:ext cx="23034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4" name="Rectangle 5"/>
          <p:cNvSpPr>
            <a:spLocks noChangeArrowheads="1"/>
          </p:cNvSpPr>
          <p:nvPr/>
        </p:nvSpPr>
        <p:spPr bwMode="auto">
          <a:xfrm>
            <a:off x="2143125" y="4238625"/>
            <a:ext cx="1285875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>
            <a:off x="1004888" y="4276725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76" name="Line 12"/>
          <p:cNvSpPr>
            <a:spLocks noChangeShapeType="1"/>
          </p:cNvSpPr>
          <p:nvPr/>
        </p:nvSpPr>
        <p:spPr bwMode="auto">
          <a:xfrm>
            <a:off x="1004888" y="44831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77" name="Line 13"/>
          <p:cNvSpPr>
            <a:spLocks noChangeShapeType="1"/>
          </p:cNvSpPr>
          <p:nvPr/>
        </p:nvSpPr>
        <p:spPr bwMode="auto">
          <a:xfrm>
            <a:off x="1004888" y="4678363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78" name="Line 14"/>
          <p:cNvSpPr>
            <a:spLocks noChangeShapeType="1"/>
          </p:cNvSpPr>
          <p:nvPr/>
        </p:nvSpPr>
        <p:spPr bwMode="auto">
          <a:xfrm>
            <a:off x="1004888" y="4886325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79" name="Text Box 15"/>
          <p:cNvSpPr txBox="1">
            <a:spLocks noChangeArrowheads="1"/>
          </p:cNvSpPr>
          <p:nvPr/>
        </p:nvSpPr>
        <p:spPr bwMode="auto">
          <a:xfrm>
            <a:off x="153988" y="4300538"/>
            <a:ext cx="8461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1 or 2 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Gbps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×</a:t>
            </a:r>
            <a:r>
              <a:rPr lang="ja-JP" altLang="en-US" sz="2000">
                <a:solidFill>
                  <a:schemeClr val="tx2"/>
                </a:solidFill>
                <a:latin typeface="Times New Roman" pitchFamily="18" charset="0"/>
              </a:rPr>
              <a:t>４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I/O</a:t>
            </a:r>
          </a:p>
        </p:txBody>
      </p:sp>
      <p:sp>
        <p:nvSpPr>
          <p:cNvPr id="314380" name="Text Box 6"/>
          <p:cNvSpPr txBox="1">
            <a:spLocks noChangeArrowheads="1"/>
          </p:cNvSpPr>
          <p:nvPr/>
        </p:nvSpPr>
        <p:spPr bwMode="auto">
          <a:xfrm>
            <a:off x="2143125" y="4249738"/>
            <a:ext cx="15224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VSI-H</a:t>
            </a:r>
            <a:r>
              <a:rPr lang="ja-JP" altLang="en-US" sz="2000">
                <a:solidFill>
                  <a:schemeClr val="tx2"/>
                </a:solidFill>
                <a:latin typeface="Times New Roman" pitchFamily="18" charset="0"/>
              </a:rPr>
              <a:t>－ 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10 GbE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Converter</a:t>
            </a:r>
          </a:p>
          <a:p>
            <a:r>
              <a:rPr lang="ja-JP" altLang="en-US" sz="2000">
                <a:solidFill>
                  <a:schemeClr val="tx2"/>
                </a:solidFill>
                <a:latin typeface="Times New Roman" pitchFamily="18" charset="0"/>
              </a:rPr>
              <a:t>（</a:t>
            </a:r>
            <a:r>
              <a:rPr lang="en-US" altLang="ja-JP" sz="2000">
                <a:solidFill>
                  <a:srgbClr val="FFFF00"/>
                </a:solidFill>
                <a:latin typeface="Times New Roman" pitchFamily="18" charset="0"/>
              </a:rPr>
              <a:t>VOA200</a:t>
            </a:r>
            <a:r>
              <a:rPr lang="ja-JP" altLang="en-US" sz="2000">
                <a:solidFill>
                  <a:schemeClr val="tx2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314381" name="Line 20"/>
          <p:cNvSpPr>
            <a:spLocks noChangeShapeType="1"/>
          </p:cNvSpPr>
          <p:nvPr/>
        </p:nvSpPr>
        <p:spPr bwMode="auto">
          <a:xfrm>
            <a:off x="3514725" y="4962525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82" name="Text Box 35"/>
          <p:cNvSpPr txBox="1">
            <a:spLocks noChangeArrowheads="1"/>
          </p:cNvSpPr>
          <p:nvPr/>
        </p:nvSpPr>
        <p:spPr bwMode="auto">
          <a:xfrm>
            <a:off x="3414713" y="5095875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ja-JP" sz="2000">
                <a:solidFill>
                  <a:srgbClr val="FFFF00"/>
                </a:solidFill>
                <a:latin typeface="Times New Roman" pitchFamily="18" charset="0"/>
              </a:rPr>
              <a:t>10 GbE</a:t>
            </a:r>
          </a:p>
        </p:txBody>
      </p:sp>
      <p:sp>
        <p:nvSpPr>
          <p:cNvPr id="314383" name="Rectangle 38"/>
          <p:cNvSpPr>
            <a:spLocks noChangeArrowheads="1"/>
          </p:cNvSpPr>
          <p:nvPr/>
        </p:nvSpPr>
        <p:spPr bwMode="auto">
          <a:xfrm>
            <a:off x="4505325" y="4124325"/>
            <a:ext cx="1066800" cy="19288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4384" name="Text Box 39"/>
          <p:cNvSpPr txBox="1">
            <a:spLocks noChangeArrowheads="1"/>
          </p:cNvSpPr>
          <p:nvPr/>
        </p:nvSpPr>
        <p:spPr bwMode="auto">
          <a:xfrm>
            <a:off x="4505325" y="4124325"/>
            <a:ext cx="976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10 GbE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 New Roman" pitchFamily="18" charset="0"/>
              </a:rPr>
              <a:t>Hub</a:t>
            </a:r>
          </a:p>
          <a:p>
            <a:endParaRPr lang="en-US" altLang="ja-JP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4385" name="Line 41"/>
          <p:cNvSpPr>
            <a:spLocks noChangeShapeType="1"/>
          </p:cNvSpPr>
          <p:nvPr/>
        </p:nvSpPr>
        <p:spPr bwMode="auto">
          <a:xfrm flipH="1">
            <a:off x="928688" y="5114925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86" name="Line 42"/>
          <p:cNvSpPr>
            <a:spLocks noChangeShapeType="1"/>
          </p:cNvSpPr>
          <p:nvPr/>
        </p:nvSpPr>
        <p:spPr bwMode="auto">
          <a:xfrm flipH="1">
            <a:off x="928688" y="5267325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87" name="Line 43"/>
          <p:cNvSpPr>
            <a:spLocks noChangeShapeType="1"/>
          </p:cNvSpPr>
          <p:nvPr/>
        </p:nvSpPr>
        <p:spPr bwMode="auto">
          <a:xfrm flipH="1">
            <a:off x="928688" y="5419725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88" name="Line 44"/>
          <p:cNvSpPr>
            <a:spLocks noChangeShapeType="1"/>
          </p:cNvSpPr>
          <p:nvPr/>
        </p:nvSpPr>
        <p:spPr bwMode="auto">
          <a:xfrm flipH="1">
            <a:off x="928688" y="5572125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89" name="Line 45"/>
          <p:cNvSpPr>
            <a:spLocks noChangeShapeType="1"/>
          </p:cNvSpPr>
          <p:nvPr/>
        </p:nvSpPr>
        <p:spPr bwMode="auto">
          <a:xfrm flipH="1">
            <a:off x="3514725" y="4657725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90" name="Line 46"/>
          <p:cNvSpPr>
            <a:spLocks noChangeShapeType="1"/>
          </p:cNvSpPr>
          <p:nvPr/>
        </p:nvSpPr>
        <p:spPr bwMode="auto">
          <a:xfrm>
            <a:off x="5786438" y="433863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91" name="Line 47"/>
          <p:cNvSpPr>
            <a:spLocks noChangeShapeType="1"/>
          </p:cNvSpPr>
          <p:nvPr/>
        </p:nvSpPr>
        <p:spPr bwMode="auto">
          <a:xfrm flipH="1">
            <a:off x="5715000" y="4481513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392" name="Text Box 49"/>
          <p:cNvSpPr txBox="1">
            <a:spLocks noChangeArrowheads="1"/>
          </p:cNvSpPr>
          <p:nvPr/>
        </p:nvSpPr>
        <p:spPr bwMode="auto">
          <a:xfrm>
            <a:off x="5629275" y="59817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ja-JP" sz="2000">
                <a:solidFill>
                  <a:srgbClr val="FFFF00"/>
                </a:solidFill>
                <a:latin typeface="Times New Roman" pitchFamily="18" charset="0"/>
              </a:rPr>
              <a:t>10 GbE</a:t>
            </a:r>
          </a:p>
        </p:txBody>
      </p:sp>
      <p:grpSp>
        <p:nvGrpSpPr>
          <p:cNvPr id="314393" name="グループ化 41"/>
          <p:cNvGrpSpPr>
            <a:grpSpLocks/>
          </p:cNvGrpSpPr>
          <p:nvPr/>
        </p:nvGrpSpPr>
        <p:grpSpPr bwMode="auto">
          <a:xfrm>
            <a:off x="6715125" y="4221163"/>
            <a:ext cx="2189163" cy="428625"/>
            <a:chOff x="6954854" y="4097342"/>
            <a:chExt cx="2189146" cy="428612"/>
          </a:xfrm>
        </p:grpSpPr>
        <p:sp>
          <p:nvSpPr>
            <p:cNvPr id="314394" name="Rectangle 48"/>
            <p:cNvSpPr>
              <a:spLocks noChangeArrowheads="1"/>
            </p:cNvSpPr>
            <p:nvPr/>
          </p:nvSpPr>
          <p:spPr bwMode="auto">
            <a:xfrm>
              <a:off x="6954854" y="4097342"/>
              <a:ext cx="1819288" cy="42861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14395" name="Text Box 50"/>
            <p:cNvSpPr txBox="1">
              <a:spLocks noChangeArrowheads="1"/>
            </p:cNvSpPr>
            <p:nvPr/>
          </p:nvSpPr>
          <p:spPr bwMode="auto">
            <a:xfrm>
              <a:off x="7010400" y="4152920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2"/>
                  </a:solidFill>
                  <a:latin typeface="Times New Roman" pitchFamily="18" charset="0"/>
                </a:rPr>
                <a:t>Disk Server 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（</a:t>
              </a:r>
              <a:r>
                <a:rPr lang="en-US" altLang="ja-JP" sz="1600">
                  <a:solidFill>
                    <a:srgbClr val="FFFF00"/>
                  </a:solidFill>
                  <a:latin typeface="Times New Roman" pitchFamily="18" charset="0"/>
                </a:rPr>
                <a:t>DDB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）</a:t>
              </a:r>
            </a:p>
          </p:txBody>
        </p:sp>
      </p:grpSp>
      <p:sp>
        <p:nvSpPr>
          <p:cNvPr id="314396" name="Text Box 60"/>
          <p:cNvSpPr txBox="1">
            <a:spLocks noChangeArrowheads="1"/>
          </p:cNvSpPr>
          <p:nvPr/>
        </p:nvSpPr>
        <p:spPr bwMode="auto">
          <a:xfrm>
            <a:off x="1000125" y="5724525"/>
            <a:ext cx="86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FF00"/>
                </a:solidFill>
                <a:latin typeface="Times New Roman" pitchFamily="18" charset="0"/>
              </a:rPr>
              <a:t>VSI-H</a:t>
            </a:r>
          </a:p>
        </p:txBody>
      </p:sp>
      <p:sp>
        <p:nvSpPr>
          <p:cNvPr id="314397" name="下矢印 37"/>
          <p:cNvSpPr>
            <a:spLocks noChangeArrowheads="1"/>
          </p:cNvSpPr>
          <p:nvPr/>
        </p:nvSpPr>
        <p:spPr bwMode="auto">
          <a:xfrm>
            <a:off x="2643188" y="3767138"/>
            <a:ext cx="71437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71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314398" name="下矢印 38"/>
          <p:cNvSpPr>
            <a:spLocks noChangeArrowheads="1"/>
          </p:cNvSpPr>
          <p:nvPr/>
        </p:nvSpPr>
        <p:spPr bwMode="auto">
          <a:xfrm>
            <a:off x="4929188" y="3695700"/>
            <a:ext cx="71437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71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314399" name="下矢印 39"/>
          <p:cNvSpPr>
            <a:spLocks noChangeArrowheads="1"/>
          </p:cNvSpPr>
          <p:nvPr/>
        </p:nvSpPr>
        <p:spPr bwMode="auto">
          <a:xfrm>
            <a:off x="7429500" y="3848100"/>
            <a:ext cx="71438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71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ja-JP" sz="2400">
              <a:latin typeface="Times New Roman" pitchFamily="18" charset="0"/>
            </a:endParaRPr>
          </a:p>
        </p:txBody>
      </p:sp>
      <p:grpSp>
        <p:nvGrpSpPr>
          <p:cNvPr id="314401" name="グループ化 42"/>
          <p:cNvGrpSpPr>
            <a:grpSpLocks/>
          </p:cNvGrpSpPr>
          <p:nvPr/>
        </p:nvGrpSpPr>
        <p:grpSpPr bwMode="auto">
          <a:xfrm>
            <a:off x="6715125" y="4695825"/>
            <a:ext cx="2189163" cy="428625"/>
            <a:chOff x="6954854" y="4097342"/>
            <a:chExt cx="2189146" cy="428612"/>
          </a:xfrm>
        </p:grpSpPr>
        <p:sp>
          <p:nvSpPr>
            <p:cNvPr id="314402" name="Rectangle 48"/>
            <p:cNvSpPr>
              <a:spLocks noChangeArrowheads="1"/>
            </p:cNvSpPr>
            <p:nvPr/>
          </p:nvSpPr>
          <p:spPr bwMode="auto">
            <a:xfrm>
              <a:off x="6954854" y="4097342"/>
              <a:ext cx="1819288" cy="42861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14403" name="Text Box 50"/>
            <p:cNvSpPr txBox="1">
              <a:spLocks noChangeArrowheads="1"/>
            </p:cNvSpPr>
            <p:nvPr/>
          </p:nvSpPr>
          <p:spPr bwMode="auto">
            <a:xfrm>
              <a:off x="7010400" y="4152920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2"/>
                  </a:solidFill>
                  <a:latin typeface="Times New Roman" pitchFamily="18" charset="0"/>
                </a:rPr>
                <a:t>Disk Server 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（</a:t>
              </a:r>
              <a:r>
                <a:rPr lang="en-US" altLang="ja-JP" sz="1600">
                  <a:solidFill>
                    <a:srgbClr val="FFFF00"/>
                  </a:solidFill>
                  <a:latin typeface="Times New Roman" pitchFamily="18" charset="0"/>
                </a:rPr>
                <a:t>DDB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）</a:t>
              </a:r>
            </a:p>
          </p:txBody>
        </p:sp>
      </p:grpSp>
      <p:grpSp>
        <p:nvGrpSpPr>
          <p:cNvPr id="314404" name="グループ化 45"/>
          <p:cNvGrpSpPr>
            <a:grpSpLocks/>
          </p:cNvGrpSpPr>
          <p:nvPr/>
        </p:nvGrpSpPr>
        <p:grpSpPr bwMode="auto">
          <a:xfrm>
            <a:off x="6715125" y="5195888"/>
            <a:ext cx="2189163" cy="428625"/>
            <a:chOff x="6954854" y="4097342"/>
            <a:chExt cx="2189146" cy="428612"/>
          </a:xfrm>
        </p:grpSpPr>
        <p:sp>
          <p:nvSpPr>
            <p:cNvPr id="314405" name="Rectangle 48"/>
            <p:cNvSpPr>
              <a:spLocks noChangeArrowheads="1"/>
            </p:cNvSpPr>
            <p:nvPr/>
          </p:nvSpPr>
          <p:spPr bwMode="auto">
            <a:xfrm>
              <a:off x="6954854" y="4097342"/>
              <a:ext cx="1819288" cy="42861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14406" name="Text Box 50"/>
            <p:cNvSpPr txBox="1">
              <a:spLocks noChangeArrowheads="1"/>
            </p:cNvSpPr>
            <p:nvPr/>
          </p:nvSpPr>
          <p:spPr bwMode="auto">
            <a:xfrm>
              <a:off x="7010400" y="4152920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2"/>
                  </a:solidFill>
                  <a:latin typeface="Times New Roman" pitchFamily="18" charset="0"/>
                </a:rPr>
                <a:t>Disk Server 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（</a:t>
              </a:r>
              <a:r>
                <a:rPr lang="en-US" altLang="ja-JP" sz="1600">
                  <a:solidFill>
                    <a:srgbClr val="FFFF00"/>
                  </a:solidFill>
                  <a:latin typeface="Times New Roman" pitchFamily="18" charset="0"/>
                </a:rPr>
                <a:t>DDB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）</a:t>
              </a:r>
            </a:p>
          </p:txBody>
        </p:sp>
      </p:grpSp>
      <p:grpSp>
        <p:nvGrpSpPr>
          <p:cNvPr id="314407" name="グループ化 48"/>
          <p:cNvGrpSpPr>
            <a:grpSpLocks/>
          </p:cNvGrpSpPr>
          <p:nvPr/>
        </p:nvGrpSpPr>
        <p:grpSpPr bwMode="auto">
          <a:xfrm>
            <a:off x="6715125" y="5649913"/>
            <a:ext cx="2189163" cy="428625"/>
            <a:chOff x="6954854" y="4097342"/>
            <a:chExt cx="2189146" cy="428612"/>
          </a:xfrm>
        </p:grpSpPr>
        <p:sp>
          <p:nvSpPr>
            <p:cNvPr id="314408" name="Rectangle 48"/>
            <p:cNvSpPr>
              <a:spLocks noChangeArrowheads="1"/>
            </p:cNvSpPr>
            <p:nvPr/>
          </p:nvSpPr>
          <p:spPr bwMode="auto">
            <a:xfrm>
              <a:off x="6954854" y="4097342"/>
              <a:ext cx="1819288" cy="42861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14409" name="Text Box 50"/>
            <p:cNvSpPr txBox="1">
              <a:spLocks noChangeArrowheads="1"/>
            </p:cNvSpPr>
            <p:nvPr/>
          </p:nvSpPr>
          <p:spPr bwMode="auto">
            <a:xfrm>
              <a:off x="7010400" y="4152920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2"/>
                  </a:solidFill>
                  <a:latin typeface="Times New Roman" pitchFamily="18" charset="0"/>
                </a:rPr>
                <a:t>Disk Server 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（</a:t>
              </a:r>
              <a:r>
                <a:rPr lang="en-US" altLang="ja-JP" sz="1600">
                  <a:solidFill>
                    <a:srgbClr val="FFFF00"/>
                  </a:solidFill>
                  <a:latin typeface="Times New Roman" pitchFamily="18" charset="0"/>
                </a:rPr>
                <a:t>DDB</a:t>
              </a:r>
              <a:r>
                <a:rPr lang="ja-JP" altLang="en-US" sz="1600">
                  <a:solidFill>
                    <a:schemeClr val="tx2"/>
                  </a:solidFill>
                  <a:latin typeface="Times New Roman" pitchFamily="18" charset="0"/>
                </a:rPr>
                <a:t>）</a:t>
              </a:r>
            </a:p>
          </p:txBody>
        </p:sp>
      </p:grpSp>
      <p:sp>
        <p:nvSpPr>
          <p:cNvPr id="314410" name="Line 46"/>
          <p:cNvSpPr>
            <a:spLocks noChangeShapeType="1"/>
          </p:cNvSpPr>
          <p:nvPr/>
        </p:nvSpPr>
        <p:spPr bwMode="auto">
          <a:xfrm>
            <a:off x="5786438" y="48387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411" name="Line 47"/>
          <p:cNvSpPr>
            <a:spLocks noChangeShapeType="1"/>
          </p:cNvSpPr>
          <p:nvPr/>
        </p:nvSpPr>
        <p:spPr bwMode="auto">
          <a:xfrm flipH="1">
            <a:off x="5715000" y="4981575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412" name="Line 46"/>
          <p:cNvSpPr>
            <a:spLocks noChangeShapeType="1"/>
          </p:cNvSpPr>
          <p:nvPr/>
        </p:nvSpPr>
        <p:spPr bwMode="auto">
          <a:xfrm>
            <a:off x="5857875" y="533876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413" name="Line 47"/>
          <p:cNvSpPr>
            <a:spLocks noChangeShapeType="1"/>
          </p:cNvSpPr>
          <p:nvPr/>
        </p:nvSpPr>
        <p:spPr bwMode="auto">
          <a:xfrm flipH="1">
            <a:off x="5786438" y="5481638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414" name="Line 46"/>
          <p:cNvSpPr>
            <a:spLocks noChangeShapeType="1"/>
          </p:cNvSpPr>
          <p:nvPr/>
        </p:nvSpPr>
        <p:spPr bwMode="auto">
          <a:xfrm>
            <a:off x="5857875" y="576738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415" name="Line 47"/>
          <p:cNvSpPr>
            <a:spLocks noChangeShapeType="1"/>
          </p:cNvSpPr>
          <p:nvPr/>
        </p:nvSpPr>
        <p:spPr bwMode="auto">
          <a:xfrm flipH="1">
            <a:off x="5786438" y="5910263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14416" name="Text Box 6"/>
          <p:cNvSpPr txBox="1">
            <a:spLocks noChangeArrowheads="1"/>
          </p:cNvSpPr>
          <p:nvPr/>
        </p:nvSpPr>
        <p:spPr bwMode="auto">
          <a:xfrm>
            <a:off x="8747125" y="6572250"/>
            <a:ext cx="325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</a:rPr>
              <a:t>２</a:t>
            </a:r>
          </a:p>
        </p:txBody>
      </p:sp>
      <p:sp>
        <p:nvSpPr>
          <p:cNvPr id="314417" name="Text Box 49"/>
          <p:cNvSpPr txBox="1">
            <a:spLocks noChangeArrowheads="1"/>
          </p:cNvSpPr>
          <p:nvPr/>
        </p:nvSpPr>
        <p:spPr bwMode="auto">
          <a:xfrm>
            <a:off x="5580063" y="38608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2Gbps x 4</a:t>
            </a:r>
          </a:p>
        </p:txBody>
      </p:sp>
      <p:sp>
        <p:nvSpPr>
          <p:cNvPr id="314418" name="Text Box 50"/>
          <p:cNvSpPr txBox="1">
            <a:spLocks noChangeArrowheads="1"/>
          </p:cNvSpPr>
          <p:nvPr/>
        </p:nvSpPr>
        <p:spPr bwMode="auto">
          <a:xfrm>
            <a:off x="323850" y="623728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FFFF66"/>
                </a:solidFill>
              </a:rPr>
              <a:t>Ethernet transmission</a:t>
            </a:r>
            <a:r>
              <a:rPr lang="en-US" altLang="ja-JP"/>
              <a:t> </a:t>
            </a:r>
          </a:p>
        </p:txBody>
      </p:sp>
      <p:sp>
        <p:nvSpPr>
          <p:cNvPr id="314419" name="Line 51"/>
          <p:cNvSpPr>
            <a:spLocks noChangeShapeType="1"/>
          </p:cNvSpPr>
          <p:nvPr/>
        </p:nvSpPr>
        <p:spPr bwMode="auto">
          <a:xfrm flipV="1">
            <a:off x="3276600" y="5734050"/>
            <a:ext cx="1150938" cy="71913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kvn포스터2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3879850" cy="5445125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2268538" y="5949950"/>
            <a:ext cx="4033837" cy="7016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ko-KR" sz="2000">
                <a:solidFill>
                  <a:srgbClr val="FFFF66"/>
                </a:solidFill>
                <a:latin typeface="Times New Roman" pitchFamily="18" charset="0"/>
                <a:ea typeface="Gulim" pitchFamily="34" charset="-127"/>
              </a:rPr>
              <a:t>Simultaneous Multi-Frequency Obs. -Phase Compensation, mm-VLBI </a:t>
            </a:r>
            <a:endParaRPr kumimoji="0" lang="en-GB" sz="2000">
              <a:solidFill>
                <a:srgbClr val="FFFF66"/>
              </a:solidFill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306180" name="Picture 4" descr="UNI0000045c00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349500"/>
            <a:ext cx="4897438" cy="3014663"/>
          </a:xfrm>
          <a:prstGeom prst="rect">
            <a:avLst/>
          </a:prstGeom>
          <a:noFill/>
        </p:spPr>
      </p:pic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4716463" y="54927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See poster </a:t>
            </a:r>
            <a:r>
              <a:rPr lang="en-US" altLang="ja-JP" dirty="0" smtClean="0"/>
              <a:t>#7 Miyazaki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/>
              <a:t>New Seoul correlator for KVN/EAVN</a:t>
            </a:r>
            <a:endParaRPr lang="en-US" altLang="ko-KR" sz="4000"/>
          </a:p>
        </p:txBody>
      </p:sp>
      <p:grpSp>
        <p:nvGrpSpPr>
          <p:cNvPr id="336899" name="Group 3"/>
          <p:cNvGrpSpPr>
            <a:grpSpLocks/>
          </p:cNvGrpSpPr>
          <p:nvPr/>
        </p:nvGrpSpPr>
        <p:grpSpPr bwMode="auto">
          <a:xfrm>
            <a:off x="900113" y="1484313"/>
            <a:ext cx="7416800" cy="4681537"/>
            <a:chOff x="521" y="890"/>
            <a:chExt cx="4990" cy="3221"/>
          </a:xfrm>
        </p:grpSpPr>
        <p:sp>
          <p:nvSpPr>
            <p:cNvPr id="336900" name="AutoShape 4"/>
            <p:cNvSpPr>
              <a:spLocks noChangeArrowheads="1"/>
            </p:cNvSpPr>
            <p:nvPr/>
          </p:nvSpPr>
          <p:spPr bwMode="auto">
            <a:xfrm>
              <a:off x="521" y="890"/>
              <a:ext cx="1088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>
                  <a:latin typeface="Times New Roman" pitchFamily="18" charset="0"/>
                </a:rPr>
                <a:t>Mark5B</a:t>
              </a:r>
              <a:endParaRPr lang="en-US" altLang="ja-JP" sz="2400">
                <a:latin typeface="Times New Roman" pitchFamily="18" charset="0"/>
              </a:endParaRPr>
            </a:p>
            <a:p>
              <a:pPr algn="ctr"/>
              <a:r>
                <a:rPr lang="en-US" altLang="ja-JP" sz="2400">
                  <a:latin typeface="Times New Roman" pitchFamily="18" charset="0"/>
                </a:rPr>
                <a:t>KVN/CVN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336901" name="AutoShape 5"/>
            <p:cNvSpPr>
              <a:spLocks noChangeArrowheads="1"/>
            </p:cNvSpPr>
            <p:nvPr/>
          </p:nvSpPr>
          <p:spPr bwMode="auto">
            <a:xfrm>
              <a:off x="521" y="1525"/>
              <a:ext cx="1088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>
                  <a:latin typeface="Times New Roman" pitchFamily="18" charset="0"/>
                </a:rPr>
                <a:t>DIR-2000</a:t>
              </a:r>
              <a:endParaRPr lang="en-US" altLang="ja-JP" sz="2400">
                <a:latin typeface="Times New Roman" pitchFamily="18" charset="0"/>
              </a:endParaRPr>
            </a:p>
            <a:p>
              <a:pPr algn="ctr"/>
              <a:r>
                <a:rPr lang="en-US" altLang="ja-JP" sz="2400">
                  <a:latin typeface="Times New Roman" pitchFamily="18" charset="0"/>
                </a:rPr>
                <a:t>VERA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336902" name="AutoShape 6"/>
            <p:cNvSpPr>
              <a:spLocks noChangeArrowheads="1"/>
            </p:cNvSpPr>
            <p:nvPr/>
          </p:nvSpPr>
          <p:spPr bwMode="auto">
            <a:xfrm>
              <a:off x="521" y="2160"/>
              <a:ext cx="1088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>
                  <a:latin typeface="Times New Roman" pitchFamily="18" charset="0"/>
                </a:rPr>
                <a:t>K-5</a:t>
              </a:r>
              <a:endParaRPr lang="en-US" altLang="ja-JP" sz="2400">
                <a:latin typeface="Times New Roman" pitchFamily="18" charset="0"/>
              </a:endParaRPr>
            </a:p>
            <a:p>
              <a:pPr algn="ctr"/>
              <a:r>
                <a:rPr lang="en-US" altLang="ja-JP" sz="2400">
                  <a:latin typeface="Times New Roman" pitchFamily="18" charset="0"/>
                </a:rPr>
                <a:t>JVN</a:t>
              </a:r>
              <a:endParaRPr lang="en-US" altLang="ko-KR" sz="2400">
                <a:latin typeface="Times New Roman" pitchFamily="18" charset="0"/>
              </a:endParaRPr>
            </a:p>
          </p:txBody>
        </p:sp>
        <p:sp>
          <p:nvSpPr>
            <p:cNvPr id="336903" name="AutoShape 7"/>
            <p:cNvSpPr>
              <a:spLocks noChangeArrowheads="1"/>
            </p:cNvSpPr>
            <p:nvPr/>
          </p:nvSpPr>
          <p:spPr bwMode="auto">
            <a:xfrm>
              <a:off x="521" y="2795"/>
              <a:ext cx="1088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000">
                  <a:latin typeface="Times New Roman" pitchFamily="18" charset="0"/>
                </a:rPr>
                <a:t>Optical Fiber</a:t>
              </a:r>
            </a:p>
          </p:txBody>
        </p:sp>
        <p:sp>
          <p:nvSpPr>
            <p:cNvPr id="336904" name="AutoShape 8"/>
            <p:cNvSpPr>
              <a:spLocks noChangeArrowheads="1"/>
            </p:cNvSpPr>
            <p:nvPr/>
          </p:nvSpPr>
          <p:spPr bwMode="auto">
            <a:xfrm>
              <a:off x="1837" y="890"/>
              <a:ext cx="1088" cy="249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sz="2400">
                <a:latin typeface="Times New Roman" pitchFamily="18" charset="0"/>
              </a:endParaRPr>
            </a:p>
            <a:p>
              <a:pPr algn="ctr"/>
              <a:r>
                <a:rPr lang="en-US" altLang="ko-KR" sz="2400">
                  <a:latin typeface="Times New Roman" pitchFamily="18" charset="0"/>
                </a:rPr>
                <a:t>VLBI</a:t>
              </a:r>
            </a:p>
            <a:p>
              <a:pPr algn="ctr"/>
              <a:r>
                <a:rPr lang="en-US" altLang="ko-KR" sz="2400">
                  <a:latin typeface="Times New Roman" pitchFamily="18" charset="0"/>
                </a:rPr>
                <a:t>Data</a:t>
              </a:r>
            </a:p>
            <a:p>
              <a:pPr algn="ctr"/>
              <a:r>
                <a:rPr lang="en-US" altLang="ko-KR" sz="2400">
                  <a:latin typeface="Times New Roman" pitchFamily="18" charset="0"/>
                </a:rPr>
                <a:t>Buffer</a:t>
              </a:r>
              <a:endParaRPr lang="en-US" altLang="ja-JP" sz="2400">
                <a:latin typeface="Times New Roman" pitchFamily="18" charset="0"/>
              </a:endParaRPr>
            </a:p>
            <a:p>
              <a:pPr algn="ctr"/>
              <a:r>
                <a:rPr lang="en-US" altLang="ja-JP" sz="2000">
                  <a:latin typeface="Times New Roman" pitchFamily="18" charset="0"/>
                </a:rPr>
                <a:t>(VDB2000)</a:t>
              </a:r>
              <a:endParaRPr lang="en-US" altLang="ko-KR" sz="2000">
                <a:latin typeface="Times New Roman" pitchFamily="18" charset="0"/>
              </a:endParaRPr>
            </a:p>
          </p:txBody>
        </p:sp>
        <p:sp>
          <p:nvSpPr>
            <p:cNvPr id="336905" name="AutoShape 9"/>
            <p:cNvSpPr>
              <a:spLocks noChangeArrowheads="1"/>
            </p:cNvSpPr>
            <p:nvPr/>
          </p:nvSpPr>
          <p:spPr bwMode="auto">
            <a:xfrm>
              <a:off x="3107" y="890"/>
              <a:ext cx="1088" cy="249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000">
                  <a:latin typeface="Times New Roman" pitchFamily="18" charset="0"/>
                </a:rPr>
                <a:t>Correlation</a:t>
              </a:r>
            </a:p>
            <a:p>
              <a:pPr algn="ctr"/>
              <a:r>
                <a:rPr lang="en-US" altLang="ko-KR" sz="2000">
                  <a:latin typeface="Times New Roman" pitchFamily="18" charset="0"/>
                </a:rPr>
                <a:t>Subsystem</a:t>
              </a:r>
              <a:endParaRPr lang="en-US" altLang="ja-JP" sz="2000">
                <a:latin typeface="Times New Roman" pitchFamily="18" charset="0"/>
              </a:endParaRPr>
            </a:p>
            <a:p>
              <a:pPr algn="ctr"/>
              <a:endParaRPr lang="en-US" altLang="ja-JP" sz="2000">
                <a:latin typeface="Times New Roman" pitchFamily="18" charset="0"/>
              </a:endParaRPr>
            </a:p>
            <a:p>
              <a:pPr algn="ctr"/>
              <a:r>
                <a:rPr lang="en-US" altLang="ja-JP" sz="2000">
                  <a:latin typeface="Times New Roman" pitchFamily="18" charset="0"/>
                </a:rPr>
                <a:t>8Gbps </a:t>
              </a:r>
            </a:p>
            <a:p>
              <a:pPr algn="ctr"/>
              <a:r>
                <a:rPr lang="en-US" altLang="ja-JP" sz="2000">
                  <a:latin typeface="Times New Roman" pitchFamily="18" charset="0"/>
                </a:rPr>
                <a:t>16 stations</a:t>
              </a:r>
              <a:endParaRPr lang="en-US" altLang="ko-KR" sz="2000">
                <a:latin typeface="Times New Roman" pitchFamily="18" charset="0"/>
              </a:endParaRPr>
            </a:p>
          </p:txBody>
        </p:sp>
        <p:sp>
          <p:nvSpPr>
            <p:cNvPr id="336906" name="AutoShape 10"/>
            <p:cNvSpPr>
              <a:spLocks noChangeArrowheads="1"/>
            </p:cNvSpPr>
            <p:nvPr/>
          </p:nvSpPr>
          <p:spPr bwMode="auto">
            <a:xfrm>
              <a:off x="4423" y="890"/>
              <a:ext cx="1088" cy="249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000">
                  <a:latin typeface="Times New Roman" pitchFamily="18" charset="0"/>
                </a:rPr>
                <a:t>Data</a:t>
              </a:r>
            </a:p>
            <a:p>
              <a:pPr algn="ctr"/>
              <a:r>
                <a:rPr lang="en-US" altLang="ko-KR" sz="2000">
                  <a:latin typeface="Times New Roman" pitchFamily="18" charset="0"/>
                </a:rPr>
                <a:t>Archive</a:t>
              </a:r>
            </a:p>
          </p:txBody>
        </p:sp>
        <p:sp>
          <p:nvSpPr>
            <p:cNvPr id="336907" name="AutoShape 11"/>
            <p:cNvSpPr>
              <a:spLocks noChangeArrowheads="1"/>
            </p:cNvSpPr>
            <p:nvPr/>
          </p:nvSpPr>
          <p:spPr bwMode="auto">
            <a:xfrm>
              <a:off x="521" y="3521"/>
              <a:ext cx="4990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2400">
                  <a:latin typeface="Times New Roman" pitchFamily="18" charset="0"/>
                </a:rPr>
                <a:t>Correlator Control &amp; Operation </a:t>
              </a:r>
              <a:r>
                <a:rPr lang="en-US" altLang="ko-KR" sz="2400">
                  <a:latin typeface="Times New Roman" pitchFamily="18" charset="0"/>
                  <a:ea typeface="Gulim" pitchFamily="34" charset="-127"/>
                </a:rPr>
                <a:t>S/W</a:t>
              </a:r>
              <a:endParaRPr lang="ko-KR" altLang="en-US" sz="2400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36908" name="AutoShape 12"/>
            <p:cNvSpPr>
              <a:spLocks noChangeArrowheads="1"/>
            </p:cNvSpPr>
            <p:nvPr/>
          </p:nvSpPr>
          <p:spPr bwMode="auto">
            <a:xfrm>
              <a:off x="1519" y="981"/>
              <a:ext cx="272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09" name="AutoShape 13"/>
            <p:cNvSpPr>
              <a:spLocks noChangeArrowheads="1"/>
            </p:cNvSpPr>
            <p:nvPr/>
          </p:nvSpPr>
          <p:spPr bwMode="auto">
            <a:xfrm>
              <a:off x="1519" y="1617"/>
              <a:ext cx="272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0" name="AutoShape 14"/>
            <p:cNvSpPr>
              <a:spLocks noChangeArrowheads="1"/>
            </p:cNvSpPr>
            <p:nvPr/>
          </p:nvSpPr>
          <p:spPr bwMode="auto">
            <a:xfrm>
              <a:off x="1519" y="2252"/>
              <a:ext cx="272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1" name="AutoShape 15"/>
            <p:cNvSpPr>
              <a:spLocks noChangeArrowheads="1"/>
            </p:cNvSpPr>
            <p:nvPr/>
          </p:nvSpPr>
          <p:spPr bwMode="auto">
            <a:xfrm>
              <a:off x="1519" y="2887"/>
              <a:ext cx="272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2" name="AutoShape 16"/>
            <p:cNvSpPr>
              <a:spLocks noChangeArrowheads="1"/>
            </p:cNvSpPr>
            <p:nvPr/>
          </p:nvSpPr>
          <p:spPr bwMode="auto">
            <a:xfrm>
              <a:off x="2789" y="1934"/>
              <a:ext cx="272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3" name="AutoShape 17"/>
            <p:cNvSpPr>
              <a:spLocks noChangeArrowheads="1"/>
            </p:cNvSpPr>
            <p:nvPr/>
          </p:nvSpPr>
          <p:spPr bwMode="auto">
            <a:xfrm>
              <a:off x="4105" y="1934"/>
              <a:ext cx="272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4" name="AutoShape 18"/>
            <p:cNvSpPr>
              <a:spLocks noChangeArrowheads="1"/>
            </p:cNvSpPr>
            <p:nvPr/>
          </p:nvSpPr>
          <p:spPr bwMode="auto">
            <a:xfrm rot="16200000">
              <a:off x="929" y="3294"/>
              <a:ext cx="181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5" name="AutoShape 19"/>
            <p:cNvSpPr>
              <a:spLocks noChangeArrowheads="1"/>
            </p:cNvSpPr>
            <p:nvPr/>
          </p:nvSpPr>
          <p:spPr bwMode="auto">
            <a:xfrm rot="16200000">
              <a:off x="2200" y="3294"/>
              <a:ext cx="181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6" name="AutoShape 20"/>
            <p:cNvSpPr>
              <a:spLocks noChangeArrowheads="1"/>
            </p:cNvSpPr>
            <p:nvPr/>
          </p:nvSpPr>
          <p:spPr bwMode="auto">
            <a:xfrm rot="16200000">
              <a:off x="3470" y="3294"/>
              <a:ext cx="181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6917" name="AutoShape 21"/>
            <p:cNvSpPr>
              <a:spLocks noChangeArrowheads="1"/>
            </p:cNvSpPr>
            <p:nvPr/>
          </p:nvSpPr>
          <p:spPr bwMode="auto">
            <a:xfrm rot="16200000">
              <a:off x="4740" y="3294"/>
              <a:ext cx="181" cy="4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1908175" y="6384925"/>
            <a:ext cx="705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solidFill>
                  <a:srgbClr val="FF0000"/>
                </a:solidFill>
              </a:rPr>
              <a:t>From 2010, operation will be started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/>
          <p:cNvSpPr>
            <a:spLocks noChangeArrowheads="1"/>
          </p:cNvSpPr>
          <p:nvPr/>
        </p:nvSpPr>
        <p:spPr bwMode="auto">
          <a:xfrm>
            <a:off x="7885113" y="32131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272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FF0000"/>
                </a:solidFill>
                <a:latin typeface="Times New Roman" pitchFamily="18" charset="0"/>
              </a:rPr>
              <a:t>East VLBI Network array configuration</a:t>
            </a:r>
          </a:p>
        </p:txBody>
      </p:sp>
      <p:grpSp>
        <p:nvGrpSpPr>
          <p:cNvPr id="287770" name="Group 26"/>
          <p:cNvGrpSpPr>
            <a:grpSpLocks/>
          </p:cNvGrpSpPr>
          <p:nvPr/>
        </p:nvGrpSpPr>
        <p:grpSpPr bwMode="auto">
          <a:xfrm>
            <a:off x="323850" y="946150"/>
            <a:ext cx="8424863" cy="5911850"/>
            <a:chOff x="204" y="596"/>
            <a:chExt cx="5307" cy="3724"/>
          </a:xfrm>
        </p:grpSpPr>
        <p:pic>
          <p:nvPicPr>
            <p:cNvPr id="2877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596"/>
              <a:ext cx="5307" cy="3724"/>
            </a:xfrm>
            <a:prstGeom prst="rect">
              <a:avLst/>
            </a:prstGeom>
          </p:spPr>
        </p:pic>
        <p:sp>
          <p:nvSpPr>
            <p:cNvPr id="287750" name="Oval 6"/>
            <p:cNvSpPr>
              <a:spLocks noChangeArrowheads="1"/>
            </p:cNvSpPr>
            <p:nvPr/>
          </p:nvSpPr>
          <p:spPr bwMode="auto">
            <a:xfrm>
              <a:off x="4558" y="2205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1" name="Oval 7"/>
            <p:cNvSpPr>
              <a:spLocks noChangeArrowheads="1"/>
            </p:cNvSpPr>
            <p:nvPr/>
          </p:nvSpPr>
          <p:spPr bwMode="auto">
            <a:xfrm>
              <a:off x="4104" y="2432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2" name="Oval 8"/>
            <p:cNvSpPr>
              <a:spLocks noChangeArrowheads="1"/>
            </p:cNvSpPr>
            <p:nvPr/>
          </p:nvSpPr>
          <p:spPr bwMode="auto">
            <a:xfrm>
              <a:off x="4150" y="2659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3" name="Oval 9"/>
            <p:cNvSpPr>
              <a:spLocks noChangeArrowheads="1"/>
            </p:cNvSpPr>
            <p:nvPr/>
          </p:nvSpPr>
          <p:spPr bwMode="auto">
            <a:xfrm>
              <a:off x="5374" y="3067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4" name="Oval 10"/>
            <p:cNvSpPr>
              <a:spLocks noChangeArrowheads="1"/>
            </p:cNvSpPr>
            <p:nvPr/>
          </p:nvSpPr>
          <p:spPr bwMode="auto">
            <a:xfrm>
              <a:off x="3515" y="3566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5" name="Oval 11"/>
            <p:cNvSpPr>
              <a:spLocks noChangeArrowheads="1"/>
            </p:cNvSpPr>
            <p:nvPr/>
          </p:nvSpPr>
          <p:spPr bwMode="auto">
            <a:xfrm>
              <a:off x="3651" y="220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6" name="Oval 12"/>
            <p:cNvSpPr>
              <a:spLocks noChangeArrowheads="1"/>
            </p:cNvSpPr>
            <p:nvPr/>
          </p:nvSpPr>
          <p:spPr bwMode="auto">
            <a:xfrm>
              <a:off x="3696" y="2614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7" name="Oval 13"/>
            <p:cNvSpPr>
              <a:spLocks noChangeArrowheads="1"/>
            </p:cNvSpPr>
            <p:nvPr/>
          </p:nvSpPr>
          <p:spPr bwMode="auto">
            <a:xfrm>
              <a:off x="3878" y="2251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8" name="Oval 14"/>
            <p:cNvSpPr>
              <a:spLocks noChangeArrowheads="1"/>
            </p:cNvSpPr>
            <p:nvPr/>
          </p:nvSpPr>
          <p:spPr bwMode="auto">
            <a:xfrm>
              <a:off x="3107" y="2976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59" name="Oval 15"/>
            <p:cNvSpPr>
              <a:spLocks noChangeArrowheads="1"/>
            </p:cNvSpPr>
            <p:nvPr/>
          </p:nvSpPr>
          <p:spPr bwMode="auto">
            <a:xfrm>
              <a:off x="204" y="1434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1" name="Oval 17"/>
            <p:cNvSpPr>
              <a:spLocks noChangeArrowheads="1"/>
            </p:cNvSpPr>
            <p:nvPr/>
          </p:nvSpPr>
          <p:spPr bwMode="auto">
            <a:xfrm>
              <a:off x="4785" y="1389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2" name="Oval 18"/>
            <p:cNvSpPr>
              <a:spLocks noChangeArrowheads="1"/>
            </p:cNvSpPr>
            <p:nvPr/>
          </p:nvSpPr>
          <p:spPr bwMode="auto">
            <a:xfrm>
              <a:off x="4830" y="1706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3" name="Oval 19"/>
            <p:cNvSpPr>
              <a:spLocks noChangeArrowheads="1"/>
            </p:cNvSpPr>
            <p:nvPr/>
          </p:nvSpPr>
          <p:spPr bwMode="auto">
            <a:xfrm>
              <a:off x="4694" y="2024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4" name="Oval 20"/>
            <p:cNvSpPr>
              <a:spLocks noChangeArrowheads="1"/>
            </p:cNvSpPr>
            <p:nvPr/>
          </p:nvSpPr>
          <p:spPr bwMode="auto">
            <a:xfrm>
              <a:off x="4785" y="2069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5" name="Oval 21"/>
            <p:cNvSpPr>
              <a:spLocks noChangeArrowheads="1"/>
            </p:cNvSpPr>
            <p:nvPr/>
          </p:nvSpPr>
          <p:spPr bwMode="auto">
            <a:xfrm>
              <a:off x="4921" y="2024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6" name="Oval 22"/>
            <p:cNvSpPr>
              <a:spLocks noChangeArrowheads="1"/>
            </p:cNvSpPr>
            <p:nvPr/>
          </p:nvSpPr>
          <p:spPr bwMode="auto">
            <a:xfrm>
              <a:off x="4830" y="1979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7" name="Oval 23"/>
            <p:cNvSpPr>
              <a:spLocks noChangeArrowheads="1"/>
            </p:cNvSpPr>
            <p:nvPr/>
          </p:nvSpPr>
          <p:spPr bwMode="auto">
            <a:xfrm>
              <a:off x="1293" y="352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8" name="Oval 24"/>
            <p:cNvSpPr>
              <a:spLocks noChangeArrowheads="1"/>
            </p:cNvSpPr>
            <p:nvPr/>
          </p:nvSpPr>
          <p:spPr bwMode="auto">
            <a:xfrm>
              <a:off x="2608" y="2024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7769" name="Oval 25"/>
            <p:cNvSpPr>
              <a:spLocks noChangeArrowheads="1"/>
            </p:cNvSpPr>
            <p:nvPr/>
          </p:nvSpPr>
          <p:spPr bwMode="auto">
            <a:xfrm>
              <a:off x="4876" y="1888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357166"/>
            <a:ext cx="8280400" cy="6042025"/>
          </a:xfrm>
          <a:noFill/>
          <a:ln/>
        </p:spPr>
      </p:pic>
      <p:sp>
        <p:nvSpPr>
          <p:cNvPr id="4" name="テキスト ボックス 3"/>
          <p:cNvSpPr txBox="1"/>
          <p:nvPr/>
        </p:nvSpPr>
        <p:spPr>
          <a:xfrm>
            <a:off x="785786" y="4286256"/>
            <a:ext cx="2571768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11 researchers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5 post-doc.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7 students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  technicians, operators, etc. 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Possible collaborations with VLBA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Combination of different maser emissions</a:t>
            </a:r>
          </a:p>
          <a:p>
            <a:pPr lvl="1"/>
            <a:r>
              <a:rPr lang="en-US" altLang="ja-JP" dirty="0" smtClean="0"/>
              <a:t>VLBA: Methanol 6.7 / </a:t>
            </a:r>
            <a:r>
              <a:rPr lang="en-US" altLang="ja-JP" dirty="0" smtClean="0"/>
              <a:t>1</a:t>
            </a:r>
            <a:r>
              <a:rPr lang="ja-JP" altLang="en-US" dirty="0" smtClean="0"/>
              <a:t>２</a:t>
            </a:r>
            <a:r>
              <a:rPr lang="en-US" altLang="ja-JP" dirty="0" smtClean="0"/>
              <a:t> </a:t>
            </a:r>
            <a:r>
              <a:rPr lang="en-US" altLang="ja-JP" dirty="0" smtClean="0"/>
              <a:t>GH</a:t>
            </a:r>
            <a:r>
              <a:rPr lang="ja-JP" altLang="en-US" dirty="0" err="1" smtClean="0"/>
              <a:t>ｚ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VERA: Water 22 GH</a:t>
            </a:r>
            <a:r>
              <a:rPr kumimoji="1" lang="ja-JP" altLang="en-US" dirty="0" err="1" smtClean="0"/>
              <a:t>ｚ、</a:t>
            </a:r>
            <a:r>
              <a:rPr kumimoji="1" lang="ja-JP" altLang="en-US" dirty="0" smtClean="0"/>
              <a:t>　</a:t>
            </a:r>
            <a:r>
              <a:rPr kumimoji="1" lang="en-US" altLang="ja-JP" dirty="0" err="1" smtClean="0"/>
              <a:t>SiO</a:t>
            </a:r>
            <a:r>
              <a:rPr kumimoji="1" lang="en-US" altLang="ja-JP" dirty="0" smtClean="0"/>
              <a:t> 43GHz</a:t>
            </a:r>
          </a:p>
          <a:p>
            <a:r>
              <a:rPr lang="en-US" altLang="ja-JP" dirty="0" smtClean="0"/>
              <a:t>Share the objects</a:t>
            </a:r>
          </a:p>
          <a:p>
            <a:pPr lvl="1"/>
            <a:r>
              <a:rPr kumimoji="1" lang="en-US" altLang="ja-JP" dirty="0" smtClean="0"/>
              <a:t>Water </a:t>
            </a:r>
            <a:r>
              <a:rPr kumimoji="1" lang="ja-JP" altLang="en-US" dirty="0" smtClean="0"/>
              <a:t>２２</a:t>
            </a:r>
            <a:r>
              <a:rPr kumimoji="1" lang="en-US" altLang="ja-JP" dirty="0" smtClean="0"/>
              <a:t>GH</a:t>
            </a:r>
            <a:r>
              <a:rPr kumimoji="1" lang="ja-JP" altLang="en-US" dirty="0" smtClean="0"/>
              <a:t>ｚ；　</a:t>
            </a:r>
            <a:r>
              <a:rPr kumimoji="1" lang="en-US" altLang="ja-JP" dirty="0" smtClean="0"/>
              <a:t>VLBA / VERA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>
              <a:buNone/>
            </a:pP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＞　</a:t>
            </a:r>
            <a:r>
              <a:rPr lang="en-US" altLang="ja-JP" dirty="0" smtClean="0"/>
              <a:t>more objects to compare with GAIA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SIM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VERA has succeeded to measure trigonometric parallax for </a:t>
            </a:r>
            <a:r>
              <a:rPr lang="en-US" altLang="ja-JP" sz="2400" dirty="0" smtClean="0"/>
              <a:t>more than ten </a:t>
            </a:r>
            <a:r>
              <a:rPr lang="en-US" altLang="ja-JP" sz="2400" dirty="0"/>
              <a:t>sources.</a:t>
            </a:r>
          </a:p>
          <a:p>
            <a:pPr>
              <a:lnSpc>
                <a:spcPct val="90000"/>
              </a:lnSpc>
            </a:pPr>
            <a:r>
              <a:rPr lang="en-US" altLang="ja-JP" sz="2400" dirty="0"/>
              <a:t>Final goal of operation is 250 days, 5,000 hours/year  -&gt; 50-60 objects per year with trigonometric parallax and proper motion measurements</a:t>
            </a:r>
          </a:p>
          <a:p>
            <a:pPr>
              <a:lnSpc>
                <a:spcPct val="90000"/>
              </a:lnSpc>
            </a:pPr>
            <a:r>
              <a:rPr lang="en-US" altLang="ja-JP" sz="2400" dirty="0"/>
              <a:t>Candidate list of VERA catalog will be defined and open use observations for observed data will be started.</a:t>
            </a:r>
          </a:p>
          <a:p>
            <a:pPr>
              <a:lnSpc>
                <a:spcPct val="90000"/>
              </a:lnSpc>
            </a:pPr>
            <a:r>
              <a:rPr lang="en-US" altLang="ja-JP" sz="2400" dirty="0"/>
              <a:t>In near future, we collaborate with KVN for astrometry research. </a:t>
            </a:r>
          </a:p>
          <a:p>
            <a:pPr>
              <a:lnSpc>
                <a:spcPct val="90000"/>
              </a:lnSpc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Need some considerations for collaborations with VLBA.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endParaRPr lang="en-US" altLang="ja-JP" sz="2400" dirty="0"/>
          </a:p>
          <a:p>
            <a:pPr>
              <a:lnSpc>
                <a:spcPct val="90000"/>
              </a:lnSpc>
            </a:pPr>
            <a:endParaRPr lang="en-US" altLang="ja-JP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442913"/>
            <a:ext cx="87249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VERA scientific goal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3921125" cy="4619625"/>
          </a:xfrm>
        </p:spPr>
        <p:txBody>
          <a:bodyPr/>
          <a:lstStyle/>
          <a:p>
            <a:r>
              <a:rPr lang="en-US" altLang="ja-JP" sz="2400"/>
              <a:t>Measurements of distance and proper motions of galactic maser objects (H</a:t>
            </a:r>
            <a:r>
              <a:rPr lang="en-US" altLang="ja-JP" sz="2400" baseline="-25000"/>
              <a:t>2</a:t>
            </a:r>
            <a:r>
              <a:rPr lang="en-US" altLang="ja-JP" sz="2400"/>
              <a:t>O,SiO)</a:t>
            </a:r>
          </a:p>
          <a:p>
            <a:r>
              <a:rPr lang="en-US" altLang="ja-JP" sz="2400"/>
              <a:t>Dynamics of the Galaxy Maser object:</a:t>
            </a:r>
          </a:p>
          <a:p>
            <a:pPr>
              <a:buFont typeface="Wingdings" pitchFamily="2" charset="2"/>
              <a:buNone/>
            </a:pPr>
            <a:r>
              <a:rPr lang="ja-JP" altLang="en-US" sz="2400"/>
              <a:t>　　</a:t>
            </a:r>
            <a:r>
              <a:rPr lang="en-US" altLang="ja-JP" sz="2400"/>
              <a:t>luminous  point-like objects</a:t>
            </a:r>
          </a:p>
          <a:p>
            <a:pPr>
              <a:buFont typeface="Wingdings" pitchFamily="2" charset="2"/>
              <a:buNone/>
            </a:pPr>
            <a:r>
              <a:rPr lang="en-US" altLang="ja-JP" sz="2400"/>
              <a:t>   -&gt; </a:t>
            </a:r>
            <a:r>
              <a:rPr lang="en-US" altLang="ja-JP" sz="2800">
                <a:solidFill>
                  <a:srgbClr val="FF0000"/>
                </a:solidFill>
              </a:rPr>
              <a:t>triangulation point of the Galaxy !</a:t>
            </a:r>
          </a:p>
          <a:p>
            <a:pPr>
              <a:buFont typeface="Wingdings" pitchFamily="2" charset="2"/>
              <a:buNone/>
            </a:pPr>
            <a:endParaRPr lang="en-US" altLang="ja-JP" sz="2800">
              <a:solidFill>
                <a:srgbClr val="FF0000"/>
              </a:solidFill>
            </a:endParaRPr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700213"/>
            <a:ext cx="4797425" cy="482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7" name="Picture 3" descr="milkyway"/>
          <p:cNvPicPr>
            <a:picLocks noChangeAspect="1" noChangeArrowheads="1"/>
          </p:cNvPicPr>
          <p:nvPr/>
        </p:nvPicPr>
        <p:blipFill>
          <a:blip r:embed="rId3"/>
          <a:srcRect l="7874" t="39371" r="70866" b="39371"/>
          <a:stretch>
            <a:fillRect/>
          </a:stretch>
        </p:blipFill>
        <p:spPr bwMode="auto">
          <a:xfrm>
            <a:off x="627063" y="2940050"/>
            <a:ext cx="3311525" cy="3311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20725"/>
          </a:xfrm>
        </p:spPr>
        <p:txBody>
          <a:bodyPr/>
          <a:lstStyle/>
          <a:p>
            <a:r>
              <a:rPr lang="en-US" altLang="ja-JP" sz="4000"/>
              <a:t>Results of VERA measurements</a:t>
            </a:r>
          </a:p>
        </p:txBody>
      </p:sp>
      <p:pic>
        <p:nvPicPr>
          <p:cNvPr id="328710" name="Picture 6" descr="milky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89138"/>
            <a:ext cx="4427537" cy="4427537"/>
          </a:xfrm>
          <a:prstGeom prst="rect">
            <a:avLst/>
          </a:prstGeom>
          <a:noFill/>
        </p:spPr>
      </p:pic>
      <p:sp>
        <p:nvSpPr>
          <p:cNvPr id="328711" name="Line 7"/>
          <p:cNvSpPr>
            <a:spLocks noChangeShapeType="1"/>
          </p:cNvSpPr>
          <p:nvPr/>
        </p:nvSpPr>
        <p:spPr bwMode="auto">
          <a:xfrm flipH="1">
            <a:off x="5494338" y="3692525"/>
            <a:ext cx="692150" cy="454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8712" name="Oval 8"/>
          <p:cNvSpPr>
            <a:spLocks noChangeArrowheads="1"/>
          </p:cNvSpPr>
          <p:nvPr/>
        </p:nvSpPr>
        <p:spPr bwMode="auto">
          <a:xfrm>
            <a:off x="5335588" y="4149725"/>
            <a:ext cx="144462" cy="1444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6227763" y="3429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FF00"/>
                </a:solidFill>
                <a:latin typeface="Times New Roman" pitchFamily="18" charset="0"/>
              </a:rPr>
              <a:t>Sun</a:t>
            </a:r>
          </a:p>
        </p:txBody>
      </p:sp>
      <p:sp>
        <p:nvSpPr>
          <p:cNvPr id="328714" name="Oval 10"/>
          <p:cNvSpPr>
            <a:spLocks noChangeArrowheads="1"/>
          </p:cNvSpPr>
          <p:nvPr/>
        </p:nvSpPr>
        <p:spPr bwMode="auto">
          <a:xfrm>
            <a:off x="2209800" y="452437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28715" name="Group 11"/>
          <p:cNvGrpSpPr>
            <a:grpSpLocks/>
          </p:cNvGrpSpPr>
          <p:nvPr/>
        </p:nvGrpSpPr>
        <p:grpSpPr bwMode="auto">
          <a:xfrm>
            <a:off x="3924300" y="2968625"/>
            <a:ext cx="1944688" cy="3311525"/>
            <a:chOff x="2472" y="1888"/>
            <a:chExt cx="1225" cy="2086"/>
          </a:xfrm>
        </p:grpSpPr>
        <p:sp>
          <p:nvSpPr>
            <p:cNvPr id="328716" name="Rectangle 12"/>
            <p:cNvSpPr>
              <a:spLocks noChangeArrowheads="1"/>
            </p:cNvSpPr>
            <p:nvPr/>
          </p:nvSpPr>
          <p:spPr bwMode="auto">
            <a:xfrm>
              <a:off x="3107" y="2387"/>
              <a:ext cx="590" cy="59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2472" y="1888"/>
              <a:ext cx="635" cy="49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718" name="Line 14"/>
            <p:cNvSpPr>
              <a:spLocks noChangeShapeType="1"/>
            </p:cNvSpPr>
            <p:nvPr/>
          </p:nvSpPr>
          <p:spPr bwMode="auto">
            <a:xfrm flipV="1">
              <a:off x="2472" y="2976"/>
              <a:ext cx="635" cy="99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4471988" y="437197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S269</a:t>
            </a:r>
          </a:p>
        </p:txBody>
      </p:sp>
      <p:sp>
        <p:nvSpPr>
          <p:cNvPr id="328720" name="Oval 16"/>
          <p:cNvSpPr>
            <a:spLocks noChangeArrowheads="1"/>
          </p:cNvSpPr>
          <p:nvPr/>
        </p:nvSpPr>
        <p:spPr bwMode="auto">
          <a:xfrm>
            <a:off x="4600575" y="4191000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5751513" y="1958975"/>
            <a:ext cx="210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8" charset="0"/>
              </a:rPr>
              <a:t>Milky way galaxy</a:t>
            </a:r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4559300" y="5911850"/>
            <a:ext cx="285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1200">
                <a:solidFill>
                  <a:schemeClr val="bg1"/>
                </a:solidFill>
                <a:latin typeface="Times New Roman" pitchFamily="18" charset="0"/>
              </a:rPr>
              <a:t>Illustration courtesy: </a:t>
            </a:r>
          </a:p>
          <a:p>
            <a:r>
              <a:rPr lang="en-US" altLang="ja-JP" sz="1200">
                <a:solidFill>
                  <a:schemeClr val="bg1"/>
                </a:solidFill>
                <a:latin typeface="Times New Roman" pitchFamily="18" charset="0"/>
              </a:rPr>
              <a:t>NASA/JPL-Caltech/R. Hurt (SSC/Caltech) </a:t>
            </a:r>
          </a:p>
        </p:txBody>
      </p:sp>
      <p:sp>
        <p:nvSpPr>
          <p:cNvPr id="328723" name="Oval 19"/>
          <p:cNvSpPr>
            <a:spLocks noChangeArrowheads="1"/>
          </p:cNvSpPr>
          <p:nvPr/>
        </p:nvSpPr>
        <p:spPr bwMode="auto">
          <a:xfrm>
            <a:off x="5049838" y="3783013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4429124" y="34290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66FFFF"/>
                </a:solidFill>
                <a:latin typeface="Times New Roman" pitchFamily="18" charset="0"/>
              </a:rPr>
              <a:t>NGC 281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2363788" y="4552950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6" name="Oval 22"/>
          <p:cNvSpPr>
            <a:spLocks noChangeArrowheads="1"/>
          </p:cNvSpPr>
          <p:nvPr/>
        </p:nvSpPr>
        <p:spPr bwMode="auto">
          <a:xfrm>
            <a:off x="1912938" y="4624388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2260600" y="4783138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1346200" y="3317875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969963" y="2987675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NGC 281</a:t>
            </a:r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2422525" y="4541838"/>
            <a:ext cx="839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ρ oph</a:t>
            </a:r>
          </a:p>
        </p:txBody>
      </p:sp>
      <p:sp>
        <p:nvSpPr>
          <p:cNvPr id="328731" name="Text Box 27"/>
          <p:cNvSpPr txBox="1">
            <a:spLocks noChangeArrowheads="1"/>
          </p:cNvSpPr>
          <p:nvPr/>
        </p:nvSpPr>
        <p:spPr bwMode="auto">
          <a:xfrm>
            <a:off x="2130425" y="5003800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S Crt</a:t>
            </a:r>
          </a:p>
        </p:txBody>
      </p:sp>
      <p:sp>
        <p:nvSpPr>
          <p:cNvPr id="328732" name="Text Box 28"/>
          <p:cNvSpPr txBox="1">
            <a:spLocks noChangeArrowheads="1"/>
          </p:cNvSpPr>
          <p:nvPr/>
        </p:nvSpPr>
        <p:spPr bwMode="auto">
          <a:xfrm>
            <a:off x="1287463" y="46990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Orion</a:t>
            </a:r>
          </a:p>
        </p:txBody>
      </p:sp>
      <p:sp>
        <p:nvSpPr>
          <p:cNvPr id="328733" name="Oval 29"/>
          <p:cNvSpPr>
            <a:spLocks noChangeArrowheads="1"/>
          </p:cNvSpPr>
          <p:nvPr/>
        </p:nvSpPr>
        <p:spPr bwMode="auto">
          <a:xfrm>
            <a:off x="2087563" y="4492625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1214414" y="4143380"/>
            <a:ext cx="120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66FFFF"/>
                </a:solidFill>
                <a:latin typeface="Times New Roman" pitchFamily="18" charset="0"/>
              </a:rPr>
              <a:t>NGC 1333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1196975" y="2395538"/>
            <a:ext cx="210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</a:rPr>
              <a:t>Sun </a:t>
            </a:r>
            <a:r>
              <a:rPr lang="en-US" altLang="ja-JP"/>
              <a:t>neighborhood</a:t>
            </a:r>
            <a:r>
              <a:rPr lang="en-US" altLang="ja-JP" sz="2000">
                <a:latin typeface="Times New Roman" pitchFamily="18" charset="0"/>
              </a:rPr>
              <a:t> </a:t>
            </a:r>
          </a:p>
        </p:txBody>
      </p:sp>
      <p:sp>
        <p:nvSpPr>
          <p:cNvPr id="328736" name="Oval 32"/>
          <p:cNvSpPr>
            <a:spLocks noChangeArrowheads="1"/>
          </p:cNvSpPr>
          <p:nvPr/>
        </p:nvSpPr>
        <p:spPr bwMode="auto">
          <a:xfrm>
            <a:off x="1822450" y="5072063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950913" y="516413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VY CMa</a:t>
            </a:r>
          </a:p>
        </p:txBody>
      </p:sp>
      <p:sp>
        <p:nvSpPr>
          <p:cNvPr id="328738" name="Oval 34"/>
          <p:cNvSpPr>
            <a:spLocks noChangeArrowheads="1"/>
          </p:cNvSpPr>
          <p:nvPr/>
        </p:nvSpPr>
        <p:spPr bwMode="auto">
          <a:xfrm>
            <a:off x="6589713" y="4059238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39" name="Oval 35"/>
          <p:cNvSpPr>
            <a:spLocks noChangeArrowheads="1"/>
          </p:cNvSpPr>
          <p:nvPr/>
        </p:nvSpPr>
        <p:spPr bwMode="auto">
          <a:xfrm>
            <a:off x="6257925" y="3254375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0" name="Oval 36"/>
          <p:cNvSpPr>
            <a:spLocks noChangeArrowheads="1"/>
          </p:cNvSpPr>
          <p:nvPr/>
        </p:nvSpPr>
        <p:spPr bwMode="auto">
          <a:xfrm>
            <a:off x="6486525" y="2767013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1" name="Oval 37"/>
          <p:cNvSpPr>
            <a:spLocks noChangeArrowheads="1"/>
          </p:cNvSpPr>
          <p:nvPr/>
        </p:nvSpPr>
        <p:spPr bwMode="auto">
          <a:xfrm>
            <a:off x="5800725" y="3132138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2" name="Oval 38"/>
          <p:cNvSpPr>
            <a:spLocks noChangeArrowheads="1"/>
          </p:cNvSpPr>
          <p:nvPr/>
        </p:nvSpPr>
        <p:spPr bwMode="auto">
          <a:xfrm>
            <a:off x="539750" y="6524625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3" name="Text Box 39"/>
          <p:cNvSpPr txBox="1">
            <a:spLocks noChangeArrowheads="1"/>
          </p:cNvSpPr>
          <p:nvPr/>
        </p:nvSpPr>
        <p:spPr bwMode="auto">
          <a:xfrm>
            <a:off x="97155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</a:rPr>
              <a:t>Parallax + Proper motion</a:t>
            </a:r>
          </a:p>
        </p:txBody>
      </p:sp>
      <p:sp>
        <p:nvSpPr>
          <p:cNvPr id="328744" name="Oval 40"/>
          <p:cNvSpPr>
            <a:spLocks noChangeArrowheads="1"/>
          </p:cNvSpPr>
          <p:nvPr/>
        </p:nvSpPr>
        <p:spPr bwMode="auto">
          <a:xfrm>
            <a:off x="3789363" y="6532563"/>
            <a:ext cx="171450" cy="171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45" name="Text Box 41"/>
          <p:cNvSpPr txBox="1">
            <a:spLocks noChangeArrowheads="1"/>
          </p:cNvSpPr>
          <p:nvPr/>
        </p:nvSpPr>
        <p:spPr bwMode="auto">
          <a:xfrm>
            <a:off x="3978275" y="6430963"/>
            <a:ext cx="164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</a:rPr>
              <a:t>Proper motion</a:t>
            </a:r>
          </a:p>
        </p:txBody>
      </p:sp>
      <p:sp>
        <p:nvSpPr>
          <p:cNvPr id="328746" name="Text Box 42"/>
          <p:cNvSpPr txBox="1">
            <a:spLocks noChangeArrowheads="1"/>
          </p:cNvSpPr>
          <p:nvPr/>
        </p:nvSpPr>
        <p:spPr bwMode="auto">
          <a:xfrm>
            <a:off x="6319838" y="4233863"/>
            <a:ext cx="74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Sgr A</a:t>
            </a:r>
          </a:p>
        </p:txBody>
      </p:sp>
      <p:sp>
        <p:nvSpPr>
          <p:cNvPr id="328747" name="Text Box 43"/>
          <p:cNvSpPr txBox="1">
            <a:spLocks noChangeArrowheads="1"/>
          </p:cNvSpPr>
          <p:nvPr/>
        </p:nvSpPr>
        <p:spPr bwMode="auto">
          <a:xfrm>
            <a:off x="6443663" y="31416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OH43</a:t>
            </a:r>
          </a:p>
        </p:txBody>
      </p:sp>
      <p:sp>
        <p:nvSpPr>
          <p:cNvPr id="328748" name="Text Box 44"/>
          <p:cNvSpPr txBox="1">
            <a:spLocks noChangeArrowheads="1"/>
          </p:cNvSpPr>
          <p:nvPr/>
        </p:nvSpPr>
        <p:spPr bwMode="auto">
          <a:xfrm>
            <a:off x="6661150" y="26400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W49N</a:t>
            </a:r>
          </a:p>
        </p:txBody>
      </p:sp>
      <p:sp>
        <p:nvSpPr>
          <p:cNvPr id="328749" name="Text Box 45"/>
          <p:cNvSpPr txBox="1">
            <a:spLocks noChangeArrowheads="1"/>
          </p:cNvSpPr>
          <p:nvPr/>
        </p:nvSpPr>
        <p:spPr bwMode="auto">
          <a:xfrm>
            <a:off x="5641975" y="27797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66FFFF"/>
                </a:solidFill>
                <a:latin typeface="Times New Roman" pitchFamily="18" charset="0"/>
              </a:rPr>
              <a:t>ON2</a:t>
            </a:r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1357290" y="4500570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0" y="4572008"/>
            <a:ext cx="17859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500" b="1" dirty="0" smtClean="0">
                <a:solidFill>
                  <a:srgbClr val="66FFFF"/>
                </a:solidFill>
                <a:latin typeface="Times New Roman" pitchFamily="18" charset="0"/>
              </a:rPr>
              <a:t>IRAS08058+2138</a:t>
            </a:r>
            <a:endParaRPr lang="en-US" altLang="ja-JP" sz="1500" b="1" dirty="0">
              <a:solidFill>
                <a:srgbClr val="66FFFF"/>
              </a:solidFill>
              <a:latin typeface="Times New Roman" pitchFamily="18" charset="0"/>
            </a:endParaRPr>
          </a:p>
        </p:txBody>
      </p:sp>
      <p:sp>
        <p:nvSpPr>
          <p:cNvPr id="47" name="Oval 38"/>
          <p:cNvSpPr>
            <a:spLocks noChangeArrowheads="1"/>
          </p:cNvSpPr>
          <p:nvPr/>
        </p:nvSpPr>
        <p:spPr bwMode="auto">
          <a:xfrm>
            <a:off x="2143108" y="3786190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928794" y="342900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66FFFF"/>
                </a:solidFill>
                <a:latin typeface="Times New Roman" pitchFamily="18" charset="0"/>
              </a:rPr>
              <a:t>AFGL2789</a:t>
            </a:r>
            <a:endParaRPr lang="en-US" altLang="ja-JP" b="1" dirty="0">
              <a:solidFill>
                <a:srgbClr val="66FFFF"/>
              </a:solidFill>
              <a:latin typeface="Times New Roman" pitchFamily="18" charset="0"/>
            </a:endParaRPr>
          </a:p>
        </p:txBody>
      </p:sp>
      <p:sp>
        <p:nvSpPr>
          <p:cNvPr id="49" name="Oval 38"/>
          <p:cNvSpPr>
            <a:spLocks noChangeArrowheads="1"/>
          </p:cNvSpPr>
          <p:nvPr/>
        </p:nvSpPr>
        <p:spPr bwMode="auto">
          <a:xfrm>
            <a:off x="5786446" y="3571876"/>
            <a:ext cx="214314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786314" y="3286124"/>
            <a:ext cx="1785950" cy="3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500" b="1" dirty="0" smtClean="0">
                <a:solidFill>
                  <a:srgbClr val="66FFFF"/>
                </a:solidFill>
                <a:latin typeface="Times New Roman" pitchFamily="18" charset="0"/>
              </a:rPr>
              <a:t>IRAS1921+1723</a:t>
            </a:r>
            <a:endParaRPr lang="en-US" altLang="ja-JP" sz="1500" b="1" dirty="0">
              <a:solidFill>
                <a:srgbClr val="66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775"/>
            <a:ext cx="8229600" cy="719138"/>
          </a:xfrm>
        </p:spPr>
        <p:txBody>
          <a:bodyPr/>
          <a:lstStyle/>
          <a:p>
            <a:r>
              <a:rPr lang="en-US" altLang="ja-JP" sz="4000"/>
              <a:t>Period-Luminosity relation of Mira variables</a:t>
            </a:r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4650"/>
            <a:ext cx="9144000" cy="521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4899025" y="2122488"/>
            <a:ext cx="23209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/>
            <a:r>
              <a:rPr lang="en-US" altLang="ja-JP" sz="1600" b="1">
                <a:solidFill>
                  <a:srgbClr val="00CC00"/>
                </a:solidFill>
              </a:rPr>
              <a:t>Mk = -3.62 LogP +1.57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4899025" y="2382838"/>
            <a:ext cx="23209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/>
            <a:r>
              <a:rPr lang="en-US" altLang="ja-JP" sz="1600" b="1">
                <a:solidFill>
                  <a:srgbClr val="0000FF"/>
                </a:solidFill>
              </a:rPr>
              <a:t>Mk = -3.09 LogP +0.18</a:t>
            </a: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4899025" y="2644775"/>
            <a:ext cx="23209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/>
            <a:r>
              <a:rPr lang="en-US" altLang="ja-JP" sz="1600" b="1">
                <a:solidFill>
                  <a:schemeClr val="accent2"/>
                </a:solidFill>
              </a:rPr>
              <a:t>Mk = -3.51 LogP +1.10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323850" y="1268413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VERA results on Whitelock et al. 2008</a:t>
            </a: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5724525" y="105251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FF0000"/>
                </a:solidFill>
              </a:rPr>
              <a:t>Preliminary results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7062"/>
          </a:xfrm>
        </p:spPr>
        <p:txBody>
          <a:bodyPr/>
          <a:lstStyle/>
          <a:p>
            <a:r>
              <a:rPr lang="en-US" altLang="ja-JP" sz="4000"/>
              <a:t>S Crt </a:t>
            </a:r>
            <a:r>
              <a:rPr lang="ja-JP" altLang="en-US" sz="4000"/>
              <a:t>　</a:t>
            </a:r>
            <a:r>
              <a:rPr lang="en-US" altLang="ja-JP" sz="4000"/>
              <a:t>results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657600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000"/>
              <a:t>Maser flow with bipolarity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Flow inclination to line of sight ; 43°</a:t>
            </a:r>
          </a:p>
          <a:p>
            <a:pPr>
              <a:lnSpc>
                <a:spcPct val="80000"/>
              </a:lnSpc>
            </a:pPr>
            <a:endParaRPr lang="en-US" altLang="ja-JP" sz="2000"/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1404938"/>
            <a:ext cx="4814887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95288" y="3716338"/>
            <a:ext cx="2906712" cy="106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/>
            <a:r>
              <a:rPr lang="en-US" altLang="ja-JP" sz="1600"/>
              <a:t>VERA</a:t>
            </a:r>
          </a:p>
          <a:p>
            <a:pPr defTabSz="828675"/>
            <a:r>
              <a:rPr lang="en-US" altLang="ja-JP" sz="1600"/>
              <a:t>Pi = 2.33 mas err 0.3</a:t>
            </a:r>
          </a:p>
          <a:p>
            <a:pPr defTabSz="828675"/>
            <a:r>
              <a:rPr lang="en-US" altLang="ja-JP" sz="1600"/>
              <a:t>mu_a  -3.17 mas/yr    err  0.22</a:t>
            </a:r>
          </a:p>
          <a:p>
            <a:pPr defTabSz="828675"/>
            <a:r>
              <a:rPr lang="en-US" altLang="ja-JP" sz="1600"/>
              <a:t>mu_d  -5.41 mas/yr    err  0.22</a:t>
            </a: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323850" y="5084763"/>
            <a:ext cx="2906713" cy="106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/>
            <a:r>
              <a:rPr lang="en-US" altLang="ja-JP" sz="1600"/>
              <a:t>HIPPARCOS</a:t>
            </a:r>
          </a:p>
          <a:p>
            <a:pPr defTabSz="828675"/>
            <a:r>
              <a:rPr lang="en-US" altLang="ja-JP" sz="1600"/>
              <a:t>Pi = 1.27 mas err 0.92</a:t>
            </a:r>
          </a:p>
          <a:p>
            <a:pPr defTabSz="828675"/>
            <a:r>
              <a:rPr lang="en-US" altLang="ja-JP" sz="1600"/>
              <a:t>mu_a  -3.37 mas/yr    err  1.00</a:t>
            </a:r>
          </a:p>
          <a:p>
            <a:pPr defTabSz="828675"/>
            <a:r>
              <a:rPr lang="en-US" altLang="ja-JP" sz="1600"/>
              <a:t>mu_d  -4.67 mas/yr    err  0.75</a:t>
            </a: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179388" y="31416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Trigonometric parallax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Galactic rotation curve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67586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42844" y="492919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Honma, et.al, 2007,  Oh,  PhD thesis, 2009  </a:t>
            </a:r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076" y="1857364"/>
            <a:ext cx="42169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929190" y="521495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 observations Honma and </a:t>
            </a:r>
            <a:r>
              <a:rPr kumimoji="1" lang="en-US" altLang="ja-JP" dirty="0" err="1" smtClean="0"/>
              <a:t>Sofue</a:t>
            </a:r>
            <a:r>
              <a:rPr kumimoji="1" lang="en-US" altLang="ja-JP" dirty="0" smtClean="0"/>
              <a:t>, 1997 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0364" y="1500174"/>
            <a:ext cx="34290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Massive ring at 11 </a:t>
            </a:r>
            <a:r>
              <a:rPr lang="en-US" altLang="ja-JP" dirty="0" err="1" smtClean="0">
                <a:solidFill>
                  <a:srgbClr val="000000"/>
                </a:solidFill>
              </a:rPr>
              <a:t>kpc</a:t>
            </a:r>
            <a:r>
              <a:rPr lang="en-US" altLang="ja-JP" dirty="0" smtClean="0">
                <a:solidFill>
                  <a:srgbClr val="000000"/>
                </a:solidFill>
              </a:rPr>
              <a:t> causes  the dip ?   </a:t>
            </a:r>
            <a:r>
              <a:rPr lang="en-US" altLang="ja-JP" dirty="0" err="1" smtClean="0">
                <a:solidFill>
                  <a:srgbClr val="000000"/>
                </a:solidFill>
              </a:rPr>
              <a:t>Sofue</a:t>
            </a:r>
            <a:r>
              <a:rPr lang="en-US" altLang="ja-JP" dirty="0" smtClean="0">
                <a:solidFill>
                  <a:srgbClr val="000000"/>
                </a:solidFill>
              </a:rPr>
              <a:t> 2009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左矢印 9"/>
          <p:cNvSpPr/>
          <p:nvPr/>
        </p:nvSpPr>
        <p:spPr bwMode="auto">
          <a:xfrm rot="19543453">
            <a:off x="2140913" y="2221671"/>
            <a:ext cx="1004521" cy="30196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左矢印 10"/>
          <p:cNvSpPr/>
          <p:nvPr/>
        </p:nvSpPr>
        <p:spPr bwMode="auto">
          <a:xfrm rot="12884605">
            <a:off x="5780899" y="2117325"/>
            <a:ext cx="1004521" cy="29478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/>
              <a:t>Distance measurement</a:t>
            </a:r>
            <a:r>
              <a:rPr lang="ja-JP" altLang="en-US" sz="4000"/>
              <a:t>ｓ </a:t>
            </a:r>
            <a:r>
              <a:rPr lang="en-US" altLang="ja-JP" sz="4000"/>
              <a:t>of OrionKL</a:t>
            </a:r>
            <a:r>
              <a:rPr lang="ja-JP" altLang="en-US" sz="4000"/>
              <a:t>　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/>
              <a:t>H2O maser </a:t>
            </a:r>
            <a:r>
              <a:rPr lang="ja-JP" altLang="en-US" sz="2800"/>
              <a:t>（</a:t>
            </a:r>
            <a:r>
              <a:rPr lang="en-US" altLang="ja-JP" sz="2800"/>
              <a:t>Hirota et.al, 2007) </a:t>
            </a:r>
            <a:r>
              <a:rPr lang="en-US" altLang="ja-JP" sz="2800" b="1">
                <a:solidFill>
                  <a:srgbClr val="FF0000"/>
                </a:solidFill>
              </a:rPr>
              <a:t>VERA</a:t>
            </a:r>
          </a:p>
          <a:p>
            <a:pPr lvl="1"/>
            <a:r>
              <a:rPr lang="en-US" altLang="ja-JP" sz="2400"/>
              <a:t>437±19</a:t>
            </a:r>
            <a:r>
              <a:rPr lang="ja-JP" altLang="en-US" sz="2400"/>
              <a:t>　</a:t>
            </a:r>
            <a:r>
              <a:rPr lang="en-US" altLang="ja-JP" sz="2400"/>
              <a:t>pc</a:t>
            </a:r>
            <a:r>
              <a:rPr lang="ja-JP" altLang="en-US" sz="2400"/>
              <a:t>　</a:t>
            </a:r>
          </a:p>
          <a:p>
            <a:r>
              <a:rPr lang="en-US" altLang="ja-JP" sz="2800"/>
              <a:t>Nonthermal</a:t>
            </a:r>
            <a:r>
              <a:rPr lang="ja-JP" altLang="en-US" sz="2800"/>
              <a:t>　</a:t>
            </a:r>
            <a:r>
              <a:rPr lang="en-US" altLang="ja-JP" sz="2800"/>
              <a:t>star GMR A </a:t>
            </a:r>
            <a:r>
              <a:rPr lang="ja-JP" altLang="en-US" sz="2800"/>
              <a:t>　</a:t>
            </a:r>
            <a:r>
              <a:rPr lang="en-US" altLang="ja-JP" sz="2800"/>
              <a:t>VLBA</a:t>
            </a:r>
            <a:r>
              <a:rPr lang="ja-JP" altLang="en-US" sz="2800"/>
              <a:t>　</a:t>
            </a:r>
            <a:r>
              <a:rPr lang="en-US" altLang="ja-JP" sz="2800"/>
              <a:t>(Sandstrom et.al, 2007)</a:t>
            </a:r>
            <a:r>
              <a:rPr lang="ja-JP" altLang="en-US" sz="2800"/>
              <a:t>　</a:t>
            </a:r>
            <a:r>
              <a:rPr lang="en-US" altLang="ja-JP" sz="2800"/>
              <a:t>VLBA</a:t>
            </a:r>
          </a:p>
          <a:p>
            <a:pPr lvl="1"/>
            <a:r>
              <a:rPr lang="en-US" altLang="ja-JP" sz="2400"/>
              <a:t>389±22</a:t>
            </a:r>
            <a:r>
              <a:rPr lang="ja-JP" altLang="en-US" sz="2400"/>
              <a:t>　</a:t>
            </a:r>
            <a:r>
              <a:rPr lang="en-US" altLang="ja-JP" sz="2400"/>
              <a:t>pc</a:t>
            </a:r>
          </a:p>
          <a:p>
            <a:r>
              <a:rPr lang="en-US" altLang="ja-JP" sz="2800"/>
              <a:t>Nonthermal</a:t>
            </a:r>
            <a:r>
              <a:rPr lang="ja-JP" altLang="en-US" sz="2800"/>
              <a:t>　</a:t>
            </a:r>
            <a:r>
              <a:rPr lang="en-US" altLang="ja-JP" sz="2800"/>
              <a:t>stars</a:t>
            </a:r>
            <a:r>
              <a:rPr lang="ja-JP" altLang="en-US" sz="2800"/>
              <a:t>　</a:t>
            </a:r>
            <a:r>
              <a:rPr lang="en-US" altLang="ja-JP" sz="2800"/>
              <a:t>(Menten et.al, 2007)</a:t>
            </a:r>
            <a:r>
              <a:rPr lang="ja-JP" altLang="en-US" sz="2800"/>
              <a:t>　</a:t>
            </a:r>
            <a:r>
              <a:rPr lang="en-US" altLang="ja-JP" sz="2800"/>
              <a:t>VLBA</a:t>
            </a:r>
          </a:p>
          <a:p>
            <a:pPr lvl="1"/>
            <a:r>
              <a:rPr lang="en-US" altLang="ja-JP" sz="2400"/>
              <a:t>414±7</a:t>
            </a:r>
            <a:r>
              <a:rPr lang="ja-JP" altLang="en-US" sz="2400"/>
              <a:t>　</a:t>
            </a:r>
            <a:r>
              <a:rPr lang="en-US" altLang="ja-JP" sz="2400"/>
              <a:t>pc</a:t>
            </a:r>
          </a:p>
          <a:p>
            <a:r>
              <a:rPr lang="en-US" altLang="ja-JP" sz="2800"/>
              <a:t>SiO maser </a:t>
            </a:r>
            <a:r>
              <a:rPr lang="ja-JP" altLang="en-US" sz="2800"/>
              <a:t>（</a:t>
            </a:r>
            <a:r>
              <a:rPr lang="en-US" altLang="ja-JP" sz="2800"/>
              <a:t>Kim et.al, 2008) </a:t>
            </a:r>
            <a:r>
              <a:rPr lang="en-US" altLang="ja-JP" sz="2800" b="1">
                <a:solidFill>
                  <a:srgbClr val="FF0000"/>
                </a:solidFill>
              </a:rPr>
              <a:t>VERA</a:t>
            </a:r>
          </a:p>
          <a:p>
            <a:pPr lvl="1"/>
            <a:r>
              <a:rPr lang="en-US" altLang="ja-JP" sz="2400"/>
              <a:t>418±6</a:t>
            </a:r>
            <a:r>
              <a:rPr lang="ja-JP" altLang="en-US" sz="2400"/>
              <a:t>　</a:t>
            </a:r>
            <a:r>
              <a:rPr lang="en-US" altLang="ja-JP" sz="2400"/>
              <a:t>pc</a:t>
            </a:r>
          </a:p>
          <a:p>
            <a:pPr lvl="1"/>
            <a:endParaRPr lang="en-US" altLang="ja-JP" sz="2400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23850" y="5791200"/>
            <a:ext cx="882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FF0000"/>
                </a:solidFill>
              </a:rPr>
              <a:t>Coincide with 1% accuracy between VERA and VLBA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6814</TotalTime>
  <Words>774</Words>
  <Application>Microsoft Office PowerPoint</Application>
  <PresentationFormat>画面に合わせる (4:3)</PresentationFormat>
  <Paragraphs>224</Paragraphs>
  <Slides>21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Beam</vt:lpstr>
      <vt:lpstr>Status and future plan of VERA project</vt:lpstr>
      <vt:lpstr>スライド 2</vt:lpstr>
      <vt:lpstr>スライド 3</vt:lpstr>
      <vt:lpstr>VERA scientific goal</vt:lpstr>
      <vt:lpstr>Results of VERA measurements</vt:lpstr>
      <vt:lpstr>Period-Luminosity relation of Mira variables</vt:lpstr>
      <vt:lpstr>S Crt 　results</vt:lpstr>
      <vt:lpstr>Galactic rotation curve</vt:lpstr>
      <vt:lpstr>Distance measurementｓ of OrionKL　</vt:lpstr>
      <vt:lpstr>Current astrometry accuracy  (10～30μarc sec.）</vt:lpstr>
      <vt:lpstr>See other results</vt:lpstr>
      <vt:lpstr>Open Use of VERA</vt:lpstr>
      <vt:lpstr>New observation scheme </vt:lpstr>
      <vt:lpstr>VERA candidate objects</vt:lpstr>
      <vt:lpstr>Future plan of VERA</vt:lpstr>
      <vt:lpstr>VDB-2000 (8Gbps Disc recorder)</vt:lpstr>
      <vt:lpstr>スライド 17</vt:lpstr>
      <vt:lpstr>New Seoul correlator for KVN/EAVN</vt:lpstr>
      <vt:lpstr>スライド 19</vt:lpstr>
      <vt:lpstr>Possible collaborations with VLBA</vt:lpstr>
      <vt:lpstr>Summary</vt:lpstr>
    </vt:vector>
  </TitlesOfParts>
  <Company>国立天文台VSOP室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 System</dc:title>
  <dc:creator>小林秀行</dc:creator>
  <cp:lastModifiedBy>hkobaya</cp:lastModifiedBy>
  <cp:revision>171</cp:revision>
  <dcterms:created xsi:type="dcterms:W3CDTF">2001-08-03T14:12:33Z</dcterms:created>
  <dcterms:modified xsi:type="dcterms:W3CDTF">2009-07-21T21:50:02Z</dcterms:modified>
</cp:coreProperties>
</file>