
<file path=[Content_Types].xml><?xml version="1.0" encoding="utf-8"?>
<Types xmlns="http://schemas.openxmlformats.org/package/2006/content-types">
  <Override PartName="/ppt/slides/slide12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22.xml" ContentType="application/vnd.openxmlformats-officedocument.presentationml.slide+xml"/>
  <Override PartName="/ppt/slides/slide28.xml" ContentType="application/vnd.openxmlformats-officedocument.presentationml.slide+xml"/>
  <Override PartName="/ppt/theme/theme2.xml" ContentType="application/vnd.openxmlformats-officedocument.theme+xml"/>
  <Override PartName="/ppt/slides/slide2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35.xml" ContentType="application/vnd.openxmlformats-officedocument.presentationml.slide+xml"/>
  <Override PartName="/docProps/app.xml" ContentType="application/vnd.openxmlformats-officedocument.extended-properties+xml"/>
  <Override PartName="/ppt/slides/slide42.xml" ContentType="application/vnd.openxmlformats-officedocument.presentationml.slide+xml"/>
  <Override PartName="/ppt/slides/slide36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theme/theme3.xml" ContentType="application/vnd.openxmlformats-officedocument.theme+xml"/>
  <Override PartName="/ppt/slides/slide45.xml" ContentType="application/vnd.openxmlformats-officedocument.presentationml.slide+xml"/>
  <Override PartName="/ppt/notesSlides/notesSlide16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ppt/notesSlides/notesSlide7.xml" ContentType="application/vnd.openxmlformats-officedocument.presentationml.notesSlide+xml"/>
  <Override PartName="/ppt/notesSlides/notesSlide15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4.xml" ContentType="application/vnd.openxmlformats-officedocument.presentationml.notesSlide+xml"/>
  <Override PartName="/ppt/notesSlides/notesSlide19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13.xml" ContentType="application/vnd.openxmlformats-officedocument.presentationml.slide+xml"/>
  <Override PartName="/ppt/slides/slide40.xml" ContentType="application/vnd.openxmlformats-officedocument.presentationml.slide+xml"/>
  <Override PartName="/ppt/slides/slide14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34.xml" ContentType="application/vnd.openxmlformats-officedocument.presentationml.slide+xml"/>
  <Override PartName="/ppt/slides/slide44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37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3.xml" ContentType="application/vnd.openxmlformats-officedocument.presentationml.slide+xml"/>
  <Override PartName="/ppt/presProps.xml" ContentType="application/vnd.openxmlformats-officedocument.presentationml.presProps+xml"/>
  <Default Extension="jpeg" ContentType="image/jpeg"/>
  <Override PartName="/ppt/notesSlides/notesSlide18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7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31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Override PartName="/ppt/notesSlides/notesSlide10.xml" ContentType="application/vnd.openxmlformats-officedocument.presentationml.notesSlide+xml"/>
  <Default Extension="rels" ContentType="application/vnd.openxmlformats-package.relationships+xml"/>
  <Override PartName="/ppt/slides/slide9.xml" ContentType="application/vnd.openxmlformats-officedocument.presentationml.slide+xml"/>
  <Override PartName="/ppt/slides/slide24.xml" ContentType="application/vnd.openxmlformats-officedocument.presentationml.slide+xml"/>
  <Override PartName="/ppt/slides/slide39.xml" ContentType="application/vnd.openxmlformats-officedocument.presentationml.slide+xml"/>
  <Override PartName="/ppt/slides/slide32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38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19.xml" ContentType="application/vnd.openxmlformats-officedocument.presentationml.slide+xml"/>
  <Override PartName="/ppt/slides/slide41.xml" ContentType="application/vnd.openxmlformats-officedocument.presentationml.slide+xml"/>
  <Override PartName="/ppt/slides/slide2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726" r:id="rId1"/>
  </p:sldMasterIdLst>
  <p:notesMasterIdLst>
    <p:notesMasterId r:id="rId47"/>
  </p:notesMasterIdLst>
  <p:handoutMasterIdLst>
    <p:handoutMasterId r:id="rId48"/>
  </p:handoutMasterIdLst>
  <p:sldIdLst>
    <p:sldId id="257" r:id="rId2"/>
    <p:sldId id="256" r:id="rId3"/>
    <p:sldId id="259" r:id="rId4"/>
    <p:sldId id="267" r:id="rId5"/>
    <p:sldId id="270" r:id="rId6"/>
    <p:sldId id="273" r:id="rId7"/>
    <p:sldId id="272" r:id="rId8"/>
    <p:sldId id="271" r:id="rId9"/>
    <p:sldId id="262" r:id="rId10"/>
    <p:sldId id="263" r:id="rId11"/>
    <p:sldId id="274" r:id="rId12"/>
    <p:sldId id="268" r:id="rId13"/>
    <p:sldId id="293" r:id="rId14"/>
    <p:sldId id="300" r:id="rId15"/>
    <p:sldId id="313" r:id="rId16"/>
    <p:sldId id="278" r:id="rId17"/>
    <p:sldId id="275" r:id="rId18"/>
    <p:sldId id="276" r:id="rId19"/>
    <p:sldId id="312" r:id="rId20"/>
    <p:sldId id="294" r:id="rId21"/>
    <p:sldId id="295" r:id="rId22"/>
    <p:sldId id="296" r:id="rId23"/>
    <p:sldId id="297" r:id="rId24"/>
    <p:sldId id="298" r:id="rId25"/>
    <p:sldId id="299" r:id="rId26"/>
    <p:sldId id="301" r:id="rId27"/>
    <p:sldId id="302" r:id="rId28"/>
    <p:sldId id="303" r:id="rId29"/>
    <p:sldId id="279" r:id="rId30"/>
    <p:sldId id="280" r:id="rId31"/>
    <p:sldId id="281" r:id="rId32"/>
    <p:sldId id="304" r:id="rId33"/>
    <p:sldId id="305" r:id="rId34"/>
    <p:sldId id="282" r:id="rId35"/>
    <p:sldId id="291" r:id="rId36"/>
    <p:sldId id="306" r:id="rId37"/>
    <p:sldId id="287" r:id="rId38"/>
    <p:sldId id="290" r:id="rId39"/>
    <p:sldId id="307" r:id="rId40"/>
    <p:sldId id="308" r:id="rId41"/>
    <p:sldId id="309" r:id="rId42"/>
    <p:sldId id="288" r:id="rId43"/>
    <p:sldId id="310" r:id="rId44"/>
    <p:sldId id="311" r:id="rId45"/>
    <p:sldId id="269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webPr allowPng="1" organizeInFolders="0" useLongFilenames="0" imgSz="1024x768" encoding="macintosh"/>
  <p:prnPr/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showOutlineIcons="0">
    <p:restoredLeft sz="21210" autoAdjust="0"/>
    <p:restoredTop sz="90347" autoAdjust="0"/>
  </p:normalViewPr>
  <p:slideViewPr>
    <p:cSldViewPr snapToObjects="1">
      <p:cViewPr>
        <p:scale>
          <a:sx n="100" d="100"/>
          <a:sy n="100" d="100"/>
        </p:scale>
        <p:origin x="-2264" y="-1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9" Type="http://schemas.openxmlformats.org/officeDocument/2006/relationships/slide" Target="slides/slide38.xml"/><Relationship Id="rId7" Type="http://schemas.openxmlformats.org/officeDocument/2006/relationships/slide" Target="slides/slide6.xml"/><Relationship Id="rId43" Type="http://schemas.openxmlformats.org/officeDocument/2006/relationships/slide" Target="slides/slide42.xml"/><Relationship Id="rId25" Type="http://schemas.openxmlformats.org/officeDocument/2006/relationships/slide" Target="slides/slide24.xml"/><Relationship Id="rId10" Type="http://schemas.openxmlformats.org/officeDocument/2006/relationships/slide" Target="slides/slide9.xml"/><Relationship Id="rId50" Type="http://schemas.openxmlformats.org/officeDocument/2006/relationships/presProps" Target="presProps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45" Type="http://schemas.openxmlformats.org/officeDocument/2006/relationships/slide" Target="slides/slide44.xml"/><Relationship Id="rId42" Type="http://schemas.openxmlformats.org/officeDocument/2006/relationships/slide" Target="slides/slide41.xml"/><Relationship Id="rId6" Type="http://schemas.openxmlformats.org/officeDocument/2006/relationships/slide" Target="slides/slide5.xml"/><Relationship Id="rId49" Type="http://schemas.openxmlformats.org/officeDocument/2006/relationships/printerSettings" Target="printerSettings/printerSettings1.bin"/><Relationship Id="rId44" Type="http://schemas.openxmlformats.org/officeDocument/2006/relationships/slide" Target="slides/slide43.xml"/><Relationship Id="rId19" Type="http://schemas.openxmlformats.org/officeDocument/2006/relationships/slide" Target="slides/slide18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2" Type="http://schemas.openxmlformats.org/officeDocument/2006/relationships/slide" Target="slides/slide1.xml"/><Relationship Id="rId46" Type="http://schemas.openxmlformats.org/officeDocument/2006/relationships/slide" Target="slides/slide45.xml"/><Relationship Id="rId35" Type="http://schemas.openxmlformats.org/officeDocument/2006/relationships/slide" Target="slides/slide34.xml"/><Relationship Id="rId51" Type="http://schemas.openxmlformats.org/officeDocument/2006/relationships/viewProps" Target="viewProps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40" Type="http://schemas.openxmlformats.org/officeDocument/2006/relationships/slide" Target="slides/slide39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47" Type="http://schemas.openxmlformats.org/officeDocument/2006/relationships/notesMaster" Target="notesMasters/notesMaster1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2" Type="http://schemas.openxmlformats.org/officeDocument/2006/relationships/theme" Target="theme/theme1.xml"/><Relationship Id="rId12" Type="http://schemas.openxmlformats.org/officeDocument/2006/relationships/slide" Target="slides/slide11.xml"/><Relationship Id="rId3" Type="http://schemas.openxmlformats.org/officeDocument/2006/relationships/slide" Target="slides/slide2.xml"/><Relationship Id="rId23" Type="http://schemas.openxmlformats.org/officeDocument/2006/relationships/slide" Target="slides/slide22.xml"/><Relationship Id="rId53" Type="http://schemas.openxmlformats.org/officeDocument/2006/relationships/tableStyles" Target="tableStyles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29" Type="http://schemas.openxmlformats.org/officeDocument/2006/relationships/slide" Target="slides/slide28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slide" Target="slides/slide4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2" Type="http://schemas.openxmlformats.org/officeDocument/2006/relationships/slide" Target="slides/slide21.xml"/><Relationship Id="rId2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6CBAC-D2FE-C740-9C87-992EDBA36C0F}" type="datetimeFigureOut">
              <a:rPr lang="en-US" smtClean="0"/>
              <a:pPr/>
              <a:t>12/1/09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4D279-E510-EA49-BC7D-7BF701B5244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84028D-1891-2244-B11B-9C38E472B592}" type="datetimeFigureOut">
              <a:rPr lang="en-US" smtClean="0"/>
              <a:pPr/>
              <a:t>12/1/09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6E219-2F77-0347-9E1D-636404B44D7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 overview of the major components of the system</a:t>
            </a:r>
          </a:p>
          <a:p>
            <a:r>
              <a:rPr lang="en-US" baseline="0" dirty="0" smtClean="0"/>
              <a:t> - to give a sense of what’s ‘in there’</a:t>
            </a:r>
            <a:endParaRPr lang="en-US" dirty="0" smtClean="0"/>
          </a:p>
          <a:p>
            <a:r>
              <a:rPr lang="en-US" baseline="0" dirty="0" smtClean="0"/>
              <a:t> - to familiarize you with the ‘lingo’ : CPCC, CBE, Station Board, Baseline Boards, etc.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Escoffier could</a:t>
            </a:r>
            <a:r>
              <a:rPr lang="en-US" baseline="0" dirty="0" smtClean="0"/>
              <a:t> do two of the same correlator but EVLA and ALMA requirements are quite different</a:t>
            </a:r>
          </a:p>
          <a:p>
            <a:pPr>
              <a:buFontTx/>
              <a:buChar char="-"/>
            </a:pPr>
            <a:r>
              <a:rPr lang="en-US" baseline="0" dirty="0" smtClean="0"/>
              <a:t> ALMA is a ‘pay-to-play’ system except for a few countries who helped build it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The system consists</a:t>
            </a:r>
            <a:r>
              <a:rPr lang="en-US" baseline="0" dirty="0" smtClean="0"/>
              <a:t> of ‘many’ of only a few types of boards.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There are only THREE different board types.</a:t>
            </a:r>
            <a:endParaRPr lang="en-US" dirty="0" smtClean="0"/>
          </a:p>
          <a:p>
            <a:r>
              <a:rPr lang="en-US" dirty="0" smtClean="0"/>
              <a:t>- The</a:t>
            </a:r>
            <a:r>
              <a:rPr lang="en-US" baseline="0" dirty="0" smtClean="0"/>
              <a:t> observed signal is digitized at the antenna (unlike pre-EVAL antennas)</a:t>
            </a:r>
          </a:p>
          <a:p>
            <a:pPr>
              <a:buFontTx/>
              <a:buChar char="-"/>
            </a:pPr>
            <a:r>
              <a:rPr lang="en-US" dirty="0" smtClean="0"/>
              <a:t> Sent to correlator</a:t>
            </a:r>
            <a:r>
              <a:rPr lang="en-US" baseline="0" dirty="0" smtClean="0"/>
              <a:t> room via fiber optic cable</a:t>
            </a:r>
          </a:p>
          <a:p>
            <a:pPr>
              <a:buFontTx/>
              <a:buChar char="-"/>
            </a:pPr>
            <a:r>
              <a:rPr lang="en-US" baseline="0" dirty="0" smtClean="0"/>
              <a:t> One antenna feeds 4 Station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Crossbar Boards facilitate the variable routing of Station Board output to Baseline Board inputs</a:t>
            </a:r>
          </a:p>
          <a:p>
            <a:pPr>
              <a:buFontTx/>
              <a:buChar char="-"/>
            </a:pPr>
            <a:r>
              <a:rPr lang="en-US" baseline="0" dirty="0" smtClean="0"/>
              <a:t> Baseline Boards perform the actual correlations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Fiber</a:t>
            </a:r>
            <a:r>
              <a:rPr lang="en-US" baseline="0" dirty="0" smtClean="0"/>
              <a:t> from the antenna is </a:t>
            </a:r>
            <a:r>
              <a:rPr lang="en-US" baseline="0" dirty="0" err="1" smtClean="0"/>
              <a:t>demultiplexed</a:t>
            </a:r>
            <a:r>
              <a:rPr lang="en-US" baseline="0" dirty="0" smtClean="0"/>
              <a:t> into 12 ‘colors’ -  each Station Board gets 3 of the 12</a:t>
            </a:r>
          </a:p>
          <a:p>
            <a:pPr lvl="1"/>
            <a:r>
              <a:rPr lang="en-US" baseline="0" dirty="0" smtClean="0"/>
              <a:t>• thus giving us the 4 </a:t>
            </a:r>
            <a:r>
              <a:rPr lang="en-US" baseline="0" dirty="0" err="1" smtClean="0"/>
              <a:t>Stbs</a:t>
            </a:r>
            <a:r>
              <a:rPr lang="en-US" baseline="0" dirty="0" smtClean="0"/>
              <a:t> per antenna</a:t>
            </a:r>
          </a:p>
          <a:p>
            <a:r>
              <a:rPr lang="en-US" baseline="0" dirty="0" smtClean="0"/>
              <a:t>FORM receives fiber input – has its own CMIB</a:t>
            </a:r>
          </a:p>
          <a:p>
            <a:r>
              <a:rPr lang="en-US" baseline="0" dirty="0" smtClean="0"/>
              <a:t>Monitor &amp; Control CMIB on upper-right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Each</a:t>
            </a:r>
            <a:r>
              <a:rPr lang="en-US" baseline="0" dirty="0" smtClean="0"/>
              <a:t> rack contains 3 chassis – called ‘crates’</a:t>
            </a:r>
          </a:p>
          <a:p>
            <a:pPr>
              <a:buFontTx/>
              <a:buChar char="-"/>
            </a:pPr>
            <a:r>
              <a:rPr lang="en-US" dirty="0" smtClean="0"/>
              <a:t> The top and bottom crates are</a:t>
            </a:r>
            <a:r>
              <a:rPr lang="en-US" baseline="0" dirty="0" smtClean="0"/>
              <a:t> 12U in height and hold the station/baseline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The middle crate is 6U in height and holds the Crossbar Boards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 All sixteen station boards are present in this</a:t>
            </a:r>
            <a:r>
              <a:rPr lang="en-US" baseline="0" dirty="0" smtClean="0"/>
              <a:t> Station Rack</a:t>
            </a:r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Crossbar boards</a:t>
            </a:r>
            <a:r>
              <a:rPr lang="en-US" baseline="0" dirty="0" smtClean="0"/>
              <a:t> route signals from the Station Board outputs to the Baseline Board inputs.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These</a:t>
            </a:r>
            <a:r>
              <a:rPr lang="en-US" baseline="0" dirty="0" smtClean="0"/>
              <a:t> boards sit in the ‘6U’ crate between the Top and Bottom Station Board 12U crates</a:t>
            </a:r>
          </a:p>
          <a:p>
            <a:r>
              <a:rPr lang="en-US" baseline="0" dirty="0" smtClean="0"/>
              <a:t>- They are quite a bit smaller and sit far back in the crate</a:t>
            </a:r>
          </a:p>
          <a:p>
            <a:pPr>
              <a:buFontTx/>
              <a:buChar char="-"/>
            </a:pPr>
            <a:r>
              <a:rPr lang="en-US" baseline="0" dirty="0" smtClean="0"/>
              <a:t> Only station racks have Crossbar Boards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- 6U crates are present</a:t>
            </a:r>
            <a:r>
              <a:rPr lang="en-US" baseline="0" dirty="0" smtClean="0"/>
              <a:t> but not used.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 Station Racks are in the center surrounded</a:t>
            </a:r>
            <a:r>
              <a:rPr lang="en-US" baseline="0" dirty="0" smtClean="0"/>
              <a:t> by Baseline Racks</a:t>
            </a:r>
          </a:p>
          <a:p>
            <a:pPr>
              <a:buFontTx/>
              <a:buChar char="-"/>
            </a:pPr>
            <a:r>
              <a:rPr lang="en-US" baseline="0" dirty="0" smtClean="0"/>
              <a:t> Everything sits on a raised floor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for cooling and wiring</a:t>
            </a:r>
          </a:p>
          <a:p>
            <a:pPr lvl="1"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B101, B102, B103, S004, S003, S002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Notice -48VDC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CBE, </a:t>
            </a:r>
            <a:r>
              <a:rPr lang="en-US" dirty="0" err="1" smtClean="0"/>
              <a:t>CPCCs</a:t>
            </a:r>
            <a:r>
              <a:rPr lang="en-US" dirty="0" smtClean="0"/>
              <a:t>, MCCC, NGAS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CPCC1, CPCC2, NGASS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HVAC</a:t>
            </a:r>
            <a:r>
              <a:rPr lang="en-US" baseline="0" dirty="0" smtClean="0"/>
              <a:t> units</a:t>
            </a:r>
          </a:p>
          <a:p>
            <a:r>
              <a:rPr lang="en-US" baseline="0" dirty="0" smtClean="0"/>
              <a:t> - DX = Direct Exchange</a:t>
            </a:r>
          </a:p>
          <a:p>
            <a:r>
              <a:rPr lang="en-US" baseline="0" dirty="0" smtClean="0"/>
              <a:t> - CW = Chilled Water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Power</a:t>
            </a:r>
            <a:r>
              <a:rPr lang="en-US" baseline="0" dirty="0" smtClean="0"/>
              <a:t> Plant</a:t>
            </a:r>
          </a:p>
          <a:p>
            <a:pPr>
              <a:buFontTx/>
              <a:buChar char="-"/>
            </a:pPr>
            <a:r>
              <a:rPr lang="en-US" baseline="0" dirty="0" smtClean="0"/>
              <a:t>  -48VDC Rectifiers</a:t>
            </a:r>
          </a:p>
          <a:p>
            <a:pPr>
              <a:buFontTx/>
              <a:buChar char="-"/>
            </a:pPr>
            <a:r>
              <a:rPr lang="en-US" dirty="0" smtClean="0"/>
              <a:t> Battery backup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• Personalities are firmware loaded at startup</a:t>
            </a:r>
          </a:p>
          <a:p>
            <a:r>
              <a:rPr lang="en-US" baseline="0" dirty="0" smtClean="0"/>
              <a:t>• Configurations by setting registers are done during operation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MIB is simple by comparison</a:t>
            </a:r>
          </a:p>
          <a:p>
            <a:pPr lvl="1"/>
            <a:r>
              <a:rPr lang="en-US" dirty="0" smtClean="0"/>
              <a:t>~ 1.5 MB memory</a:t>
            </a:r>
          </a:p>
          <a:p>
            <a:pPr lvl="1"/>
            <a:r>
              <a:rPr lang="en-US" dirty="0" smtClean="0"/>
              <a:t>Proprietary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Actually</a:t>
            </a:r>
            <a:r>
              <a:rPr lang="en-US" baseline="0" dirty="0" smtClean="0"/>
              <a:t> 2 IP addresses</a:t>
            </a:r>
          </a:p>
          <a:p>
            <a:r>
              <a:rPr lang="en-US" baseline="0" dirty="0" smtClean="0"/>
              <a:t> - one is created by DHCP for booting purposes</a:t>
            </a:r>
          </a:p>
          <a:p>
            <a:r>
              <a:rPr lang="en-US" baseline="0" dirty="0" smtClean="0"/>
              <a:t> - one is created later to map the board’s location to IP address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WIDAR Correlator Overview - Kevin Ryan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Kevin Ryan </a:t>
            </a:r>
            <a:fld id="{E7854931-00E3-8047-99FB-37A3F3175EF4}" type="slidenum">
              <a:rPr lang="en-US" smtClean="0"/>
              <a:pPr/>
              <a:t>‹#›</a:t>
            </a:fld>
            <a:r>
              <a:rPr lang="en-US" dirty="0" smtClean="0"/>
              <a:t> of ??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5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3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9.png"/><Relationship Id="rId5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mitr.drao.nrc.ca/widar/private/Private.html" TargetMode="External"/><Relationship Id="rId3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3" Type="http://schemas.openxmlformats.org/officeDocument/2006/relationships/hyperlink" Target="http://b101-t-4.evla.nrao.edu/mah?%3Crecirculator%20id='x0%E2%80%99%3E%3Cstate%20inputStreamConfig='%E2%80%99/%3E%3C/recirculator%3E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3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US" sz="4129" dirty="0" smtClean="0"/>
              <a:t>170,000 watts of power, 120 tons of cooling </a:t>
            </a:r>
          </a:p>
          <a:p>
            <a:pPr algn="ctr">
              <a:buNone/>
            </a:pPr>
            <a:r>
              <a:rPr lang="en-US" sz="1548" dirty="0" smtClean="0"/>
              <a:t>for</a:t>
            </a:r>
          </a:p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/>
            <a:alphaModFix amt="25000"/>
          </a:blip>
          <a:stretch>
            <a:fillRect/>
          </a:stretch>
        </p:blipFill>
        <p:spPr>
          <a:xfrm>
            <a:off x="251945" y="1011187"/>
            <a:ext cx="8825783" cy="4475213"/>
          </a:xfrm>
          <a:prstGeom prst="rect">
            <a:avLst/>
          </a:prstGeom>
          <a:solidFill>
            <a:srgbClr val="FFFFFF">
              <a:alpha val="70000"/>
            </a:srgbClr>
          </a:solidFill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152400"/>
            <a:ext cx="6400800" cy="1165225"/>
          </a:xfrm>
        </p:spPr>
        <p:txBody>
          <a:bodyPr/>
          <a:lstStyle/>
          <a:p>
            <a:r>
              <a:rPr lang="en-US" dirty="0" smtClean="0"/>
              <a:t>Behind Closed Doors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5410200"/>
            <a:ext cx="6400800" cy="1219200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Operator’s Overview of the EVLA WIDAR Correlator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4102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Concept began about 11 years ago (1998)</a:t>
            </a:r>
          </a:p>
          <a:p>
            <a:r>
              <a:rPr lang="en-US" dirty="0" err="1" smtClean="0"/>
              <a:t>NRAO’s</a:t>
            </a:r>
            <a:r>
              <a:rPr lang="en-US" dirty="0" smtClean="0"/>
              <a:t> Ray Escoffier was busy with </a:t>
            </a:r>
            <a:r>
              <a:rPr lang="en-US" dirty="0" err="1" smtClean="0"/>
              <a:t>ALMA’s</a:t>
            </a:r>
            <a:r>
              <a:rPr lang="en-US" dirty="0" smtClean="0"/>
              <a:t> correlator - could not commit to </a:t>
            </a:r>
            <a:r>
              <a:rPr lang="en-US" dirty="0" err="1" smtClean="0"/>
              <a:t>EVLA’s</a:t>
            </a:r>
            <a:r>
              <a:rPr lang="en-US" dirty="0" smtClean="0"/>
              <a:t> also</a:t>
            </a:r>
          </a:p>
          <a:p>
            <a:r>
              <a:rPr lang="en-US" dirty="0" smtClean="0"/>
              <a:t>Canada needed an ‘in’ into ALMA (a share in its use)</a:t>
            </a:r>
          </a:p>
          <a:p>
            <a:r>
              <a:rPr lang="en-US" dirty="0" smtClean="0"/>
              <a:t>Rick </a:t>
            </a:r>
            <a:r>
              <a:rPr lang="en-US" dirty="0" err="1" smtClean="0"/>
              <a:t>Perley</a:t>
            </a:r>
            <a:r>
              <a:rPr lang="en-US" dirty="0" smtClean="0"/>
              <a:t> contacted Peter Dewdney of DRAO, Penticton, BC, Canada; they go back to college days</a:t>
            </a:r>
          </a:p>
          <a:p>
            <a:r>
              <a:rPr lang="en-US" dirty="0" smtClean="0"/>
              <a:t>Peter, after much effort, got funding ~$25M by the Canadian Government to supply the correlator in return for access to NRAO antennas including our share in ALMA.</a:t>
            </a:r>
          </a:p>
          <a:p>
            <a:r>
              <a:rPr lang="en-US" dirty="0" smtClean="0"/>
              <a:t>Primary architect of WIDAR is Brent Carlson of DRAO</a:t>
            </a:r>
          </a:p>
          <a:p>
            <a:r>
              <a:rPr lang="en-US" dirty="0" smtClean="0"/>
              <a:t>Hardware was built in Canada</a:t>
            </a:r>
          </a:p>
          <a:p>
            <a:r>
              <a:rPr lang="en-US" dirty="0" smtClean="0"/>
              <a:t>Software is being developed as a joint effort between NRAO and DRAO.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</a:t>
            </a:fld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676400" y="164068"/>
            <a:ext cx="628053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W</a:t>
            </a:r>
            <a:r>
              <a:rPr lang="en-US" sz="2400" dirty="0" smtClean="0"/>
              <a:t>ideband </a:t>
            </a:r>
            <a:r>
              <a:rPr lang="en-US" sz="3200" b="1" dirty="0" err="1" smtClean="0"/>
              <a:t>I</a:t>
            </a:r>
            <a:r>
              <a:rPr lang="en-US" sz="2400" dirty="0" err="1" smtClean="0"/>
              <a:t>nterferometric</a:t>
            </a:r>
            <a:r>
              <a:rPr lang="en-US" sz="2400" dirty="0" smtClean="0"/>
              <a:t> </a:t>
            </a:r>
            <a:r>
              <a:rPr lang="en-US" sz="3200" b="1" dirty="0" smtClean="0"/>
              <a:t>D</a:t>
            </a:r>
            <a:r>
              <a:rPr lang="en-US" sz="2400" dirty="0" smtClean="0"/>
              <a:t>igital </a:t>
            </a:r>
            <a:r>
              <a:rPr lang="en-US" sz="3200" b="1" dirty="0" err="1" smtClean="0"/>
              <a:t>AR</a:t>
            </a:r>
            <a:r>
              <a:rPr lang="en-US" sz="2400" dirty="0" err="1" smtClean="0"/>
              <a:t>chitecture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81" y="175419"/>
            <a:ext cx="4699531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WIDAR In a Nutshell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392" y="5791200"/>
            <a:ext cx="1483646" cy="91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371600" y="1600200"/>
            <a:ext cx="1143000" cy="850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152400" y="101600"/>
            <a:ext cx="1501422" cy="1117600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>
            <a:off x="1501422" y="1318419"/>
            <a:ext cx="304800" cy="198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2" name="Group 51"/>
          <p:cNvGrpSpPr/>
          <p:nvPr/>
        </p:nvGrpSpPr>
        <p:grpSpPr>
          <a:xfrm>
            <a:off x="1981200" y="2005124"/>
            <a:ext cx="6248400" cy="3723800"/>
            <a:chOff x="1981200" y="2005124"/>
            <a:chExt cx="6248400" cy="3723800"/>
          </a:xfrm>
        </p:grpSpPr>
        <p:sp>
          <p:nvSpPr>
            <p:cNvPr id="7" name="Rectangle 6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47163" y="4520624"/>
              <a:ext cx="1395033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Station Boards </a:t>
              </a:r>
              <a:endParaRPr lang="en-US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8012" y="4520624"/>
              <a:ext cx="1531188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64 </a:t>
              </a:r>
            </a:p>
            <a:p>
              <a:pPr algn="ctr"/>
              <a:r>
                <a:rPr lang="en-US" sz="1600" dirty="0" smtClean="0"/>
                <a:t>Crossbar Boards </a:t>
              </a:r>
              <a:endParaRPr lang="en-US" sz="16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050966" y="4520624"/>
              <a:ext cx="1502234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Baseline Boards </a:t>
              </a:r>
              <a:endParaRPr lang="en-US" sz="16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553200" y="4520624"/>
              <a:ext cx="1181934" cy="723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 </a:t>
              </a:r>
            </a:p>
            <a:p>
              <a:pPr algn="ctr"/>
              <a:r>
                <a:rPr lang="en-US" sz="1600" dirty="0" smtClean="0"/>
                <a:t>CBE Cluster</a:t>
              </a:r>
            </a:p>
            <a:p>
              <a:pPr algn="ctr"/>
              <a:r>
                <a:rPr lang="en-US" sz="900" dirty="0" smtClean="0"/>
                <a:t>(Correlator Back End) </a:t>
              </a:r>
              <a:endParaRPr lang="en-US" sz="900" dirty="0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4" name="Straight Arrow Connector 33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Freeform 39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648200" y="201467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170,000 Watts</a:t>
            </a:r>
            <a:endParaRPr lang="en-US" dirty="0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1200" y="1320800"/>
            <a:ext cx="1473200" cy="1130300"/>
          </a:xfrm>
          <a:prstGeom prst="rect">
            <a:avLst/>
          </a:prstGeom>
        </p:spPr>
      </p:pic>
      <p:sp>
        <p:nvSpPr>
          <p:cNvPr id="43" name="Freeform 42"/>
          <p:cNvSpPr/>
          <p:nvPr/>
        </p:nvSpPr>
        <p:spPr>
          <a:xfrm>
            <a:off x="6349834" y="2014672"/>
            <a:ext cx="716147" cy="572892"/>
          </a:xfrm>
          <a:custGeom>
            <a:avLst/>
            <a:gdLst>
              <a:gd name="connsiteX0" fmla="*/ 716147 w 716147"/>
              <a:gd name="connsiteY0" fmla="*/ 9548 h 572892"/>
              <a:gd name="connsiteX1" fmla="*/ 0 w 716147"/>
              <a:gd name="connsiteY1" fmla="*/ 0 h 572892"/>
              <a:gd name="connsiteX2" fmla="*/ 0 w 716147"/>
              <a:gd name="connsiteY2" fmla="*/ 572892 h 572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6147" h="572892">
                <a:moveTo>
                  <a:pt x="716147" y="9548"/>
                </a:moveTo>
                <a:lnTo>
                  <a:pt x="0" y="0"/>
                </a:lnTo>
                <a:lnTo>
                  <a:pt x="0" y="572892"/>
                </a:lnTo>
              </a:path>
            </a:pathLst>
          </a:cu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6682151" y="6321623"/>
            <a:ext cx="7092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hmmm</a:t>
            </a:r>
            <a:endParaRPr lang="en-US" dirty="0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5" name="Footer Placeholder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9" name="Picture 3"/>
          <p:cNvPicPr>
            <a:picLocks noChangeAspect="1" noChangeArrowheads="1"/>
          </p:cNvPicPr>
          <p:nvPr/>
        </p:nvPicPr>
        <p:blipFill>
          <a:blip r:embed="rId3">
            <a:lum/>
          </a:blip>
          <a:srcRect/>
          <a:stretch>
            <a:fillRect/>
          </a:stretch>
        </p:blipFill>
        <p:spPr bwMode="auto">
          <a:xfrm>
            <a:off x="4549404" y="304800"/>
            <a:ext cx="39849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4">
            <a:lum/>
          </a:blip>
          <a:srcRect/>
          <a:stretch>
            <a:fillRect/>
          </a:stretch>
        </p:blipFill>
        <p:spPr bwMode="auto">
          <a:xfrm>
            <a:off x="420316" y="293951"/>
            <a:ext cx="2703884" cy="5993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581400" y="5816024"/>
            <a:ext cx="495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15” </a:t>
            </a:r>
            <a:r>
              <a:rPr lang="en-US" sz="1600" dirty="0" err="1" smtClean="0"/>
              <a:t>x</a:t>
            </a:r>
            <a:r>
              <a:rPr lang="en-US" sz="1600" dirty="0" smtClean="0"/>
              <a:t> 19” • 28 layers • 1km of traces • 8,000 components • 50,000 solder points • $20k • </a:t>
            </a:r>
            <a:r>
              <a:rPr lang="en-US" sz="1600" dirty="0" err="1" smtClean="0"/>
              <a:t>x</a:t>
            </a:r>
            <a:r>
              <a:rPr lang="en-US" sz="1600" dirty="0" smtClean="0"/>
              <a:t> 128 boards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793" y="1715869"/>
            <a:ext cx="847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Station</a:t>
            </a:r>
          </a:p>
          <a:p>
            <a:pPr algn="ctr"/>
            <a:r>
              <a:rPr lang="en-US" dirty="0" smtClean="0"/>
              <a:t>Board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4572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308596" y="6019800"/>
            <a:ext cx="6463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Station Racks each with 4 Station Boards and 1 Crossbar Board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1" y="152410"/>
            <a:ext cx="4648200" cy="6197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6781800" y="1143000"/>
            <a:ext cx="1632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Fully populated</a:t>
            </a:r>
          </a:p>
          <a:p>
            <a:pPr algn="ctr"/>
            <a:r>
              <a:rPr lang="en-US" dirty="0" smtClean="0"/>
              <a:t>Station Rack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304800"/>
            <a:ext cx="2218522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5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3400" y="3048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1348617" y="5943600"/>
            <a:ext cx="710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64 Crossbar Boards route Station Boards Outputs to Baseline Board inputs 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10007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033" y="990600"/>
            <a:ext cx="5431367" cy="40735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0033" y="5638800"/>
            <a:ext cx="5601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8 Crossbar Boards reside in the ‘6U’ crate between the</a:t>
            </a:r>
          </a:p>
          <a:p>
            <a:r>
              <a:rPr lang="en-US" dirty="0" smtClean="0"/>
              <a:t>Top and Bottom Station Board crates in each Station Rack.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b-fron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5892800" cy="4419600"/>
          </a:xfrm>
          <a:prstGeom prst="rect">
            <a:avLst/>
          </a:prstGeom>
        </p:spPr>
      </p:pic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3200" y="914400"/>
            <a:ext cx="1985280" cy="502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57200" y="274638"/>
            <a:ext cx="8229600" cy="411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latin typeface="+mj-lt"/>
                <a:ea typeface="+mj-ea"/>
                <a:cs typeface="+mj-cs"/>
              </a:rPr>
              <a:t>Baseline Board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1500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15” </a:t>
            </a:r>
            <a:r>
              <a:rPr lang="en-US" dirty="0" err="1" smtClean="0"/>
              <a:t>x</a:t>
            </a:r>
            <a:r>
              <a:rPr lang="en-US" dirty="0" smtClean="0"/>
              <a:t> 19”,  • 28-layers, • 2km of traces, • 11,000 components • 100,000 solder joints, • 32 </a:t>
            </a:r>
            <a:r>
              <a:rPr lang="en-US" dirty="0" err="1" smtClean="0"/>
              <a:t>Gbits</a:t>
            </a:r>
            <a:r>
              <a:rPr lang="en-US" dirty="0" smtClean="0"/>
              <a:t> of RAM, • $30k • 128 boards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752600" y="5791200"/>
            <a:ext cx="5476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Two fully populated Baseline Racks</a:t>
            </a:r>
          </a:p>
          <a:p>
            <a:pPr algn="ctr"/>
            <a:r>
              <a:rPr lang="en-US" dirty="0" smtClean="0"/>
              <a:t>• Boards are identified by a unique </a:t>
            </a:r>
            <a:r>
              <a:rPr lang="en-US" b="1" dirty="0" smtClean="0"/>
              <a:t>rack-crate-slot </a:t>
            </a:r>
            <a:r>
              <a:rPr lang="en-US" dirty="0" smtClean="0"/>
              <a:t>name.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US" dirty="0" smtClean="0"/>
              <a:t>The Station, Crossbar and Baseline Boards are housed in 16 Racks</a:t>
            </a:r>
          </a:p>
          <a:p>
            <a:r>
              <a:rPr lang="en-US" dirty="0" smtClean="0"/>
              <a:t>Eight Station Racks numbered S001 – S008</a:t>
            </a:r>
          </a:p>
          <a:p>
            <a:pPr lvl="1"/>
            <a:r>
              <a:rPr lang="en-US" dirty="0" smtClean="0"/>
              <a:t>Each containing 16 Station and 8 Crossbar boards</a:t>
            </a:r>
          </a:p>
          <a:p>
            <a:r>
              <a:rPr lang="en-US" dirty="0" smtClean="0"/>
              <a:t>Eight Baseline Racks numbered B101 – B108</a:t>
            </a:r>
          </a:p>
          <a:p>
            <a:pPr lvl="1"/>
            <a:r>
              <a:rPr lang="en-US" dirty="0" smtClean="0"/>
              <a:t>Each containing 16 Baseline Boards </a:t>
            </a:r>
            <a:r>
              <a:rPr lang="en-US" sz="1600" dirty="0" smtClean="0"/>
              <a:t>(no Crossbar Boards)</a:t>
            </a:r>
          </a:p>
        </p:txBody>
      </p:sp>
      <p:grpSp>
        <p:nvGrpSpPr>
          <p:cNvPr id="19" name="Group 18"/>
          <p:cNvGrpSpPr>
            <a:grpSpLocks noChangeAspect="1"/>
          </p:cNvGrpSpPr>
          <p:nvPr/>
        </p:nvGrpSpPr>
        <p:grpSpPr>
          <a:xfrm>
            <a:off x="2788082" y="228600"/>
            <a:ext cx="3124200" cy="1861900"/>
            <a:chOff x="1981200" y="2005124"/>
            <a:chExt cx="6248400" cy="3723800"/>
          </a:xfrm>
        </p:grpSpPr>
        <p:sp>
          <p:nvSpPr>
            <p:cNvPr id="20" name="Rectangle 19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301860" y="4138724"/>
              <a:ext cx="111357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Station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3720236" y="4138724"/>
              <a:ext cx="108792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64 </a:t>
              </a:r>
            </a:p>
            <a:p>
              <a:pPr algn="ctr"/>
              <a:r>
                <a:rPr lang="en-US" sz="1000" dirty="0" err="1" smtClean="0"/>
                <a:t>XBar</a:t>
              </a:r>
              <a:endParaRPr lang="en-US" sz="1000" dirty="0"/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91836" y="4138724"/>
              <a:ext cx="123971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Baseline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553200" y="4138724"/>
              <a:ext cx="111312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 </a:t>
              </a:r>
            </a:p>
            <a:p>
              <a:pPr algn="ctr"/>
              <a:r>
                <a:rPr lang="en-US" sz="1000" dirty="0" smtClean="0"/>
                <a:t>CBE</a:t>
              </a:r>
            </a:p>
            <a:p>
              <a:pPr algn="ctr"/>
              <a:r>
                <a:rPr lang="en-US" sz="1000" dirty="0" smtClean="0"/>
                <a:t>Cluster </a:t>
              </a:r>
              <a:endParaRPr lang="en-US" sz="1000" dirty="0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Arrow Connector 34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Freeform 37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Date Placeholder 3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0" name="Slide Number Placeholder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1" name="Footer Placeholder 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3810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382000" y="106680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Fans</a:t>
            </a:r>
            <a:endParaRPr lang="en-US" dirty="0"/>
          </a:p>
        </p:txBody>
      </p:sp>
      <p:cxnSp>
        <p:nvCxnSpPr>
          <p:cNvPr id="8" name="Straight Arrow Connector 7"/>
          <p:cNvCxnSpPr/>
          <p:nvPr/>
        </p:nvCxnSpPr>
        <p:spPr>
          <a:xfrm rot="10800000" flipV="1">
            <a:off x="8001001" y="1436132"/>
            <a:ext cx="988859" cy="1640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304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1445027" y="5867400"/>
            <a:ext cx="6327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top of each rack houses 4 adjustable-speed squirrel-cage fans.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325" y="152400"/>
            <a:ext cx="701087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066800" y="5486400"/>
            <a:ext cx="7180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dirty="0" smtClean="0"/>
              <a:t> Each rack contains a panel with a breaker for each Station/Baseline Board</a:t>
            </a:r>
          </a:p>
          <a:p>
            <a:pPr>
              <a:buFont typeface="Arial"/>
              <a:buChar char="•"/>
            </a:pPr>
            <a:r>
              <a:rPr lang="en-US" dirty="0" smtClean="0"/>
              <a:t> Each rack also contains an RPMIB </a:t>
            </a:r>
            <a:r>
              <a:rPr lang="en-US" sz="1200" dirty="0" smtClean="0"/>
              <a:t>(Rack Power Monitor/Control Interface Board)  </a:t>
            </a:r>
            <a:r>
              <a:rPr lang="en-US" dirty="0" smtClean="0"/>
              <a:t>for remote control and monitor by software.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3124200"/>
            <a:ext cx="42672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81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" y="3124200"/>
            <a:ext cx="426698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800600" y="1905000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Inter-rack cabling between Station Racks and Baseline Racks are under the floor.</a:t>
            </a:r>
          </a:p>
          <a:p>
            <a:pPr algn="ctr"/>
            <a:r>
              <a:rPr lang="en-US" dirty="0" smtClean="0"/>
              <a:t>(</a:t>
            </a:r>
            <a:r>
              <a:rPr lang="en-US" b="1" dirty="0" smtClean="0"/>
              <a:t>some 30 miles of it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228600"/>
            <a:ext cx="3657414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4838700" y="9144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Intra-rack cabling between Station Boards and Crossbar Boards.</a:t>
            </a:r>
          </a:p>
          <a:p>
            <a:pPr algn="ctr"/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0354" y="304801"/>
            <a:ext cx="6604445" cy="495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558455" y="5181600"/>
            <a:ext cx="59853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Correlated Output and Monitor/Control data travels overhead</a:t>
            </a:r>
          </a:p>
          <a:p>
            <a:pPr>
              <a:buFontTx/>
              <a:buChar char="-"/>
            </a:pPr>
            <a:r>
              <a:rPr lang="en-US" dirty="0" smtClean="0"/>
              <a:t> </a:t>
            </a:r>
            <a:r>
              <a:rPr lang="en-US" sz="1400" dirty="0" smtClean="0"/>
              <a:t>Blue: Monitor/Control data to/from </a:t>
            </a:r>
            <a:r>
              <a:rPr lang="en-US" sz="1400" dirty="0" err="1" smtClean="0"/>
              <a:t>CMIBs</a:t>
            </a:r>
            <a:r>
              <a:rPr lang="en-US" sz="1400" dirty="0" smtClean="0"/>
              <a:t> (100Mb/s)</a:t>
            </a:r>
          </a:p>
          <a:p>
            <a:pPr>
              <a:buFontTx/>
              <a:buChar char="-"/>
            </a:pPr>
            <a:r>
              <a:rPr lang="en-US" sz="1400" dirty="0" smtClean="0"/>
              <a:t> Red: Correlated Output Data from Baseline Boards to CBE (currently 1Gb/s)</a:t>
            </a:r>
          </a:p>
          <a:p>
            <a:pPr>
              <a:buFontTx/>
              <a:buChar char="-"/>
            </a:pPr>
            <a:r>
              <a:rPr lang="en-US" sz="1400" dirty="0" smtClean="0"/>
              <a:t> Green: Output Data for VLBI use</a:t>
            </a:r>
          </a:p>
          <a:p>
            <a:pPr>
              <a:buFontTx/>
              <a:buChar char="-"/>
            </a:pPr>
            <a:r>
              <a:rPr lang="en-US" sz="1400" dirty="0" smtClean="0"/>
              <a:t> The yellow channel houses fiber optic cable from Antennas to Station Boards</a:t>
            </a:r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auxiliary racks house additional equipment</a:t>
            </a:r>
          </a:p>
          <a:p>
            <a:pPr lvl="1"/>
            <a:r>
              <a:rPr lang="en-US" dirty="0" smtClean="0"/>
              <a:t>Correlator Backend (CBE) computer cluster</a:t>
            </a:r>
          </a:p>
          <a:p>
            <a:pPr lvl="1"/>
            <a:r>
              <a:rPr lang="en-US" dirty="0" smtClean="0"/>
              <a:t>Correlator Power Control Computers (</a:t>
            </a:r>
            <a:r>
              <a:rPr lang="en-US" dirty="0" err="1" smtClean="0"/>
              <a:t>CPCCs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Next Generation Archive Server (NGAS)</a:t>
            </a:r>
          </a:p>
          <a:p>
            <a:pPr lvl="1"/>
            <a:r>
              <a:rPr lang="en-US" dirty="0" smtClean="0"/>
              <a:t>Master Correlator Control Computer (MCCC)</a:t>
            </a:r>
          </a:p>
          <a:p>
            <a:pPr lvl="1"/>
            <a:r>
              <a:rPr lang="en-US" dirty="0" smtClean="0"/>
              <a:t>CMIB </a:t>
            </a:r>
            <a:r>
              <a:rPr lang="en-US" dirty="0" err="1" smtClean="0"/>
              <a:t>Bootservers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  <a:effectLst/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6096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8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609600"/>
            <a:ext cx="4114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66800" y="6019800"/>
            <a:ext cx="7549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, NGAS, CBE Master, CBE nodes, staging area file system </a:t>
            </a:r>
            <a:r>
              <a:rPr lang="en-US" sz="1200" dirty="0" smtClean="0"/>
              <a:t>(two views of same rack)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CBE (Correlator Back End) </a:t>
            </a:r>
          </a:p>
          <a:p>
            <a:pPr lvl="1"/>
            <a:r>
              <a:rPr lang="en-US" dirty="0" smtClean="0"/>
              <a:t>Assembles raw data from Baseline Boards - in the proper order - into what is called the BDF (Binary Data Format)</a:t>
            </a:r>
          </a:p>
          <a:p>
            <a:pPr lvl="1"/>
            <a:r>
              <a:rPr lang="en-US" dirty="0" smtClean="0"/>
              <a:t>The BDF is written to the Staging Area which is a file system that temporarily holds the data until the Archive System takes it.</a:t>
            </a:r>
          </a:p>
          <a:p>
            <a:r>
              <a:rPr lang="en-US" dirty="0" smtClean="0"/>
              <a:t>Each Baseline Board has a 1 </a:t>
            </a:r>
            <a:r>
              <a:rPr lang="en-US" dirty="0" err="1" smtClean="0"/>
              <a:t>Gbit/s</a:t>
            </a:r>
            <a:r>
              <a:rPr lang="en-US" dirty="0" smtClean="0"/>
              <a:t> Ethernet link to the CBE (expandable to 10 </a:t>
            </a:r>
            <a:r>
              <a:rPr lang="en-US" dirty="0" err="1" smtClean="0"/>
              <a:t>Gbit/s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are the Correlator Power Control Computers.</a:t>
            </a:r>
          </a:p>
          <a:p>
            <a:pPr lvl="1"/>
            <a:r>
              <a:rPr lang="en-US" dirty="0" smtClean="0"/>
              <a:t>Two of them run in parallel for redundancy</a:t>
            </a:r>
          </a:p>
          <a:p>
            <a:pPr lvl="2"/>
            <a:r>
              <a:rPr lang="en-US" dirty="0" smtClean="0"/>
              <a:t>Every command sent to one is mirrored to the other</a:t>
            </a:r>
          </a:p>
          <a:p>
            <a:pPr lvl="1"/>
            <a:r>
              <a:rPr lang="en-US" dirty="0" smtClean="0"/>
              <a:t>At least one CPCC must be running to keep power applied to the correlator boards</a:t>
            </a:r>
          </a:p>
          <a:p>
            <a:pPr lvl="2"/>
            <a:r>
              <a:rPr lang="en-US" dirty="0" smtClean="0"/>
              <a:t>If they both should ‘die’, power to all boards will be removed at once (bad), all rack fans will go to high speed and all 4 HVACs will be turned ON.</a:t>
            </a:r>
          </a:p>
          <a:p>
            <a:pPr lvl="2"/>
            <a:r>
              <a:rPr lang="en-US" dirty="0" smtClean="0"/>
              <a:t>One CPCC is powered by A/C mains via UPS</a:t>
            </a:r>
          </a:p>
          <a:p>
            <a:pPr lvl="2"/>
            <a:r>
              <a:rPr lang="en-US" dirty="0" smtClean="0"/>
              <a:t>The other is powered by -48VDC via inverter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52401"/>
            <a:ext cx="6324600" cy="474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838200" y="5334000"/>
            <a:ext cx="7401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DX – Direct Exchange units.  </a:t>
            </a:r>
            <a:r>
              <a:rPr lang="en-US" dirty="0"/>
              <a:t>H</a:t>
            </a:r>
            <a:r>
              <a:rPr lang="en-US" dirty="0" smtClean="0"/>
              <a:t>ave their own compressors and refrigerant.</a:t>
            </a:r>
          </a:p>
          <a:p>
            <a:r>
              <a:rPr lang="en-US" dirty="0" smtClean="0"/>
              <a:t>Two CW – Chilled Water units.  Work off the building’s chilled water loop.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262" y="228600"/>
            <a:ext cx="8022338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482755" y="5486400"/>
            <a:ext cx="63658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202,000 watts max, nominal 170,000</a:t>
            </a:r>
          </a:p>
          <a:p>
            <a:r>
              <a:rPr lang="en-US" dirty="0" smtClean="0"/>
              <a:t>Battery backup rated for 5 minutes</a:t>
            </a:r>
          </a:p>
          <a:p>
            <a:r>
              <a:rPr lang="en-US" dirty="0" smtClean="0"/>
              <a:t>-48VDC is what is used in the telephone industry for human safety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how does it all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The correlator is ‘configured’ into one of many (many, many) different modes of operation as specified by the Observation Executor.</a:t>
            </a:r>
          </a:p>
          <a:p>
            <a:r>
              <a:rPr lang="en-US" dirty="0" smtClean="0"/>
              <a:t>Each Station, Baseline and Crossbar board and the CBE too, is sent a set of configuration instructions at the beginning of the observation.</a:t>
            </a:r>
          </a:p>
          <a:p>
            <a:r>
              <a:rPr lang="en-US" dirty="0" smtClean="0"/>
              <a:t>Presently this is done manually but will eventually be accomplished by Sonja’s Configuration </a:t>
            </a:r>
            <a:r>
              <a:rPr lang="en-US" dirty="0" err="1" smtClean="0"/>
              <a:t>Mapper</a:t>
            </a:r>
            <a:r>
              <a:rPr lang="en-US" dirty="0" smtClean="0"/>
              <a:t> in conjunction with the </a:t>
            </a:r>
            <a:r>
              <a:rPr lang="en-US" dirty="0" err="1" smtClean="0"/>
              <a:t>Obs</a:t>
            </a:r>
            <a:r>
              <a:rPr lang="en-US" dirty="0" smtClean="0"/>
              <a:t> Prep Tool.</a:t>
            </a:r>
          </a:p>
          <a:p>
            <a:r>
              <a:rPr lang="en-US" dirty="0" smtClean="0"/>
              <a:t>Okay, so now how does a board ‘get configured’ …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52400" y="4343400"/>
            <a:ext cx="2286000" cy="1905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115669"/>
            <a:ext cx="7124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Correlator boards contain Field Programmable Gate Array (FPGA) devices*</a:t>
            </a:r>
            <a:endParaRPr lang="en-US" dirty="0"/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lum bright="24000"/>
          </a:blip>
          <a:srcRect/>
          <a:stretch>
            <a:fillRect/>
          </a:stretch>
        </p:blipFill>
        <p:spPr bwMode="auto">
          <a:xfrm>
            <a:off x="838200" y="6096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955" name="Picture 3"/>
          <p:cNvPicPr>
            <a:picLocks noChangeAspect="1" noChangeArrowheads="1"/>
          </p:cNvPicPr>
          <p:nvPr/>
        </p:nvPicPr>
        <p:blipFill>
          <a:blip r:embed="rId4">
            <a:lum bright="19000"/>
          </a:blip>
          <a:srcRect/>
          <a:stretch>
            <a:fillRect/>
          </a:stretch>
        </p:blipFill>
        <p:spPr bwMode="auto">
          <a:xfrm>
            <a:off x="5029200" y="6096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5181600" y="3352800"/>
            <a:ext cx="3505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* </a:t>
            </a:r>
            <a:r>
              <a:rPr lang="en-US" sz="1200" dirty="0" smtClean="0"/>
              <a:t>The Correlator Chips themselves are actually </a:t>
            </a:r>
            <a:r>
              <a:rPr lang="en-US" sz="1200" dirty="0" err="1" smtClean="0"/>
              <a:t>ASICs</a:t>
            </a:r>
            <a:r>
              <a:rPr lang="en-US" sz="1200" dirty="0" smtClean="0"/>
              <a:t> custom factory made for WIDAR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514600" y="3891677"/>
            <a:ext cx="6477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</a:t>
            </a:r>
            <a:r>
              <a:rPr lang="en-US" dirty="0" err="1" smtClean="0"/>
              <a:t>FPGAs</a:t>
            </a:r>
            <a:r>
              <a:rPr lang="en-US" dirty="0" smtClean="0"/>
              <a:t> are generic and get their ‘personalities’ loaded into them at system startup.  </a:t>
            </a:r>
            <a:r>
              <a:rPr lang="en-US" sz="1400" dirty="0" smtClean="0"/>
              <a:t>(Filters, </a:t>
            </a:r>
            <a:r>
              <a:rPr lang="en-US" sz="1400" dirty="0" err="1" smtClean="0"/>
              <a:t>recirculators</a:t>
            </a:r>
            <a:r>
              <a:rPr lang="en-US" sz="1400" dirty="0" smtClean="0"/>
              <a:t>, </a:t>
            </a:r>
            <a:r>
              <a:rPr lang="en-US" sz="1400" dirty="0" err="1" smtClean="0"/>
              <a:t>LTAs</a:t>
            </a:r>
            <a:r>
              <a:rPr lang="en-US" sz="1400" dirty="0" smtClean="0"/>
              <a:t>, Ethernet, etc. …)</a:t>
            </a:r>
          </a:p>
          <a:p>
            <a:r>
              <a:rPr lang="en-US" dirty="0" smtClean="0"/>
              <a:t>• They contain sets of registers that may be written to to configure the chip (cause it to behave in a specific manner).</a:t>
            </a:r>
          </a:p>
          <a:p>
            <a:r>
              <a:rPr lang="en-US" dirty="0" smtClean="0"/>
              <a:t>• At the beginning of an observation, thousands of registers are set to cause the correlator to become configured as required by the observation.</a:t>
            </a:r>
          </a:p>
          <a:p>
            <a:r>
              <a:rPr lang="en-US" dirty="0" smtClean="0"/>
              <a:t>• Conversely, the registers may be read to obtain the state of the system.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4068" y="457200"/>
            <a:ext cx="43434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and every register of every FPGA/ASIC is documented in a set of Requirements and Functional Specifications (RFS).</a:t>
            </a:r>
          </a:p>
          <a:p>
            <a:r>
              <a:rPr lang="en-US" dirty="0" smtClean="0"/>
              <a:t>• That can be found here: </a:t>
            </a:r>
            <a:r>
              <a:rPr lang="en-US" dirty="0" smtClean="0">
                <a:hlinkClick r:id="rId2"/>
              </a:rPr>
              <a:t>https://mitr.drao.nrc.ca/widar/private/Private.html</a:t>
            </a:r>
            <a:r>
              <a:rPr lang="en-US" dirty="0" smtClean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68" y="685800"/>
            <a:ext cx="4209332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600" y="4114800"/>
            <a:ext cx="443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Access to these registers is through the </a:t>
            </a:r>
            <a:r>
              <a:rPr lang="en-US" sz="2000" b="1" dirty="0" smtClean="0"/>
              <a:t>CMIB</a:t>
            </a:r>
            <a:endParaRPr lang="en-US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16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219200" y="3276600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CMIB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943600" y="332053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CMIB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 flipH="1" flipV="1">
            <a:off x="2171700" y="3009900"/>
            <a:ext cx="685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129027" idx="2"/>
          </p:cNvCxnSpPr>
          <p:nvPr/>
        </p:nvCxnSpPr>
        <p:spPr>
          <a:xfrm rot="5400000" flipH="1" flipV="1">
            <a:off x="6858000" y="3200400"/>
            <a:ext cx="304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62000" y="4419600"/>
            <a:ext cx="76200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CMIB is single board computer in the PC-104 form factor</a:t>
            </a:r>
          </a:p>
          <a:p>
            <a:pPr lvl="1"/>
            <a:r>
              <a:rPr lang="en-US" dirty="0" smtClean="0"/>
              <a:t>- COTS (Commercial Off The Shelf), ~ $300/ea </a:t>
            </a:r>
          </a:p>
          <a:p>
            <a:r>
              <a:rPr lang="en-US" dirty="0" smtClean="0"/>
              <a:t>• It contains an Intel/AMD type processor with ½ </a:t>
            </a:r>
            <a:r>
              <a:rPr lang="en-US" dirty="0" err="1" smtClean="0"/>
              <a:t>Gbyte</a:t>
            </a:r>
            <a:r>
              <a:rPr lang="en-US" dirty="0" smtClean="0"/>
              <a:t> of RAM</a:t>
            </a:r>
          </a:p>
          <a:p>
            <a:r>
              <a:rPr lang="en-US" dirty="0" smtClean="0"/>
              <a:t>• Runs regular Linux and Java, C, scripting languages</a:t>
            </a:r>
          </a:p>
          <a:p>
            <a:r>
              <a:rPr lang="en-US" dirty="0" smtClean="0"/>
              <a:t>• It interfaces to the board hardware via a Monitor/Control Bus (MCB)</a:t>
            </a:r>
          </a:p>
          <a:p>
            <a:r>
              <a:rPr lang="en-US" dirty="0" smtClean="0"/>
              <a:t>• And to the ‘outside’ via Ethernet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43200" y="3657600"/>
            <a:ext cx="348772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/>
              <a:t>C</a:t>
            </a:r>
            <a:r>
              <a:rPr lang="en-US" dirty="0" smtClean="0"/>
              <a:t>orrelator </a:t>
            </a:r>
            <a:r>
              <a:rPr lang="en-US" sz="2000" b="1" dirty="0" smtClean="0"/>
              <a:t>M</a:t>
            </a:r>
            <a:r>
              <a:rPr lang="en-US" dirty="0" smtClean="0"/>
              <a:t>odule </a:t>
            </a:r>
            <a:r>
              <a:rPr lang="en-US" sz="2000" b="1" dirty="0" smtClean="0"/>
              <a:t>I</a:t>
            </a:r>
            <a:r>
              <a:rPr lang="en-US" dirty="0" smtClean="0"/>
              <a:t>nterface </a:t>
            </a:r>
            <a:r>
              <a:rPr lang="en-US" sz="2000" b="1" dirty="0" smtClean="0"/>
              <a:t>B</a:t>
            </a:r>
            <a:r>
              <a:rPr lang="en-US" dirty="0" smtClean="0"/>
              <a:t>oard</a:t>
            </a:r>
          </a:p>
          <a:p>
            <a:pPr algn="ctr"/>
            <a:r>
              <a:rPr lang="en-US" sz="1400" b="1" dirty="0" smtClean="0"/>
              <a:t>EVLA Antenna MIB on steroids</a:t>
            </a:r>
            <a:endParaRPr lang="en-US" sz="1400" b="1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438400"/>
            <a:ext cx="186816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75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8996" y="2667000"/>
            <a:ext cx="241717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2406779" y="1295400"/>
            <a:ext cx="3994021" cy="2031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>
                <a:latin typeface="Courier"/>
                <a:cs typeface="Courier"/>
              </a:rPr>
              <a:t>0000000 </a:t>
            </a:r>
            <a:r>
              <a:rPr lang="en-US" sz="900" dirty="0" err="1" smtClean="0">
                <a:latin typeface="Courier"/>
                <a:cs typeface="Courier"/>
              </a:rPr>
              <a:t>fe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ed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fa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ce</a:t>
            </a:r>
            <a:r>
              <a:rPr lang="en-US" sz="900" dirty="0" smtClean="0">
                <a:latin typeface="Courier"/>
                <a:cs typeface="Courier"/>
              </a:rPr>
              <a:t> 00 00 00 12 00 00 00 00 00 00 00 02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0000010 00 00 00 0a 00 00 05 00 00 00 00 85 00 00 00 01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0000020 00 00 00 38 5f 5f 50 41 47 45 5a 45 52 4f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0000030 00 00 00 00 00 00 00 00 00 00 10 00 00 00 00 00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0000040 00 00 00 00 00 00 00 00 00 00 00 00 00 00 00 00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0000050 00 00 00 04 00 00 00 01 00 00 01 8c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0000060 58 54 00 00 00 00 00 00 00 00 00 00 00 00 10 00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0000070 00 00 10 00 00 00 00 00 00 00 10 00 00 00 00 07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0000080 00 00 00 05 00 00 00 05 00 00 00 00 5f 5f 74 65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0000090 78 74 00 00 00 00 00 00 00 00 00 00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00000a0 58 54 00 00 00 00 00 00 00 00 00 00 00 00 19 20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00000b0 00 00 04 e4 00 00 09 20 00 00 00 02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00000c0 00 00 00 00 80 00 04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00000d0 5f 5f 70 69 63 73 79 6d 62 6f 6c 5f 73 74 75 62</a:t>
            </a:r>
            <a:endParaRPr lang="en-US" sz="900" dirty="0">
              <a:latin typeface="Courier"/>
              <a:cs typeface="Courier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048000" y="3810000"/>
            <a:ext cx="274320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19200" y="4953000"/>
            <a:ext cx="7267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speak binary to the </a:t>
            </a:r>
            <a:r>
              <a:rPr lang="en-US" dirty="0" err="1" smtClean="0"/>
              <a:t>FPGAs</a:t>
            </a:r>
            <a:r>
              <a:rPr lang="en-US" dirty="0" smtClean="0"/>
              <a:t>.  It reads and writes to its registers.</a:t>
            </a:r>
          </a:p>
          <a:p>
            <a:r>
              <a:rPr lang="en-US" dirty="0" smtClean="0"/>
              <a:t>• Processes in the CMIB run continuously to monitor/control the </a:t>
            </a:r>
            <a:r>
              <a:rPr lang="en-US" dirty="0" err="1" smtClean="0"/>
              <a:t>FPGAs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- All real-time processing is done in the CMIB so it is not necessary to try do it over the network.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381000"/>
            <a:ext cx="681067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295400" y="4343400"/>
            <a:ext cx="720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‘other side’ of the CMIB speaks to the outside world via Ethernet.</a:t>
            </a:r>
          </a:p>
          <a:p>
            <a:r>
              <a:rPr lang="en-US" dirty="0" smtClean="0"/>
              <a:t>• The binary, register data is abstracted by processes in the CMIB into </a:t>
            </a:r>
          </a:p>
          <a:p>
            <a:r>
              <a:rPr lang="en-US" dirty="0" smtClean="0"/>
              <a:t>human (almost) readable XML.</a:t>
            </a:r>
          </a:p>
          <a:p>
            <a:r>
              <a:rPr lang="en-US" dirty="0" smtClean="0"/>
              <a:t>• Higher level Java processes in the CMIB present this XML via a standard World Wide Web interface using HTTP and URLs.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98" y="76200"/>
            <a:ext cx="52057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WIDAR contains some 260 Web Servers!</a:t>
            </a:r>
          </a:p>
          <a:p>
            <a:pPr algn="ctr"/>
            <a:r>
              <a:rPr lang="en-US" dirty="0" smtClean="0"/>
              <a:t>(Every CMIB, the CBE/</a:t>
            </a:r>
            <a:r>
              <a:rPr lang="en-US" dirty="0" err="1" smtClean="0"/>
              <a:t>CPCCs</a:t>
            </a:r>
            <a:r>
              <a:rPr lang="en-US" dirty="0" smtClean="0"/>
              <a:t>/MCCC)</a:t>
            </a:r>
            <a:endParaRPr lang="en-US" sz="1600" dirty="0"/>
          </a:p>
        </p:txBody>
      </p:sp>
      <p:pic>
        <p:nvPicPr>
          <p:cNvPr id="5" name="Picture 4" descr="SafariScreenSnapz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914400"/>
            <a:ext cx="5486400" cy="53189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5383" y="1905000"/>
            <a:ext cx="30412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CMIB has three network addresses:</a:t>
            </a:r>
          </a:p>
          <a:p>
            <a:r>
              <a:rPr lang="en-US" dirty="0" smtClean="0"/>
              <a:t> - location name (b101-t-4)</a:t>
            </a:r>
          </a:p>
          <a:p>
            <a:r>
              <a:rPr lang="en-US" dirty="0" smtClean="0"/>
              <a:t> - serial number (bb2010)</a:t>
            </a:r>
          </a:p>
          <a:p>
            <a:r>
              <a:rPr lang="en-US" dirty="0" smtClean="0"/>
              <a:t> - IP address (10.80.211.104)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5383" y="3669268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10.80.</a:t>
            </a:r>
            <a:r>
              <a:rPr lang="en-US" u="sng" dirty="0" smtClean="0"/>
              <a:t>211</a:t>
            </a:r>
            <a:r>
              <a:rPr lang="en-US" dirty="0" smtClean="0"/>
              <a:t>.</a:t>
            </a:r>
            <a:r>
              <a:rPr lang="en-US" u="sng" dirty="0" smtClean="0"/>
              <a:t>104</a:t>
            </a:r>
            <a:endParaRPr lang="en-US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637003" y="4876800"/>
            <a:ext cx="2563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201 – 208: station racks S001 – S008</a:t>
            </a:r>
          </a:p>
          <a:p>
            <a:r>
              <a:rPr lang="en-US" sz="1200" dirty="0" smtClean="0"/>
              <a:t>211 – 218: baseline racks B101 – B108</a:t>
            </a:r>
            <a:endParaRPr lang="en-US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4338934"/>
            <a:ext cx="231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100 – 107 top crate, slots 0 – 7</a:t>
            </a:r>
          </a:p>
          <a:p>
            <a:r>
              <a:rPr lang="en-US" sz="1200" dirty="0" smtClean="0"/>
              <a:t>200 – 207 bottom crate, slots 0 - 7</a:t>
            </a:r>
            <a:endParaRPr lang="en-US" sz="1200" dirty="0"/>
          </a:p>
        </p:txBody>
      </p:sp>
      <p:cxnSp>
        <p:nvCxnSpPr>
          <p:cNvPr id="19" name="Straight Connector 18"/>
          <p:cNvCxnSpPr/>
          <p:nvPr/>
        </p:nvCxnSpPr>
        <p:spPr>
          <a:xfrm rot="5400000" flipH="1" flipV="1">
            <a:off x="1297633" y="4188767"/>
            <a:ext cx="300334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 flipH="1" flipV="1">
            <a:off x="646906" y="4456906"/>
            <a:ext cx="838200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35383" y="6172200"/>
            <a:ext cx="7417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https://mitr.drao.nrc.ca/widar/private/Memos/NRC_EVLA_Memo030_MappingNames_Locations_IP_May19-07.pdf</a:t>
            </a:r>
            <a:endParaRPr lang="en-US" sz="120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far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52400"/>
            <a:ext cx="8153400" cy="52798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3725" y="5410200"/>
            <a:ext cx="85502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• We can use regular </a:t>
            </a:r>
            <a:r>
              <a:rPr lang="en-US" dirty="0" err="1" smtClean="0"/>
              <a:t>ol</a:t>
            </a:r>
            <a:r>
              <a:rPr lang="en-US" dirty="0" smtClean="0"/>
              <a:t>’ URLs to obtain information from them:</a:t>
            </a:r>
          </a:p>
          <a:p>
            <a:pPr>
              <a:buNone/>
            </a:pPr>
            <a:r>
              <a:rPr lang="en-US" sz="1400" dirty="0" smtClean="0">
                <a:hlinkClick r:id="rId3"/>
              </a:rPr>
              <a:t>http://b101-t-4.evla.nrao.edu/mah?&lt;recirculator id='x0’&gt;&lt;state inputStreamConfig='’/&gt;&lt;/recirculator&gt;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dirty="0" smtClean="0"/>
              <a:t>• But that is still rather painful for all but the most trivial things; so we made GUIs 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2346"/>
            <a:ext cx="7620000" cy="56488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5800" y="5791200"/>
            <a:ext cx="7856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• GUI’s send XML back and forth to the </a:t>
            </a:r>
            <a:r>
              <a:rPr lang="en-US" dirty="0" err="1" smtClean="0"/>
              <a:t>CMIBs</a:t>
            </a:r>
            <a:r>
              <a:rPr lang="en-US" dirty="0" smtClean="0"/>
              <a:t> (still using URLs like a web browser).</a:t>
            </a:r>
          </a:p>
          <a:p>
            <a:r>
              <a:rPr lang="en-US" dirty="0" smtClean="0"/>
              <a:t>• The XML is translated into something better understood by a human.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38100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76200"/>
            <a:ext cx="6475751" cy="4800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8600" y="83820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GUIs give us a picture of what’s going on inside an FPGA.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419600" y="4953000"/>
            <a:ext cx="41909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translate register data to XML, GUIs translate XML to a picture</a:t>
            </a:r>
          </a:p>
          <a:p>
            <a:r>
              <a:rPr lang="en-US" dirty="0" smtClean="0"/>
              <a:t>• XML is also stored in files</a:t>
            </a:r>
          </a:p>
          <a:p>
            <a:pPr lvl="1"/>
            <a:r>
              <a:rPr lang="en-US" dirty="0" smtClean="0"/>
              <a:t>- A board can be configured by reading these files – no GUI needed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AR Prototype Baseline Board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"/>
            <a:ext cx="7559488" cy="53546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49834" y="5867400"/>
            <a:ext cx="694575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GUIs were designed to be hierarchical – this shows all the </a:t>
            </a:r>
            <a:r>
              <a:rPr lang="en-US" dirty="0" err="1" smtClean="0"/>
              <a:t>FPGAs</a:t>
            </a:r>
            <a:r>
              <a:rPr lang="en-US" dirty="0" smtClean="0"/>
              <a:t> at once</a:t>
            </a:r>
          </a:p>
          <a:p>
            <a:pPr lvl="1"/>
            <a:r>
              <a:rPr lang="en-US" sz="1600" dirty="0" smtClean="0"/>
              <a:t>- With much higher-level summary info about each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3200400" y="5562600"/>
            <a:ext cx="2875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Top-level GUI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5715000"/>
            <a:ext cx="2754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Top-level GUI</a:t>
            </a:r>
            <a:endParaRPr lang="en-US" dirty="0"/>
          </a:p>
        </p:txBody>
      </p:sp>
      <p:pic>
        <p:nvPicPr>
          <p:cNvPr id="5" name="Picture 4" descr="WIDAR Correlator Power Control Computer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52400"/>
            <a:ext cx="6955966" cy="5202483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525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Rack-level GUI</a:t>
            </a:r>
            <a:endParaRPr lang="en-US" dirty="0"/>
          </a:p>
        </p:txBody>
      </p:sp>
      <p:pic>
        <p:nvPicPr>
          <p:cNvPr id="6" name="Picture 5" descr="WIDAR Correlator Power Control ComputerScreenSnapz0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00025"/>
            <a:ext cx="7148464" cy="54387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7722" y="5943600"/>
            <a:ext cx="467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 Rack’s worth of even higher-level board status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6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Room-level GUI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32696" y="6031468"/>
            <a:ext cx="5863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And, finally the highest-level status of all boards in the room.</a:t>
            </a:r>
            <a:endParaRPr lang="en-US" dirty="0"/>
          </a:p>
        </p:txBody>
      </p:sp>
      <p:pic>
        <p:nvPicPr>
          <p:cNvPr id="5" name="Picture 4" descr="edu.nrao.widar.gui.system.SystemGu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8600"/>
            <a:ext cx="7594600" cy="5247658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This last GUI will be the first one delivered for Operator use.</a:t>
            </a:r>
          </a:p>
          <a:p>
            <a:r>
              <a:rPr lang="en-US" dirty="0" smtClean="0"/>
              <a:t>This GUI communicates with the </a:t>
            </a:r>
            <a:r>
              <a:rPr lang="en-US" dirty="0" err="1" smtClean="0"/>
              <a:t>CPCCs</a:t>
            </a:r>
            <a:r>
              <a:rPr lang="en-US" dirty="0" smtClean="0"/>
              <a:t> for room status information.</a:t>
            </a:r>
          </a:p>
          <a:p>
            <a:r>
              <a:rPr lang="en-US" dirty="0" smtClean="0"/>
              <a:t>Continually running processes in the CPCC obtain monitor information from various sources:</a:t>
            </a:r>
          </a:p>
          <a:p>
            <a:pPr lvl="1"/>
            <a:r>
              <a:rPr lang="en-US" dirty="0" err="1" smtClean="0"/>
              <a:t>CMIBs</a:t>
            </a:r>
            <a:r>
              <a:rPr lang="en-US" dirty="0" smtClean="0"/>
              <a:t> for board temperatures/voltages</a:t>
            </a:r>
          </a:p>
          <a:p>
            <a:pPr lvl="1"/>
            <a:r>
              <a:rPr lang="en-US" dirty="0" err="1" smtClean="0"/>
              <a:t>RPMIBs</a:t>
            </a:r>
            <a:r>
              <a:rPr lang="en-US" dirty="0" smtClean="0"/>
              <a:t> for rack power and fan control</a:t>
            </a:r>
          </a:p>
          <a:p>
            <a:pPr lvl="1"/>
            <a:r>
              <a:rPr lang="en-US" dirty="0" smtClean="0"/>
              <a:t>HVACs for power/alarm</a:t>
            </a:r>
          </a:p>
          <a:p>
            <a:pPr lvl="1"/>
            <a:r>
              <a:rPr lang="en-US" dirty="0" smtClean="0"/>
              <a:t>Smoke Detection System</a:t>
            </a:r>
          </a:p>
          <a:p>
            <a:pPr lvl="1"/>
            <a:r>
              <a:rPr lang="en-US" dirty="0" smtClean="0"/>
              <a:t>Power Plant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will attempt to protect the system without the need for human intervention</a:t>
            </a:r>
          </a:p>
          <a:p>
            <a:pPr lvl="1"/>
            <a:r>
              <a:rPr lang="en-US" dirty="0" smtClean="0"/>
              <a:t>Reduce board thermal cycling (temperature swings) by controlling rack fans and HVAC</a:t>
            </a:r>
          </a:p>
          <a:p>
            <a:pPr lvl="1"/>
            <a:r>
              <a:rPr lang="en-US" dirty="0" smtClean="0"/>
              <a:t>Prevent spikes by staging power to the boards (when turning the whole system both on or off)</a:t>
            </a:r>
          </a:p>
          <a:p>
            <a:pPr lvl="1"/>
            <a:r>
              <a:rPr lang="en-US" dirty="0" smtClean="0"/>
              <a:t>Reduce power consumption while running on battery backup to preserve battery</a:t>
            </a:r>
          </a:p>
          <a:p>
            <a:pPr lvl="1"/>
            <a:r>
              <a:rPr lang="en-US" dirty="0" smtClean="0"/>
              <a:t>Remove power to boards at 3</a:t>
            </a:r>
            <a:r>
              <a:rPr lang="en-US" baseline="30000" dirty="0" smtClean="0"/>
              <a:t>rd</a:t>
            </a:r>
            <a:r>
              <a:rPr lang="en-US" dirty="0" smtClean="0"/>
              <a:t> stage of smoke detection (before all power is removed to the room and fire suppressant dumped).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43</a:t>
            </a:fld>
            <a:endParaRPr 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When the operator does need to be alerted, the </a:t>
            </a:r>
            <a:r>
              <a:rPr lang="en-US" dirty="0" err="1" smtClean="0"/>
              <a:t>CPCCs</a:t>
            </a:r>
            <a:r>
              <a:rPr lang="en-US" dirty="0" smtClean="0"/>
              <a:t> will do so via the present EVLA alert system.</a:t>
            </a:r>
          </a:p>
          <a:p>
            <a:r>
              <a:rPr lang="en-US" dirty="0" smtClean="0"/>
              <a:t>These alerts and associated operator actions have not yet been defined.</a:t>
            </a:r>
          </a:p>
          <a:p>
            <a:r>
              <a:rPr lang="en-US" dirty="0" smtClean="0"/>
              <a:t>Likewise, many of the </a:t>
            </a:r>
            <a:r>
              <a:rPr lang="en-US" dirty="0" err="1" smtClean="0"/>
              <a:t>correlator’s</a:t>
            </a:r>
            <a:r>
              <a:rPr lang="en-US" dirty="0" smtClean="0"/>
              <a:t> interfaces to the EVLA are still under development.  </a:t>
            </a:r>
          </a:p>
          <a:p>
            <a:r>
              <a:rPr lang="en-US" dirty="0" smtClean="0"/>
              <a:t>The correlator is in its infancy and is still not even fully populated with all its boards.</a:t>
            </a:r>
          </a:p>
          <a:p>
            <a:pPr lvl="1"/>
            <a:r>
              <a:rPr lang="en-US" dirty="0" smtClean="0"/>
              <a:t>So expect growing pains as the EVLA and WIDAR become integrated.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NRAO Possible People of Interest to Operators</a:t>
            </a:r>
          </a:p>
          <a:p>
            <a:pPr lvl="1"/>
            <a:r>
              <a:rPr lang="en-US" dirty="0" smtClean="0"/>
              <a:t>Mike </a:t>
            </a:r>
            <a:r>
              <a:rPr lang="en-US" dirty="0" err="1" smtClean="0"/>
              <a:t>Revnell</a:t>
            </a:r>
            <a:endParaRPr lang="en-US" dirty="0" smtClean="0"/>
          </a:p>
          <a:p>
            <a:pPr lvl="2"/>
            <a:r>
              <a:rPr lang="en-US" dirty="0" smtClean="0"/>
              <a:t>Fiber optic receiver module (FORM)</a:t>
            </a:r>
          </a:p>
          <a:p>
            <a:pPr lvl="1"/>
            <a:r>
              <a:rPr lang="en-US" dirty="0" smtClean="0"/>
              <a:t>Kerry Shores/Ray Ferraro</a:t>
            </a:r>
          </a:p>
          <a:p>
            <a:pPr lvl="2"/>
            <a:r>
              <a:rPr lang="en-US" dirty="0" smtClean="0"/>
              <a:t>Correlator H/W Maintenance</a:t>
            </a:r>
          </a:p>
          <a:p>
            <a:pPr lvl="1"/>
            <a:r>
              <a:rPr lang="en-US" dirty="0" smtClean="0"/>
              <a:t>Kevin Ryan</a:t>
            </a:r>
          </a:p>
          <a:p>
            <a:pPr lvl="2"/>
            <a:r>
              <a:rPr lang="en-US" dirty="0" smtClean="0"/>
              <a:t>GUIs/Web, Inter-process </a:t>
            </a:r>
            <a:r>
              <a:rPr lang="en-US" dirty="0" err="1" smtClean="0"/>
              <a:t>comm</a:t>
            </a:r>
            <a:r>
              <a:rPr lang="en-US" dirty="0" smtClean="0"/>
              <a:t> </a:t>
            </a:r>
            <a:r>
              <a:rPr lang="en-US" dirty="0" err="1" smtClean="0"/>
              <a:t>s/w</a:t>
            </a:r>
            <a:r>
              <a:rPr lang="en-US" dirty="0" smtClean="0"/>
              <a:t>, CPCC system </a:t>
            </a:r>
          </a:p>
          <a:p>
            <a:pPr lvl="1"/>
            <a:r>
              <a:rPr lang="en-US" dirty="0" smtClean="0"/>
              <a:t>Bruce </a:t>
            </a:r>
            <a:r>
              <a:rPr lang="en-US" dirty="0" err="1" smtClean="0"/>
              <a:t>Rowen</a:t>
            </a:r>
            <a:endParaRPr lang="en-US" dirty="0" smtClean="0"/>
          </a:p>
          <a:p>
            <a:pPr lvl="2"/>
            <a:r>
              <a:rPr lang="en-US" dirty="0" smtClean="0"/>
              <a:t>CMIB software</a:t>
            </a:r>
          </a:p>
          <a:p>
            <a:pPr lvl="1"/>
            <a:r>
              <a:rPr lang="en-US" dirty="0" smtClean="0"/>
              <a:t>Martin </a:t>
            </a:r>
            <a:r>
              <a:rPr lang="en-US" dirty="0" err="1" smtClean="0"/>
              <a:t>Pokorny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Backend system software</a:t>
            </a:r>
          </a:p>
          <a:p>
            <a:pPr lvl="1"/>
            <a:r>
              <a:rPr lang="en-US" dirty="0" smtClean="0"/>
              <a:t>Michael </a:t>
            </a:r>
            <a:r>
              <a:rPr lang="en-US" dirty="0" err="1" smtClean="0"/>
              <a:t>Rupen</a:t>
            </a:r>
            <a:r>
              <a:rPr lang="en-US" dirty="0" smtClean="0"/>
              <a:t>/Ken </a:t>
            </a:r>
            <a:r>
              <a:rPr lang="en-US" dirty="0" err="1" smtClean="0"/>
              <a:t>Sowinski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Operation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13834</TotalTime>
  <Words>3369</Words>
  <Application>Microsoft Macintosh PowerPoint</Application>
  <PresentationFormat>On-screen Show (4:3)</PresentationFormat>
  <Paragraphs>526</Paragraphs>
  <Slides>45</Slides>
  <Notes>21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Office Theme</vt:lpstr>
      <vt:lpstr>Slide 1</vt:lpstr>
      <vt:lpstr>Behind Closed Doors</vt:lpstr>
      <vt:lpstr>Slide 3</vt:lpstr>
      <vt:lpstr>WIDAR In a Nutshell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So, how does it all work?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</vt:vector>
  </TitlesOfParts>
  <Company>National Radio Astronomy Observatory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  -  Slide 1</dc:title>
  <dc:creator>Kevin Ryan</dc:creator>
  <cp:keywords/>
  <cp:lastModifiedBy>Kevin Ryan</cp:lastModifiedBy>
  <cp:revision>33</cp:revision>
  <cp:lastPrinted>2009-12-01T23:58:56Z</cp:lastPrinted>
  <dcterms:created xsi:type="dcterms:W3CDTF">2009-12-02T00:30:45Z</dcterms:created>
  <dcterms:modified xsi:type="dcterms:W3CDTF">2009-12-02T00:31:47Z</dcterms:modified>
</cp:coreProperties>
</file>