
<file path=[Content_Types].xml><?xml version="1.0" encoding="utf-8"?>
<Types xmlns="http://schemas.openxmlformats.org/package/2006/content-types">
  <Override PartName="/ppt/slides/slide12.xml" ContentType="application/vnd.openxmlformats-officedocument.presentationml.slide+xml"/>
  <Override PartName="/ppt/slides/slide4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14.xml" ContentType="application/vnd.openxmlformats-officedocument.presentationml.notesSlide+xml"/>
  <Override PartName="/ppt/slides/slide22.xml" ContentType="application/vnd.openxmlformats-officedocument.presentationml.slide+xml"/>
  <Override PartName="/ppt/slides/slide28.xml" ContentType="application/vnd.openxmlformats-officedocument.presentationml.slide+xml"/>
  <Override PartName="/ppt/theme/theme2.xml" ContentType="application/vnd.openxmlformats-officedocument.theme+xml"/>
  <Override PartName="/ppt/slides/slide2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30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35.xml" ContentType="application/vnd.openxmlformats-officedocument.presentationml.slide+xml"/>
  <Override PartName="/docProps/app.xml" ContentType="application/vnd.openxmlformats-officedocument.extended-properties+xml"/>
  <Override PartName="/ppt/slides/slide42.xml" ContentType="application/vnd.openxmlformats-officedocument.presentationml.slide+xml"/>
  <Override PartName="/ppt/slides/slide36.xml" ContentType="application/vnd.openxmlformats-officedocument.presentationml.slide+xml"/>
  <Override PartName="/ppt/slides/slide11.xml" ContentType="application/vnd.openxmlformats-officedocument.presentationml.slide+xml"/>
  <Override PartName="/ppt/slides/slide18.xml" ContentType="application/vnd.openxmlformats-officedocument.presentationml.slide+xml"/>
  <Override PartName="/ppt/theme/theme3.xml" ContentType="application/vnd.openxmlformats-officedocument.theme+xml"/>
  <Override PartName="/ppt/slides/slide45.xml" ContentType="application/vnd.openxmlformats-officedocument.presentationml.slide+xml"/>
  <Override PartName="/ppt/notesSlides/notesSlide16.xml" ContentType="application/vnd.openxmlformats-officedocument.presentationml.notesSlide+xml"/>
  <Override PartName="/ppt/notesSlides/notesSlide21.xml" ContentType="application/vnd.openxmlformats-officedocument.presentationml.notesSlide+xml"/>
  <Override PartName="/ppt/slideLayouts/slideLayout3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26.xml" ContentType="application/vnd.openxmlformats-officedocument.presentationml.slide+xml"/>
  <Override PartName="/ppt/slideMasters/slideMaster1.xml" ContentType="application/vnd.openxmlformats-officedocument.presentationml.slideMaster+xml"/>
  <Override PartName="/ppt/viewProps.xml" ContentType="application/vnd.openxmlformats-officedocument.presentationml.viewProps+xml"/>
  <Override PartName="/ppt/notesSlides/notesSlide7.xml" ContentType="application/vnd.openxmlformats-officedocument.presentationml.notesSlide+xml"/>
  <Override PartName="/ppt/notesSlides/notesSlide15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4.xml" ContentType="application/vnd.openxmlformats-officedocument.presentationml.notesSlide+xml"/>
  <Override PartName="/ppt/notesSlides/notesSlide19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slides/slide13.xml" ContentType="application/vnd.openxmlformats-officedocument.presentationml.slide+xml"/>
  <Override PartName="/ppt/slides/slide40.xml" ContentType="application/vnd.openxmlformats-officedocument.presentationml.slide+xml"/>
  <Override PartName="/ppt/slides/slide14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34.xml" ContentType="application/vnd.openxmlformats-officedocument.presentationml.slide+xml"/>
  <Override PartName="/ppt/slides/slide44.xml" ContentType="application/vnd.openxmlformats-officedocument.presentationml.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5.xml" ContentType="application/vnd.openxmlformats-officedocument.presentationml.notesSlide+xml"/>
  <Override PartName="/ppt/slideLayouts/slideLayout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s/slide37.xml" ContentType="application/vnd.openxmlformats-officedocument.presentationml.slide+xml"/>
  <Override PartName="/ppt/slides/slide10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3.xml" ContentType="application/vnd.openxmlformats-officedocument.presentationml.slide+xml"/>
  <Override PartName="/ppt/presProps.xml" ContentType="application/vnd.openxmlformats-officedocument.presentationml.presProps+xml"/>
  <Default Extension="jpeg" ContentType="image/jpeg"/>
  <Override PartName="/ppt/notesSlides/notesSlide18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27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ppt/slides/slide8.xml" ContentType="application/vnd.openxmlformats-officedocument.presentationml.slide+xml"/>
  <Override PartName="/ppt/slides/slide31.xml" ContentType="application/vnd.openxmlformats-officedocument.presentationml.slide+xml"/>
  <Override PartName="/ppt/slides/slide15.xml" ContentType="application/vnd.openxmlformats-officedocument.presentationml.slide+xml"/>
  <Default Extension="bin" ContentType="application/vnd.openxmlformats-officedocument.presentationml.printerSettings"/>
  <Override PartName="/ppt/notesSlides/notesSlide10.xml" ContentType="application/vnd.openxmlformats-officedocument.presentationml.notesSlide+xml"/>
  <Default Extension="rels" ContentType="application/vnd.openxmlformats-package.relationships+xml"/>
  <Override PartName="/ppt/slides/slide9.xml" ContentType="application/vnd.openxmlformats-officedocument.presentationml.slide+xml"/>
  <Override PartName="/ppt/slides/slide24.xml" ContentType="application/vnd.openxmlformats-officedocument.presentationml.slide+xml"/>
  <Override PartName="/ppt/slides/slide39.xml" ContentType="application/vnd.openxmlformats-officedocument.presentationml.slide+xml"/>
  <Override PartName="/ppt/slides/slide32.xml" ContentType="application/vnd.openxmlformats-officedocument.presentationml.slide+xml"/>
  <Override PartName="/ppt/slides/slide6.xml" ContentType="application/vnd.openxmlformats-officedocument.presentationml.slide+xml"/>
  <Override PartName="/ppt/slides/slide16.xml" ContentType="application/vnd.openxmlformats-officedocument.presentationml.slide+xml"/>
  <Override PartName="/ppt/slides/slide38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19.xml" ContentType="application/vnd.openxmlformats-officedocument.presentationml.slide+xml"/>
  <Override PartName="/ppt/slides/slide41.xml" ContentType="application/vnd.openxmlformats-officedocument.presentationml.slide+xml"/>
  <Override PartName="/ppt/slides/slide2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726" r:id="rId1"/>
  </p:sldMasterIdLst>
  <p:notesMasterIdLst>
    <p:notesMasterId r:id="rId48"/>
  </p:notesMasterIdLst>
  <p:handoutMasterIdLst>
    <p:handoutMasterId r:id="rId49"/>
  </p:handoutMasterIdLst>
  <p:sldIdLst>
    <p:sldId id="257" r:id="rId2"/>
    <p:sldId id="256" r:id="rId3"/>
    <p:sldId id="259" r:id="rId4"/>
    <p:sldId id="267" r:id="rId5"/>
    <p:sldId id="270" r:id="rId6"/>
    <p:sldId id="273" r:id="rId7"/>
    <p:sldId id="272" r:id="rId8"/>
    <p:sldId id="271" r:id="rId9"/>
    <p:sldId id="262" r:id="rId10"/>
    <p:sldId id="263" r:id="rId11"/>
    <p:sldId id="274" r:id="rId12"/>
    <p:sldId id="268" r:id="rId13"/>
    <p:sldId id="293" r:id="rId14"/>
    <p:sldId id="300" r:id="rId15"/>
    <p:sldId id="313" r:id="rId16"/>
    <p:sldId id="278" r:id="rId17"/>
    <p:sldId id="275" r:id="rId18"/>
    <p:sldId id="276" r:id="rId19"/>
    <p:sldId id="312" r:id="rId20"/>
    <p:sldId id="294" r:id="rId21"/>
    <p:sldId id="295" r:id="rId22"/>
    <p:sldId id="296" r:id="rId23"/>
    <p:sldId id="297" r:id="rId24"/>
    <p:sldId id="298" r:id="rId25"/>
    <p:sldId id="299" r:id="rId26"/>
    <p:sldId id="301" r:id="rId27"/>
    <p:sldId id="302" r:id="rId28"/>
    <p:sldId id="303" r:id="rId29"/>
    <p:sldId id="279" r:id="rId30"/>
    <p:sldId id="280" r:id="rId31"/>
    <p:sldId id="281" r:id="rId32"/>
    <p:sldId id="304" r:id="rId33"/>
    <p:sldId id="305" r:id="rId34"/>
    <p:sldId id="282" r:id="rId35"/>
    <p:sldId id="291" r:id="rId36"/>
    <p:sldId id="306" r:id="rId37"/>
    <p:sldId id="287" r:id="rId38"/>
    <p:sldId id="314" r:id="rId39"/>
    <p:sldId id="290" r:id="rId40"/>
    <p:sldId id="307" r:id="rId41"/>
    <p:sldId id="308" r:id="rId42"/>
    <p:sldId id="309" r:id="rId43"/>
    <p:sldId id="288" r:id="rId44"/>
    <p:sldId id="310" r:id="rId45"/>
    <p:sldId id="311" r:id="rId46"/>
    <p:sldId id="269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webPr allowPng="1" organizeInFolders="0" useLongFilenames="0" imgSz="1024x768" encoding="macintosh"/>
  <p:prnPr/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showOutlineIcons="0">
    <p:restoredLeft sz="21210" autoAdjust="0"/>
    <p:restoredTop sz="90347" autoAdjust="0"/>
  </p:normalViewPr>
  <p:slideViewPr>
    <p:cSldViewPr snapToObjects="1">
      <p:cViewPr>
        <p:scale>
          <a:sx n="100" d="100"/>
          <a:sy n="100" d="100"/>
        </p:scale>
        <p:origin x="-640" y="-9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9" Type="http://schemas.openxmlformats.org/officeDocument/2006/relationships/slide" Target="slides/slide38.xml"/><Relationship Id="rId7" Type="http://schemas.openxmlformats.org/officeDocument/2006/relationships/slide" Target="slides/slide6.xml"/><Relationship Id="rId43" Type="http://schemas.openxmlformats.org/officeDocument/2006/relationships/slide" Target="slides/slide42.xml"/><Relationship Id="rId25" Type="http://schemas.openxmlformats.org/officeDocument/2006/relationships/slide" Target="slides/slide24.xml"/><Relationship Id="rId10" Type="http://schemas.openxmlformats.org/officeDocument/2006/relationships/slide" Target="slides/slide9.xml"/><Relationship Id="rId50" Type="http://schemas.openxmlformats.org/officeDocument/2006/relationships/printerSettings" Target="printerSettings/printerSettings1.bin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27" Type="http://schemas.openxmlformats.org/officeDocument/2006/relationships/slide" Target="slides/slide26.xml"/><Relationship Id="rId14" Type="http://schemas.openxmlformats.org/officeDocument/2006/relationships/slide" Target="slides/slide13.xml"/><Relationship Id="rId4" Type="http://schemas.openxmlformats.org/officeDocument/2006/relationships/slide" Target="slides/slide3.xml"/><Relationship Id="rId28" Type="http://schemas.openxmlformats.org/officeDocument/2006/relationships/slide" Target="slides/slide27.xml"/><Relationship Id="rId45" Type="http://schemas.openxmlformats.org/officeDocument/2006/relationships/slide" Target="slides/slide44.xml"/><Relationship Id="rId42" Type="http://schemas.openxmlformats.org/officeDocument/2006/relationships/slide" Target="slides/slide41.xml"/><Relationship Id="rId6" Type="http://schemas.openxmlformats.org/officeDocument/2006/relationships/slide" Target="slides/slide5.xml"/><Relationship Id="rId49" Type="http://schemas.openxmlformats.org/officeDocument/2006/relationships/handoutMaster" Target="handoutMasters/handoutMaster1.xml"/><Relationship Id="rId44" Type="http://schemas.openxmlformats.org/officeDocument/2006/relationships/slide" Target="slides/slide43.xml"/><Relationship Id="rId19" Type="http://schemas.openxmlformats.org/officeDocument/2006/relationships/slide" Target="slides/slide18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2" Type="http://schemas.openxmlformats.org/officeDocument/2006/relationships/slide" Target="slides/slide1.xml"/><Relationship Id="rId46" Type="http://schemas.openxmlformats.org/officeDocument/2006/relationships/slide" Target="slides/slide45.xml"/><Relationship Id="rId35" Type="http://schemas.openxmlformats.org/officeDocument/2006/relationships/slide" Target="slides/slide34.xml"/><Relationship Id="rId51" Type="http://schemas.openxmlformats.org/officeDocument/2006/relationships/presProps" Target="presProps.xml"/><Relationship Id="rId31" Type="http://schemas.openxmlformats.org/officeDocument/2006/relationships/slide" Target="slides/slide30.xml"/><Relationship Id="rId34" Type="http://schemas.openxmlformats.org/officeDocument/2006/relationships/slide" Target="slides/slide33.xml"/><Relationship Id="rId40" Type="http://schemas.openxmlformats.org/officeDocument/2006/relationships/slide" Target="slides/slide39.xml"/><Relationship Id="rId36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24" Type="http://schemas.openxmlformats.org/officeDocument/2006/relationships/slide" Target="slides/slide23.xml"/><Relationship Id="rId47" Type="http://schemas.openxmlformats.org/officeDocument/2006/relationships/slide" Target="slides/slide46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2" Type="http://schemas.openxmlformats.org/officeDocument/2006/relationships/viewProps" Target="viewProps.xml"/><Relationship Id="rId54" Type="http://schemas.openxmlformats.org/officeDocument/2006/relationships/tableStyles" Target="tableStyles.xml"/><Relationship Id="rId12" Type="http://schemas.openxmlformats.org/officeDocument/2006/relationships/slide" Target="slides/slide11.xml"/><Relationship Id="rId3" Type="http://schemas.openxmlformats.org/officeDocument/2006/relationships/slide" Target="slides/slide2.xml"/><Relationship Id="rId23" Type="http://schemas.openxmlformats.org/officeDocument/2006/relationships/slide" Target="slides/slide22.xml"/><Relationship Id="rId53" Type="http://schemas.openxmlformats.org/officeDocument/2006/relationships/theme" Target="theme/theme1.xml"/><Relationship Id="rId26" Type="http://schemas.openxmlformats.org/officeDocument/2006/relationships/slide" Target="slides/slide25.xml"/><Relationship Id="rId30" Type="http://schemas.openxmlformats.org/officeDocument/2006/relationships/slide" Target="slides/slide29.xml"/><Relationship Id="rId11" Type="http://schemas.openxmlformats.org/officeDocument/2006/relationships/slide" Target="slides/slide10.xml"/><Relationship Id="rId29" Type="http://schemas.openxmlformats.org/officeDocument/2006/relationships/slide" Target="slides/slide28.xml"/><Relationship Id="rId16" Type="http://schemas.openxmlformats.org/officeDocument/2006/relationships/slide" Target="slides/slide15.xml"/><Relationship Id="rId33" Type="http://schemas.openxmlformats.org/officeDocument/2006/relationships/slide" Target="slides/slide32.xml"/><Relationship Id="rId41" Type="http://schemas.openxmlformats.org/officeDocument/2006/relationships/slide" Target="slides/slide4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2" Type="http://schemas.openxmlformats.org/officeDocument/2006/relationships/slide" Target="slides/slide21.xml"/><Relationship Id="rId21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16CBAC-D2FE-C740-9C87-992EDBA36C0F}" type="datetimeFigureOut">
              <a:rPr lang="en-US" smtClean="0"/>
              <a:pPr/>
              <a:t>12/2/09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4D279-E510-EA49-BC7D-7BF701B5244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84028D-1891-2244-B11B-9C38E472B592}" type="datetimeFigureOut">
              <a:rPr lang="en-US" smtClean="0"/>
              <a:pPr/>
              <a:t>12/2/09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B6E219-2F77-0347-9E1D-636404B44D7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An overview of the major components of the system</a:t>
            </a:r>
          </a:p>
          <a:p>
            <a:r>
              <a:rPr lang="en-US" baseline="0" dirty="0" smtClean="0"/>
              <a:t> - to give a sense of what’s ‘in there’</a:t>
            </a:r>
            <a:endParaRPr lang="en-US" dirty="0" smtClean="0"/>
          </a:p>
          <a:p>
            <a:r>
              <a:rPr lang="en-US" baseline="0" dirty="0" smtClean="0"/>
              <a:t> - to familiarize you with the ‘lingo’ : CPCC, CBE, Station Board, Baseline Boards, etc.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Escoffier could</a:t>
            </a:r>
            <a:r>
              <a:rPr lang="en-US" baseline="0" dirty="0" smtClean="0"/>
              <a:t> do two of the same correlator but EVLA and ALMA requirements are quite different</a:t>
            </a:r>
          </a:p>
          <a:p>
            <a:pPr>
              <a:buFontTx/>
              <a:buChar char="-"/>
            </a:pPr>
            <a:r>
              <a:rPr lang="en-US" baseline="0" dirty="0" smtClean="0"/>
              <a:t> ALMA is a ‘pay-to-play’ system except for a few countries who helped build it</a:t>
            </a:r>
          </a:p>
          <a:p>
            <a:pPr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The system consists</a:t>
            </a:r>
            <a:r>
              <a:rPr lang="en-US" baseline="0" dirty="0" smtClean="0"/>
              <a:t> of ‘many’ of only a few types of boards.</a:t>
            </a:r>
          </a:p>
          <a:p>
            <a:pPr lvl="1">
              <a:buFontTx/>
              <a:buChar char="-"/>
            </a:pPr>
            <a:r>
              <a:rPr lang="en-US" baseline="0" dirty="0" smtClean="0"/>
              <a:t> There are only THREE different board types.</a:t>
            </a:r>
            <a:endParaRPr lang="en-US" dirty="0" smtClean="0"/>
          </a:p>
          <a:p>
            <a:r>
              <a:rPr lang="en-US" dirty="0" smtClean="0"/>
              <a:t>- The</a:t>
            </a:r>
            <a:r>
              <a:rPr lang="en-US" baseline="0" dirty="0" smtClean="0"/>
              <a:t> observed signal is digitized at the antenna (unlike pre-EVAL antennas)</a:t>
            </a:r>
          </a:p>
          <a:p>
            <a:pPr>
              <a:buFontTx/>
              <a:buChar char="-"/>
            </a:pPr>
            <a:r>
              <a:rPr lang="en-US" dirty="0" smtClean="0"/>
              <a:t> Sent to correlator</a:t>
            </a:r>
            <a:r>
              <a:rPr lang="en-US" baseline="0" dirty="0" smtClean="0"/>
              <a:t> room via fiber optic cable</a:t>
            </a:r>
          </a:p>
          <a:p>
            <a:pPr>
              <a:buFontTx/>
              <a:buChar char="-"/>
            </a:pPr>
            <a:r>
              <a:rPr lang="en-US" baseline="0" dirty="0" smtClean="0"/>
              <a:t> One antenna feeds 4 Station Boards</a:t>
            </a:r>
          </a:p>
          <a:p>
            <a:pPr>
              <a:buFontTx/>
              <a:buChar char="-"/>
            </a:pPr>
            <a:r>
              <a:rPr lang="en-US" baseline="0" dirty="0" smtClean="0"/>
              <a:t> Crossbar Boards facilitate the variable routing of Station Board output to Baseline Board inputs</a:t>
            </a:r>
          </a:p>
          <a:p>
            <a:pPr>
              <a:buFontTx/>
              <a:buChar char="-"/>
            </a:pPr>
            <a:r>
              <a:rPr lang="en-US" baseline="0" dirty="0" smtClean="0"/>
              <a:t> Baseline Boards perform the actual correlations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Fiber</a:t>
            </a:r>
            <a:r>
              <a:rPr lang="en-US" baseline="0" dirty="0" smtClean="0"/>
              <a:t> from the antenna is </a:t>
            </a:r>
            <a:r>
              <a:rPr lang="en-US" baseline="0" dirty="0" err="1" smtClean="0"/>
              <a:t>demultiplexed</a:t>
            </a:r>
            <a:r>
              <a:rPr lang="en-US" baseline="0" dirty="0" smtClean="0"/>
              <a:t> into 12 ‘colors’ -  each Station Board gets 3 of the 12</a:t>
            </a:r>
          </a:p>
          <a:p>
            <a:pPr lvl="1"/>
            <a:r>
              <a:rPr lang="en-US" baseline="0" dirty="0" smtClean="0"/>
              <a:t>• thus giving us the 4 </a:t>
            </a:r>
            <a:r>
              <a:rPr lang="en-US" baseline="0" dirty="0" err="1" smtClean="0"/>
              <a:t>Stbs</a:t>
            </a:r>
            <a:r>
              <a:rPr lang="en-US" baseline="0" dirty="0" smtClean="0"/>
              <a:t> per antenna</a:t>
            </a:r>
          </a:p>
          <a:p>
            <a:r>
              <a:rPr lang="en-US" baseline="0" dirty="0" smtClean="0"/>
              <a:t>FORM receives fiber input – has its own CMIB</a:t>
            </a:r>
          </a:p>
          <a:p>
            <a:r>
              <a:rPr lang="en-US" baseline="0" dirty="0" smtClean="0"/>
              <a:t>Monitor &amp; Control CMIB on upper-right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Each</a:t>
            </a:r>
            <a:r>
              <a:rPr lang="en-US" baseline="0" dirty="0" smtClean="0"/>
              <a:t> rack contains 3 chassis – called ‘crates’</a:t>
            </a:r>
          </a:p>
          <a:p>
            <a:pPr>
              <a:buFontTx/>
              <a:buChar char="-"/>
            </a:pPr>
            <a:r>
              <a:rPr lang="en-US" dirty="0" smtClean="0"/>
              <a:t> The top and bottom crates are</a:t>
            </a:r>
            <a:r>
              <a:rPr lang="en-US" baseline="0" dirty="0" smtClean="0"/>
              <a:t> 12U in height and hold the station/baseline boards</a:t>
            </a:r>
          </a:p>
          <a:p>
            <a:pPr>
              <a:buFontTx/>
              <a:buChar char="-"/>
            </a:pPr>
            <a:r>
              <a:rPr lang="en-US" baseline="0" dirty="0" smtClean="0"/>
              <a:t> The middle crate is 6U in height and holds the Crossbar Boards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 All sixteen station boards are present in this</a:t>
            </a:r>
            <a:r>
              <a:rPr lang="en-US" baseline="0" dirty="0" smtClean="0"/>
              <a:t> Station Rack</a:t>
            </a:r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Crossbar boards</a:t>
            </a:r>
            <a:r>
              <a:rPr lang="en-US" baseline="0" dirty="0" smtClean="0"/>
              <a:t> route signals from the Station Board outputs to the Baseline Board inputs.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These</a:t>
            </a:r>
            <a:r>
              <a:rPr lang="en-US" baseline="0" dirty="0" smtClean="0"/>
              <a:t> boards sit in the ‘6U’ crate between the Top and Bottom Station Board 12U crates</a:t>
            </a:r>
          </a:p>
          <a:p>
            <a:r>
              <a:rPr lang="en-US" baseline="0" dirty="0" smtClean="0"/>
              <a:t>- They are quite a bit smaller and sit far back in the crate</a:t>
            </a:r>
          </a:p>
          <a:p>
            <a:pPr>
              <a:buFontTx/>
              <a:buChar char="-"/>
            </a:pPr>
            <a:r>
              <a:rPr lang="en-US" baseline="0" dirty="0" smtClean="0"/>
              <a:t> Only station racks have Crossbar Boards</a:t>
            </a:r>
          </a:p>
          <a:p>
            <a:pPr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- 6U crates are present</a:t>
            </a:r>
            <a:r>
              <a:rPr lang="en-US" baseline="0" dirty="0" smtClean="0"/>
              <a:t> but not used.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The Station Racks are in the center surrounded</a:t>
            </a:r>
            <a:r>
              <a:rPr lang="en-US" baseline="0" dirty="0" smtClean="0"/>
              <a:t> by Baseline Racks</a:t>
            </a:r>
          </a:p>
          <a:p>
            <a:pPr>
              <a:buFontTx/>
              <a:buChar char="-"/>
            </a:pPr>
            <a:r>
              <a:rPr lang="en-US" baseline="0" dirty="0" smtClean="0"/>
              <a:t> Everything sits on a raised floor</a:t>
            </a:r>
          </a:p>
          <a:p>
            <a:pPr lvl="1">
              <a:buFontTx/>
              <a:buChar char="-"/>
            </a:pPr>
            <a:r>
              <a:rPr lang="en-US" baseline="0" dirty="0" smtClean="0"/>
              <a:t> for cooling and wiring</a:t>
            </a:r>
          </a:p>
          <a:p>
            <a:pPr lvl="1">
              <a:buFontTx/>
              <a:buChar char="-"/>
            </a:pP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B101, B102, B103, S004, S003, S002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- Notice -48VDC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CBE, </a:t>
            </a:r>
            <a:r>
              <a:rPr lang="en-US" dirty="0" err="1" smtClean="0"/>
              <a:t>CPCCs</a:t>
            </a:r>
            <a:r>
              <a:rPr lang="en-US" dirty="0" smtClean="0"/>
              <a:t>, MCCC, NGAS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CPCC1, CPCC2, NGASS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HVAC</a:t>
            </a:r>
            <a:r>
              <a:rPr lang="en-US" baseline="0" dirty="0" smtClean="0"/>
              <a:t> units</a:t>
            </a:r>
          </a:p>
          <a:p>
            <a:r>
              <a:rPr lang="en-US" baseline="0" dirty="0" smtClean="0"/>
              <a:t> - DX = Direct Exchange</a:t>
            </a:r>
          </a:p>
          <a:p>
            <a:r>
              <a:rPr lang="en-US" baseline="0" dirty="0" smtClean="0"/>
              <a:t> - CW = Chilled Water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Power</a:t>
            </a:r>
            <a:r>
              <a:rPr lang="en-US" baseline="0" dirty="0" smtClean="0"/>
              <a:t> Plant</a:t>
            </a:r>
          </a:p>
          <a:p>
            <a:pPr>
              <a:buFontTx/>
              <a:buChar char="-"/>
            </a:pPr>
            <a:r>
              <a:rPr lang="en-US" baseline="0" dirty="0" smtClean="0"/>
              <a:t>  -48VDC Rectifiers</a:t>
            </a:r>
          </a:p>
          <a:p>
            <a:pPr>
              <a:buFontTx/>
              <a:buChar char="-"/>
            </a:pPr>
            <a:r>
              <a:rPr lang="en-US" dirty="0" smtClean="0"/>
              <a:t> Battery backup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aseline="0" dirty="0" smtClean="0"/>
              <a:t>• Personalities are firmware loaded at startup</a:t>
            </a:r>
          </a:p>
          <a:p>
            <a:r>
              <a:rPr lang="en-US" baseline="0" dirty="0" smtClean="0"/>
              <a:t>• Configurations by setting registers are done during operation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MIB is simple by comparison</a:t>
            </a:r>
          </a:p>
          <a:p>
            <a:pPr lvl="1"/>
            <a:r>
              <a:rPr lang="en-US" dirty="0" smtClean="0"/>
              <a:t>~ 1.5 MB memory</a:t>
            </a:r>
          </a:p>
          <a:p>
            <a:pPr lvl="1"/>
            <a:r>
              <a:rPr lang="en-US" dirty="0" smtClean="0"/>
              <a:t>Proprietary OS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Actually</a:t>
            </a:r>
            <a:r>
              <a:rPr lang="en-US" baseline="0" dirty="0" smtClean="0"/>
              <a:t> 2 IP addresses</a:t>
            </a:r>
          </a:p>
          <a:p>
            <a:r>
              <a:rPr lang="en-US" baseline="0" dirty="0" smtClean="0"/>
              <a:t> - one is created by DHCP for booting purposes</a:t>
            </a:r>
          </a:p>
          <a:p>
            <a:r>
              <a:rPr lang="en-US" baseline="0" dirty="0" smtClean="0"/>
              <a:t> - one is created later to map the board’s location to IP address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6E219-2F77-0347-9E1D-636404B44D7B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12/2/09 Operator's Meeting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WIDAR Correlator Overview - Kevin Ryan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Kevin Ryan </a:t>
            </a:r>
            <a:fld id="{E7854931-00E3-8047-99FB-37A3F3175EF4}" type="slidenum">
              <a:rPr lang="en-US" smtClean="0"/>
              <a:pPr/>
              <a:t>‹#›</a:t>
            </a:fld>
            <a:r>
              <a:rPr lang="en-US" dirty="0" smtClean="0"/>
              <a:t> of ??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image" Target="../media/image5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5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3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9.png"/><Relationship Id="rId5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mitr.drao.nrc.ca/widar/private/Private.html" TargetMode="External"/><Relationship Id="rId3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3" Type="http://schemas.openxmlformats.org/officeDocument/2006/relationships/hyperlink" Target="http://b101-t-4.evla.nrao.edu/mah?%3Crecirculator%20id='x0%E2%80%99%3E%3Cstate%20inputStreamConfig='%E2%80%99/%3E%3C/recirculator%3E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3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US" sz="4129" dirty="0" smtClean="0"/>
              <a:t>170,000 watts of power, 120 tons of cooling </a:t>
            </a:r>
          </a:p>
          <a:p>
            <a:pPr algn="ctr">
              <a:buNone/>
            </a:pPr>
            <a:r>
              <a:rPr lang="en-US" sz="1548" dirty="0" smtClean="0"/>
              <a:t>for</a:t>
            </a:r>
          </a:p>
          <a:p>
            <a:pPr algn="ctr">
              <a:buNone/>
            </a:pPr>
            <a:r>
              <a:rPr lang="en-US" sz="4757" dirty="0" smtClean="0"/>
              <a:t>17,308,672</a:t>
            </a:r>
            <a:r>
              <a:rPr lang="en-US" dirty="0" smtClean="0"/>
              <a:t> control/monitor bits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1,473,536</a:t>
            </a:r>
            <a:r>
              <a:rPr lang="en-US" dirty="0" smtClean="0"/>
              <a:t> registers</a:t>
            </a:r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24,832</a:t>
            </a:r>
            <a:r>
              <a:rPr lang="en-US" dirty="0" smtClean="0"/>
              <a:t> </a:t>
            </a:r>
            <a:r>
              <a:rPr lang="en-US" dirty="0" err="1" smtClean="0"/>
              <a:t>FPGAs</a:t>
            </a:r>
            <a:endParaRPr lang="en-US" dirty="0" smtClean="0"/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256</a:t>
            </a:r>
            <a:r>
              <a:rPr lang="en-US" dirty="0" smtClean="0"/>
              <a:t> boards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16</a:t>
            </a:r>
            <a:r>
              <a:rPr lang="en-US" dirty="0" smtClean="0"/>
              <a:t> racks</a:t>
            </a:r>
          </a:p>
          <a:p>
            <a:pPr algn="ctr">
              <a:buNone/>
            </a:pPr>
            <a:r>
              <a:rPr lang="en-US" sz="1514" dirty="0"/>
              <a:t>i</a:t>
            </a:r>
            <a:r>
              <a:rPr lang="en-US" sz="1514" dirty="0" smtClean="0"/>
              <a:t>n</a:t>
            </a:r>
          </a:p>
          <a:p>
            <a:pPr algn="ctr">
              <a:buNone/>
            </a:pPr>
            <a:r>
              <a:rPr lang="en-US" sz="4400" dirty="0" smtClean="0"/>
              <a:t>1</a:t>
            </a:r>
            <a:r>
              <a:rPr lang="en-US" dirty="0" smtClean="0"/>
              <a:t> room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lum/>
            <a:alphaModFix amt="25000"/>
          </a:blip>
          <a:stretch>
            <a:fillRect/>
          </a:stretch>
        </p:blipFill>
        <p:spPr>
          <a:xfrm>
            <a:off x="251945" y="1011187"/>
            <a:ext cx="8825783" cy="4475213"/>
          </a:xfrm>
          <a:prstGeom prst="rect">
            <a:avLst/>
          </a:prstGeom>
          <a:solidFill>
            <a:srgbClr val="FFFFFF">
              <a:alpha val="70000"/>
            </a:srgbClr>
          </a:solidFill>
          <a:effectLst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152400"/>
            <a:ext cx="6400800" cy="1165225"/>
          </a:xfrm>
        </p:spPr>
        <p:txBody>
          <a:bodyPr/>
          <a:lstStyle/>
          <a:p>
            <a:r>
              <a:rPr lang="en-US" dirty="0" smtClean="0"/>
              <a:t>Behind Closed Doors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5410200"/>
            <a:ext cx="6400800" cy="1219200"/>
          </a:xfrm>
        </p:spPr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Operator’s Overview of the EVLA WIDAR Correlator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4102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Concept began about 11 years ago (1998)</a:t>
            </a:r>
          </a:p>
          <a:p>
            <a:r>
              <a:rPr lang="en-US" dirty="0" err="1" smtClean="0"/>
              <a:t>NRAO’s</a:t>
            </a:r>
            <a:r>
              <a:rPr lang="en-US" dirty="0" smtClean="0"/>
              <a:t> Ray Escoffier was busy with </a:t>
            </a:r>
            <a:r>
              <a:rPr lang="en-US" dirty="0" err="1" smtClean="0"/>
              <a:t>ALMA’s</a:t>
            </a:r>
            <a:r>
              <a:rPr lang="en-US" dirty="0" smtClean="0"/>
              <a:t> correlator - could not commit to </a:t>
            </a:r>
            <a:r>
              <a:rPr lang="en-US" dirty="0" err="1" smtClean="0"/>
              <a:t>EVLA’s</a:t>
            </a:r>
            <a:r>
              <a:rPr lang="en-US" dirty="0" smtClean="0"/>
              <a:t> also</a:t>
            </a:r>
          </a:p>
          <a:p>
            <a:r>
              <a:rPr lang="en-US" dirty="0" smtClean="0"/>
              <a:t>Canada needed an ‘in’ into ALMA (a share in its use)</a:t>
            </a:r>
          </a:p>
          <a:p>
            <a:r>
              <a:rPr lang="en-US" dirty="0" smtClean="0"/>
              <a:t>Rick </a:t>
            </a:r>
            <a:r>
              <a:rPr lang="en-US" dirty="0" err="1" smtClean="0"/>
              <a:t>Perley</a:t>
            </a:r>
            <a:r>
              <a:rPr lang="en-US" dirty="0" smtClean="0"/>
              <a:t> contacted Peter Dewdney of DRAO, Penticton, BC, Canada; they go back to college days</a:t>
            </a:r>
          </a:p>
          <a:p>
            <a:r>
              <a:rPr lang="en-US" dirty="0" smtClean="0"/>
              <a:t>Peter, after much effort, got funding ~$25M by the Canadian Government to supply the correlator in return for access to NRAO antennas including our share in ALMA.</a:t>
            </a:r>
          </a:p>
          <a:p>
            <a:r>
              <a:rPr lang="en-US" dirty="0" smtClean="0"/>
              <a:t>Primary architect of WIDAR is Brent Carlson of DRAO</a:t>
            </a:r>
          </a:p>
          <a:p>
            <a:r>
              <a:rPr lang="en-US" dirty="0" smtClean="0"/>
              <a:t>Hardware was built in Canada</a:t>
            </a:r>
          </a:p>
          <a:p>
            <a:r>
              <a:rPr lang="en-US" dirty="0" smtClean="0"/>
              <a:t>Software is being developed as a joint effort between NRAO and DRAO.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</a:t>
            </a:fld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676400" y="164068"/>
            <a:ext cx="628053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/>
              <a:t>W</a:t>
            </a:r>
            <a:r>
              <a:rPr lang="en-US" sz="2400" dirty="0" smtClean="0"/>
              <a:t>ideband </a:t>
            </a:r>
            <a:r>
              <a:rPr lang="en-US" sz="3200" b="1" dirty="0" err="1" smtClean="0"/>
              <a:t>I</a:t>
            </a:r>
            <a:r>
              <a:rPr lang="en-US" sz="2400" dirty="0" err="1" smtClean="0"/>
              <a:t>nterferometric</a:t>
            </a:r>
            <a:r>
              <a:rPr lang="en-US" sz="2400" dirty="0" smtClean="0"/>
              <a:t> </a:t>
            </a:r>
            <a:r>
              <a:rPr lang="en-US" sz="3200" b="1" dirty="0" smtClean="0"/>
              <a:t>D</a:t>
            </a:r>
            <a:r>
              <a:rPr lang="en-US" sz="2400" dirty="0" smtClean="0"/>
              <a:t>igital </a:t>
            </a:r>
            <a:r>
              <a:rPr lang="en-US" sz="3200" b="1" dirty="0" err="1" smtClean="0"/>
              <a:t>AR</a:t>
            </a:r>
            <a:r>
              <a:rPr lang="en-US" sz="2400" dirty="0" err="1" smtClean="0"/>
              <a:t>chitecture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481" y="175419"/>
            <a:ext cx="4699531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WIDAR In a Nutshell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4392" y="5791200"/>
            <a:ext cx="1483646" cy="91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371600" y="1600200"/>
            <a:ext cx="1143000" cy="850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152400" y="101600"/>
            <a:ext cx="1501422" cy="1117600"/>
          </a:xfrm>
          <a:prstGeom prst="rect">
            <a:avLst/>
          </a:prstGeom>
        </p:spPr>
      </p:pic>
      <p:cxnSp>
        <p:nvCxnSpPr>
          <p:cNvPr id="23" name="Straight Arrow Connector 22"/>
          <p:cNvCxnSpPr/>
          <p:nvPr/>
        </p:nvCxnSpPr>
        <p:spPr>
          <a:xfrm>
            <a:off x="1501422" y="1318419"/>
            <a:ext cx="304800" cy="198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2" name="Group 51"/>
          <p:cNvGrpSpPr/>
          <p:nvPr/>
        </p:nvGrpSpPr>
        <p:grpSpPr>
          <a:xfrm>
            <a:off x="1981200" y="2005124"/>
            <a:ext cx="6248400" cy="3723800"/>
            <a:chOff x="1981200" y="2005124"/>
            <a:chExt cx="6248400" cy="3723800"/>
          </a:xfrm>
        </p:grpSpPr>
        <p:sp>
          <p:nvSpPr>
            <p:cNvPr id="7" name="Rectangle 6"/>
            <p:cNvSpPr/>
            <p:nvPr/>
          </p:nvSpPr>
          <p:spPr>
            <a:xfrm>
              <a:off x="25146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147163" y="4520624"/>
              <a:ext cx="1395033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128 </a:t>
              </a:r>
            </a:p>
            <a:p>
              <a:pPr algn="ctr"/>
              <a:r>
                <a:rPr lang="en-US" sz="1600" dirty="0" smtClean="0"/>
                <a:t>Station Boards </a:t>
              </a:r>
              <a:endParaRPr lang="en-US" sz="16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3962400" y="3124200"/>
              <a:ext cx="685800" cy="8382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54102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498012" y="4520624"/>
              <a:ext cx="1531188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64 </a:t>
              </a:r>
            </a:p>
            <a:p>
              <a:pPr algn="ctr"/>
              <a:r>
                <a:rPr lang="en-US" sz="1600" dirty="0" smtClean="0"/>
                <a:t>Crossbar Boards </a:t>
              </a:r>
              <a:endParaRPr lang="en-US" sz="16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050966" y="4520624"/>
              <a:ext cx="1502234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128 </a:t>
              </a:r>
            </a:p>
            <a:p>
              <a:pPr algn="ctr"/>
              <a:r>
                <a:rPr lang="en-US" sz="1600" dirty="0" smtClean="0"/>
                <a:t>Baseline Boards </a:t>
              </a:r>
              <a:endParaRPr lang="en-US" sz="1600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981200" y="2590800"/>
              <a:ext cx="6248400" cy="2743200"/>
            </a:xfrm>
            <a:prstGeom prst="rect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553200" y="3124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553200" y="32766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553200" y="34290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553200" y="35814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553200" y="37338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553200" y="3886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6553200" y="4520624"/>
              <a:ext cx="1181934" cy="7232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 smtClean="0"/>
                <a:t>1 </a:t>
              </a:r>
            </a:p>
            <a:p>
              <a:pPr algn="ctr"/>
              <a:r>
                <a:rPr lang="en-US" sz="1600" dirty="0" smtClean="0"/>
                <a:t>CBE Cluster</a:t>
              </a:r>
            </a:p>
            <a:p>
              <a:pPr algn="ctr"/>
              <a:r>
                <a:rPr lang="en-US" sz="900" dirty="0" smtClean="0"/>
                <a:t>(Correlator Back End) </a:t>
              </a:r>
              <a:endParaRPr lang="en-US" sz="900" dirty="0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2597225" y="2005124"/>
              <a:ext cx="286459" cy="897531"/>
            </a:xfrm>
            <a:custGeom>
              <a:avLst/>
              <a:gdLst>
                <a:gd name="connsiteX0" fmla="*/ 0 w 286459"/>
                <a:gd name="connsiteY0" fmla="*/ 0 h 897531"/>
                <a:gd name="connsiteX1" fmla="*/ 286459 w 286459"/>
                <a:gd name="connsiteY1" fmla="*/ 0 h 897531"/>
                <a:gd name="connsiteX2" fmla="*/ 267362 w 286459"/>
                <a:gd name="connsiteY2" fmla="*/ 897531 h 89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6459" h="897531">
                  <a:moveTo>
                    <a:pt x="0" y="0"/>
                  </a:moveTo>
                  <a:lnTo>
                    <a:pt x="286459" y="0"/>
                  </a:lnTo>
                  <a:lnTo>
                    <a:pt x="267362" y="897531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4" name="Straight Arrow Connector 33"/>
            <p:cNvCxnSpPr/>
            <p:nvPr/>
          </p:nvCxnSpPr>
          <p:spPr>
            <a:xfrm>
              <a:off x="3200400" y="3581400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V="1">
              <a:off x="6096000" y="3581400"/>
              <a:ext cx="435434" cy="317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/>
            <p:nvPr/>
          </p:nvCxnSpPr>
          <p:spPr>
            <a:xfrm>
              <a:off x="4648200" y="3579812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Freeform 39"/>
            <p:cNvSpPr/>
            <p:nvPr/>
          </p:nvSpPr>
          <p:spPr>
            <a:xfrm>
              <a:off x="7543800" y="3580578"/>
              <a:ext cx="353299" cy="2148346"/>
            </a:xfrm>
            <a:custGeom>
              <a:avLst/>
              <a:gdLst>
                <a:gd name="connsiteX0" fmla="*/ 0 w 353299"/>
                <a:gd name="connsiteY0" fmla="*/ 0 h 2148346"/>
                <a:gd name="connsiteX1" fmla="*/ 353299 w 353299"/>
                <a:gd name="connsiteY1" fmla="*/ 0 h 2148346"/>
                <a:gd name="connsiteX2" fmla="*/ 353299 w 353299"/>
                <a:gd name="connsiteY2" fmla="*/ 2148346 h 214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53299" h="2148346">
                  <a:moveTo>
                    <a:pt x="0" y="0"/>
                  </a:moveTo>
                  <a:lnTo>
                    <a:pt x="353299" y="0"/>
                  </a:lnTo>
                  <a:lnTo>
                    <a:pt x="353299" y="2148346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648200" y="2014672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170,000 Watts</a:t>
            </a:r>
            <a:endParaRPr lang="en-US" dirty="0"/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1200" y="1320800"/>
            <a:ext cx="1473200" cy="1130300"/>
          </a:xfrm>
          <a:prstGeom prst="rect">
            <a:avLst/>
          </a:prstGeom>
        </p:spPr>
      </p:pic>
      <p:sp>
        <p:nvSpPr>
          <p:cNvPr id="43" name="Freeform 42"/>
          <p:cNvSpPr/>
          <p:nvPr/>
        </p:nvSpPr>
        <p:spPr>
          <a:xfrm>
            <a:off x="6349834" y="2014672"/>
            <a:ext cx="716147" cy="572892"/>
          </a:xfrm>
          <a:custGeom>
            <a:avLst/>
            <a:gdLst>
              <a:gd name="connsiteX0" fmla="*/ 716147 w 716147"/>
              <a:gd name="connsiteY0" fmla="*/ 9548 h 572892"/>
              <a:gd name="connsiteX1" fmla="*/ 0 w 716147"/>
              <a:gd name="connsiteY1" fmla="*/ 0 h 572892"/>
              <a:gd name="connsiteX2" fmla="*/ 0 w 716147"/>
              <a:gd name="connsiteY2" fmla="*/ 572892 h 572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16147" h="572892">
                <a:moveTo>
                  <a:pt x="716147" y="9548"/>
                </a:moveTo>
                <a:lnTo>
                  <a:pt x="0" y="0"/>
                </a:lnTo>
                <a:lnTo>
                  <a:pt x="0" y="572892"/>
                </a:lnTo>
              </a:path>
            </a:pathLst>
          </a:cu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/>
          <p:cNvSpPr txBox="1"/>
          <p:nvPr/>
        </p:nvSpPr>
        <p:spPr>
          <a:xfrm>
            <a:off x="6682151" y="6321623"/>
            <a:ext cx="7092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hmmm</a:t>
            </a:r>
            <a:endParaRPr lang="en-US" dirty="0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33" name="Slide Number Placeholder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5" name="Footer Placeholder 3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9" name="Picture 3"/>
          <p:cNvPicPr>
            <a:picLocks noChangeAspect="1" noChangeArrowheads="1"/>
          </p:cNvPicPr>
          <p:nvPr/>
        </p:nvPicPr>
        <p:blipFill>
          <a:blip r:embed="rId3">
            <a:lum/>
          </a:blip>
          <a:srcRect/>
          <a:stretch>
            <a:fillRect/>
          </a:stretch>
        </p:blipFill>
        <p:spPr bwMode="auto">
          <a:xfrm>
            <a:off x="4549404" y="304800"/>
            <a:ext cx="39849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6500" name="Picture 4"/>
          <p:cNvPicPr>
            <a:picLocks noChangeAspect="1" noChangeArrowheads="1"/>
          </p:cNvPicPr>
          <p:nvPr/>
        </p:nvPicPr>
        <p:blipFill>
          <a:blip r:embed="rId4">
            <a:lum/>
          </a:blip>
          <a:srcRect/>
          <a:stretch>
            <a:fillRect/>
          </a:stretch>
        </p:blipFill>
        <p:spPr bwMode="auto">
          <a:xfrm>
            <a:off x="420316" y="293951"/>
            <a:ext cx="2703884" cy="5993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581400" y="5816024"/>
            <a:ext cx="4953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15” </a:t>
            </a:r>
            <a:r>
              <a:rPr lang="en-US" sz="1600" dirty="0" err="1" smtClean="0"/>
              <a:t>x</a:t>
            </a:r>
            <a:r>
              <a:rPr lang="en-US" sz="1600" dirty="0" smtClean="0"/>
              <a:t> 19” • 28 layers • 1km of traces • 8,000 components • 50,000 solder points • $20k • </a:t>
            </a:r>
            <a:r>
              <a:rPr lang="en-US" sz="1600" dirty="0" err="1" smtClean="0"/>
              <a:t>x</a:t>
            </a:r>
            <a:r>
              <a:rPr lang="en-US" sz="1600" dirty="0" smtClean="0"/>
              <a:t> 128 boards</a:t>
            </a:r>
            <a:endParaRPr lang="en-US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3419793" y="1715869"/>
            <a:ext cx="847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Station</a:t>
            </a:r>
          </a:p>
          <a:p>
            <a:pPr algn="ctr"/>
            <a:r>
              <a:rPr lang="en-US" dirty="0" smtClean="0"/>
              <a:t>Board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4400" y="4572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308596" y="6019800"/>
            <a:ext cx="6463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Two Station Racks each with 4 Station Boards and 1 Crossbar Board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1" y="152410"/>
            <a:ext cx="4648200" cy="6197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6781800" y="1143000"/>
            <a:ext cx="1632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Fully populated</a:t>
            </a:r>
          </a:p>
          <a:p>
            <a:pPr algn="ctr"/>
            <a:r>
              <a:rPr lang="en-US" dirty="0" smtClean="0"/>
              <a:t>Station Rack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304800"/>
            <a:ext cx="2218522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957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3400" y="304800"/>
            <a:ext cx="411485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1348617" y="5943600"/>
            <a:ext cx="7109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64 Crossbar Boards route Station Boards Outputs to Baseline Board inputs 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100070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0033" y="990600"/>
            <a:ext cx="5431367" cy="40735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60033" y="5638800"/>
            <a:ext cx="5601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8 Crossbar Boards reside in the ‘6U’ crate between the</a:t>
            </a:r>
          </a:p>
          <a:p>
            <a:r>
              <a:rPr lang="en-US" dirty="0" smtClean="0"/>
              <a:t>Top and Bottom Station Board crates in each Station Rack.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b-front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5892800" cy="4419600"/>
          </a:xfrm>
          <a:prstGeom prst="rect">
            <a:avLst/>
          </a:prstGeom>
        </p:spPr>
      </p:pic>
      <p:pic>
        <p:nvPicPr>
          <p:cNvPr id="9933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53200" y="914400"/>
            <a:ext cx="1985280" cy="502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57200" y="274638"/>
            <a:ext cx="8229600" cy="411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smtClean="0">
                <a:latin typeface="+mj-lt"/>
                <a:ea typeface="+mj-ea"/>
                <a:cs typeface="+mj-cs"/>
              </a:rPr>
              <a:t>Baseline Board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" y="5715000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15” </a:t>
            </a:r>
            <a:r>
              <a:rPr lang="en-US" dirty="0" err="1" smtClean="0"/>
              <a:t>x</a:t>
            </a:r>
            <a:r>
              <a:rPr lang="en-US" dirty="0" smtClean="0"/>
              <a:t> 19”,  • 28-layers, • 2km of traces, • 11,000 components • 100,000 solder joints, • 32 </a:t>
            </a:r>
            <a:r>
              <a:rPr lang="en-US" dirty="0" err="1" smtClean="0"/>
              <a:t>Gbits</a:t>
            </a:r>
            <a:r>
              <a:rPr lang="en-US" dirty="0" smtClean="0"/>
              <a:t> of RAM, • $30k • 128 boards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3048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752600" y="5791200"/>
            <a:ext cx="5476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Two fully populated Baseline Racks</a:t>
            </a:r>
          </a:p>
          <a:p>
            <a:pPr algn="ctr"/>
            <a:r>
              <a:rPr lang="en-US" dirty="0" smtClean="0"/>
              <a:t>• Boards are identified by a unique </a:t>
            </a:r>
            <a:r>
              <a:rPr lang="en-US" b="1" dirty="0" smtClean="0"/>
              <a:t>rack-crate-slot </a:t>
            </a:r>
            <a:r>
              <a:rPr lang="en-US" dirty="0" smtClean="0"/>
              <a:t>name.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r>
              <a:rPr lang="en-US" dirty="0" smtClean="0"/>
              <a:t>The Station, Crossbar and Baseline Boards are housed in 16 Racks</a:t>
            </a:r>
          </a:p>
          <a:p>
            <a:r>
              <a:rPr lang="en-US" dirty="0" smtClean="0"/>
              <a:t>Eight Station Racks numbered S001 – S008</a:t>
            </a:r>
          </a:p>
          <a:p>
            <a:pPr lvl="1"/>
            <a:r>
              <a:rPr lang="en-US" dirty="0" smtClean="0"/>
              <a:t>Each containing 16 Station and 8 Crossbar boards</a:t>
            </a:r>
          </a:p>
          <a:p>
            <a:r>
              <a:rPr lang="en-US" dirty="0" smtClean="0"/>
              <a:t>Eight Baseline Racks numbered B101 – B108</a:t>
            </a:r>
          </a:p>
          <a:p>
            <a:pPr lvl="1"/>
            <a:r>
              <a:rPr lang="en-US" dirty="0" smtClean="0"/>
              <a:t>Each containing 16 Baseline Boards </a:t>
            </a:r>
            <a:r>
              <a:rPr lang="en-US" sz="1600" dirty="0" smtClean="0"/>
              <a:t>(no Crossbar Boards)</a:t>
            </a:r>
          </a:p>
        </p:txBody>
      </p:sp>
      <p:grpSp>
        <p:nvGrpSpPr>
          <p:cNvPr id="19" name="Group 18"/>
          <p:cNvGrpSpPr>
            <a:grpSpLocks noChangeAspect="1"/>
          </p:cNvGrpSpPr>
          <p:nvPr/>
        </p:nvGrpSpPr>
        <p:grpSpPr>
          <a:xfrm>
            <a:off x="2788082" y="228600"/>
            <a:ext cx="3124200" cy="1861900"/>
            <a:chOff x="1981200" y="2005124"/>
            <a:chExt cx="6248400" cy="3723800"/>
          </a:xfrm>
        </p:grpSpPr>
        <p:sp>
          <p:nvSpPr>
            <p:cNvPr id="20" name="Rectangle 19"/>
            <p:cNvSpPr/>
            <p:nvPr/>
          </p:nvSpPr>
          <p:spPr>
            <a:xfrm>
              <a:off x="25146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301860" y="4138724"/>
              <a:ext cx="111357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128 </a:t>
              </a:r>
            </a:p>
            <a:p>
              <a:pPr algn="ctr"/>
              <a:r>
                <a:rPr lang="en-US" sz="1000" dirty="0" smtClean="0"/>
                <a:t>Station</a:t>
              </a:r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3962400" y="3124200"/>
              <a:ext cx="685800" cy="8382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5410200" y="2971800"/>
              <a:ext cx="685800" cy="11557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3720236" y="4138724"/>
              <a:ext cx="108792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64 </a:t>
              </a:r>
            </a:p>
            <a:p>
              <a:pPr algn="ctr"/>
              <a:r>
                <a:rPr lang="en-US" sz="1000" dirty="0" err="1" smtClean="0"/>
                <a:t>XBar</a:t>
              </a:r>
              <a:endParaRPr lang="en-US" sz="1000" dirty="0"/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091836" y="4138724"/>
              <a:ext cx="123971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128 </a:t>
              </a:r>
            </a:p>
            <a:p>
              <a:pPr algn="ctr"/>
              <a:r>
                <a:rPr lang="en-US" sz="1000" dirty="0" smtClean="0"/>
                <a:t>Baseline</a:t>
              </a:r>
            </a:p>
            <a:p>
              <a:pPr algn="ctr"/>
              <a:r>
                <a:rPr lang="en-US" sz="1000" dirty="0" smtClean="0"/>
                <a:t>Boards </a:t>
              </a:r>
              <a:endParaRPr lang="en-US" sz="1000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1981200" y="2590800"/>
              <a:ext cx="6248400" cy="2743200"/>
            </a:xfrm>
            <a:prstGeom prst="rect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6553200" y="3124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553200" y="32766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553200" y="34290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553200" y="35814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553200" y="37338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553200" y="3886200"/>
              <a:ext cx="990600" cy="152400"/>
            </a:xfrm>
            <a:prstGeom prst="rect">
              <a:avLst/>
            </a:prstGeom>
            <a:solidFill>
              <a:srgbClr val="FFFF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553200" y="4138724"/>
              <a:ext cx="111312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000" dirty="0" smtClean="0"/>
                <a:t>1 </a:t>
              </a:r>
            </a:p>
            <a:p>
              <a:pPr algn="ctr"/>
              <a:r>
                <a:rPr lang="en-US" sz="1000" dirty="0" smtClean="0"/>
                <a:t>CBE</a:t>
              </a:r>
            </a:p>
            <a:p>
              <a:pPr algn="ctr"/>
              <a:r>
                <a:rPr lang="en-US" sz="1000" dirty="0" smtClean="0"/>
                <a:t>Cluster </a:t>
              </a:r>
              <a:endParaRPr lang="en-US" sz="1000" dirty="0"/>
            </a:p>
          </p:txBody>
        </p:sp>
        <p:sp>
          <p:nvSpPr>
            <p:cNvPr id="34" name="Freeform 33"/>
            <p:cNvSpPr/>
            <p:nvPr/>
          </p:nvSpPr>
          <p:spPr>
            <a:xfrm>
              <a:off x="2597225" y="2005124"/>
              <a:ext cx="286459" cy="897531"/>
            </a:xfrm>
            <a:custGeom>
              <a:avLst/>
              <a:gdLst>
                <a:gd name="connsiteX0" fmla="*/ 0 w 286459"/>
                <a:gd name="connsiteY0" fmla="*/ 0 h 897531"/>
                <a:gd name="connsiteX1" fmla="*/ 286459 w 286459"/>
                <a:gd name="connsiteY1" fmla="*/ 0 h 897531"/>
                <a:gd name="connsiteX2" fmla="*/ 267362 w 286459"/>
                <a:gd name="connsiteY2" fmla="*/ 897531 h 89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6459" h="897531">
                  <a:moveTo>
                    <a:pt x="0" y="0"/>
                  </a:moveTo>
                  <a:lnTo>
                    <a:pt x="286459" y="0"/>
                  </a:lnTo>
                  <a:lnTo>
                    <a:pt x="267362" y="897531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" name="Straight Arrow Connector 34"/>
            <p:cNvCxnSpPr/>
            <p:nvPr/>
          </p:nvCxnSpPr>
          <p:spPr>
            <a:xfrm>
              <a:off x="3200400" y="3581400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V="1">
              <a:off x="6096000" y="3581400"/>
              <a:ext cx="435434" cy="317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>
              <a:off x="4648200" y="3579812"/>
              <a:ext cx="762000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Freeform 37"/>
            <p:cNvSpPr/>
            <p:nvPr/>
          </p:nvSpPr>
          <p:spPr>
            <a:xfrm>
              <a:off x="7543800" y="3580578"/>
              <a:ext cx="353299" cy="2148346"/>
            </a:xfrm>
            <a:custGeom>
              <a:avLst/>
              <a:gdLst>
                <a:gd name="connsiteX0" fmla="*/ 0 w 353299"/>
                <a:gd name="connsiteY0" fmla="*/ 0 h 2148346"/>
                <a:gd name="connsiteX1" fmla="*/ 353299 w 353299"/>
                <a:gd name="connsiteY1" fmla="*/ 0 h 2148346"/>
                <a:gd name="connsiteX2" fmla="*/ 353299 w 353299"/>
                <a:gd name="connsiteY2" fmla="*/ 2148346 h 214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53299" h="2148346">
                  <a:moveTo>
                    <a:pt x="0" y="0"/>
                  </a:moveTo>
                  <a:lnTo>
                    <a:pt x="353299" y="0"/>
                  </a:lnTo>
                  <a:lnTo>
                    <a:pt x="353299" y="2148346"/>
                  </a:lnTo>
                </a:path>
              </a:pathLst>
            </a:cu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Date Placeholder 3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0" name="Slide Number Placeholder 3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1" name="Footer Placeholder 4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447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0600" y="381000"/>
            <a:ext cx="731569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8382000" y="1066800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Fans</a:t>
            </a:r>
            <a:endParaRPr lang="en-US" dirty="0"/>
          </a:p>
        </p:txBody>
      </p:sp>
      <p:cxnSp>
        <p:nvCxnSpPr>
          <p:cNvPr id="8" name="Straight Arrow Connector 7"/>
          <p:cNvCxnSpPr/>
          <p:nvPr/>
        </p:nvCxnSpPr>
        <p:spPr>
          <a:xfrm rot="10800000" flipV="1">
            <a:off x="8001001" y="1436132"/>
            <a:ext cx="988859" cy="1640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304800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1445027" y="5867400"/>
            <a:ext cx="6327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The top of each rack houses 4 adjustable-speed squirrel-cage fans.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9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66325" y="152400"/>
            <a:ext cx="7010875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066800" y="5486400"/>
            <a:ext cx="71803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dirty="0" smtClean="0"/>
              <a:t> Each rack contains a panel with a breaker for each Station/Baseline Board</a:t>
            </a:r>
          </a:p>
          <a:p>
            <a:pPr>
              <a:buFont typeface="Arial"/>
              <a:buChar char="•"/>
            </a:pPr>
            <a:r>
              <a:rPr lang="en-US" dirty="0" smtClean="0"/>
              <a:t> Each rack also contains an RPMIB </a:t>
            </a:r>
            <a:r>
              <a:rPr lang="en-US" sz="1200" dirty="0" smtClean="0"/>
              <a:t>(Rack Power Monitor/Control Interface Board)  </a:t>
            </a:r>
            <a:r>
              <a:rPr lang="en-US" dirty="0" smtClean="0"/>
              <a:t>for remote control and monitor by software.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3124200"/>
            <a:ext cx="42672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981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2400" y="3124200"/>
            <a:ext cx="4266982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4800600" y="1905000"/>
            <a:ext cx="3429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Inter-rack cabling between Station Racks and Baseline Racks are under the floor.</a:t>
            </a:r>
          </a:p>
          <a:p>
            <a:pPr algn="ctr"/>
            <a:r>
              <a:rPr lang="en-US" dirty="0" smtClean="0"/>
              <a:t>(</a:t>
            </a:r>
            <a:r>
              <a:rPr lang="en-US" b="1" dirty="0" smtClean="0"/>
              <a:t>some 30 miles of it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11981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228600"/>
            <a:ext cx="3657414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4838700" y="914400"/>
            <a:ext cx="342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Intra-rack cabling between Station Boards and Crossbar Boards.</a:t>
            </a:r>
          </a:p>
          <a:p>
            <a:pPr algn="ctr"/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20354" y="304801"/>
            <a:ext cx="6604445" cy="4952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558455" y="5181600"/>
            <a:ext cx="598534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Correlated Output and Monitor/Control data travels overhead</a:t>
            </a:r>
          </a:p>
          <a:p>
            <a:pPr>
              <a:buFontTx/>
              <a:buChar char="-"/>
            </a:pPr>
            <a:r>
              <a:rPr lang="en-US" dirty="0" smtClean="0"/>
              <a:t> </a:t>
            </a:r>
            <a:r>
              <a:rPr lang="en-US" sz="1400" dirty="0" smtClean="0"/>
              <a:t>Blue: Monitor/Control data to/from </a:t>
            </a:r>
            <a:r>
              <a:rPr lang="en-US" sz="1400" dirty="0" err="1" smtClean="0"/>
              <a:t>CMIBs</a:t>
            </a:r>
            <a:r>
              <a:rPr lang="en-US" sz="1400" dirty="0" smtClean="0"/>
              <a:t> (100Mb/s)</a:t>
            </a:r>
          </a:p>
          <a:p>
            <a:pPr>
              <a:buFontTx/>
              <a:buChar char="-"/>
            </a:pPr>
            <a:r>
              <a:rPr lang="en-US" sz="1400" dirty="0" smtClean="0"/>
              <a:t> Red: Correlated Output Data from Baseline Boards to CBE (currently 1Gb/s)</a:t>
            </a:r>
          </a:p>
          <a:p>
            <a:pPr>
              <a:buFontTx/>
              <a:buChar char="-"/>
            </a:pPr>
            <a:r>
              <a:rPr lang="en-US" sz="1400" dirty="0" smtClean="0"/>
              <a:t> Green: Output Data for VLBI use</a:t>
            </a:r>
          </a:p>
          <a:p>
            <a:pPr>
              <a:buFontTx/>
              <a:buChar char="-"/>
            </a:pPr>
            <a:r>
              <a:rPr lang="en-US" sz="1400" dirty="0" smtClean="0"/>
              <a:t> The yellow channel houses fiber optic cable from Antennas to Station Boards</a:t>
            </a:r>
            <a:endParaRPr lang="en-US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Two auxiliary racks house additional equipment</a:t>
            </a:r>
          </a:p>
          <a:p>
            <a:pPr lvl="1"/>
            <a:r>
              <a:rPr lang="en-US" dirty="0" smtClean="0"/>
              <a:t>Correlator Backend (CBE) computer cluster</a:t>
            </a:r>
          </a:p>
          <a:p>
            <a:pPr lvl="1"/>
            <a:r>
              <a:rPr lang="en-US" dirty="0" smtClean="0"/>
              <a:t>Correlator Power Control Computers (</a:t>
            </a:r>
            <a:r>
              <a:rPr lang="en-US" dirty="0" err="1" smtClean="0"/>
              <a:t>CPCCs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Next Generation Archive Server (NGAS)</a:t>
            </a:r>
          </a:p>
          <a:p>
            <a:pPr lvl="1"/>
            <a:r>
              <a:rPr lang="en-US" dirty="0" smtClean="0"/>
              <a:t>Master Correlator Control Computer (MCCC)</a:t>
            </a:r>
          </a:p>
          <a:p>
            <a:pPr lvl="1"/>
            <a:r>
              <a:rPr lang="en-US" dirty="0" smtClean="0"/>
              <a:t>CMIB </a:t>
            </a:r>
            <a:r>
              <a:rPr lang="en-US" dirty="0" err="1" smtClean="0"/>
              <a:t>Bootservers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371600"/>
            <a:ext cx="685800" cy="609600"/>
          </a:xfrm>
          <a:prstGeom prst="rect">
            <a:avLst/>
          </a:prstGeom>
          <a:solidFill>
            <a:srgbClr val="31859C"/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31859C"/>
          </a:solidFill>
          <a:effectLst>
            <a:outerShdw blurRad="40005" dist="22987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  <a:effectLst/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609600"/>
            <a:ext cx="4114856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848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609600"/>
            <a:ext cx="411486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066800" y="6019800"/>
            <a:ext cx="7549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, NGAS, CBE Master, CBE nodes, staging area file system </a:t>
            </a:r>
            <a:r>
              <a:rPr lang="en-US" sz="1200" dirty="0" smtClean="0"/>
              <a:t>(two views of same rack)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r>
              <a:rPr lang="en-US" dirty="0" smtClean="0"/>
              <a:t>CBE (Correlator Back End) </a:t>
            </a:r>
          </a:p>
          <a:p>
            <a:pPr lvl="1"/>
            <a:r>
              <a:rPr lang="en-US" dirty="0" smtClean="0"/>
              <a:t>Assembles raw data from Baseline Boards - in the proper order - into what is called the BDF (Binary Data Format)</a:t>
            </a:r>
          </a:p>
          <a:p>
            <a:pPr lvl="1"/>
            <a:r>
              <a:rPr lang="en-US" dirty="0" smtClean="0"/>
              <a:t>The BDF is written to the Staging Area which is a file system that temporarily holds the data until the Archive System takes it.</a:t>
            </a:r>
          </a:p>
          <a:p>
            <a:r>
              <a:rPr lang="en-US" dirty="0" smtClean="0"/>
              <a:t>Each Baseline Board has a 1 </a:t>
            </a:r>
            <a:r>
              <a:rPr lang="en-US" dirty="0" err="1" smtClean="0"/>
              <a:t>Gbit/s</a:t>
            </a:r>
            <a:r>
              <a:rPr lang="en-US" dirty="0" smtClean="0"/>
              <a:t> Ethernet link to the CBE (expandable to 10 </a:t>
            </a:r>
            <a:r>
              <a:rPr lang="en-US" dirty="0" err="1" smtClean="0"/>
              <a:t>Gbit/s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3641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 are the Correlator Power Control Computers.</a:t>
            </a:r>
          </a:p>
          <a:p>
            <a:pPr lvl="1"/>
            <a:r>
              <a:rPr lang="en-US" dirty="0" smtClean="0"/>
              <a:t>Two of them run in parallel for redundancy</a:t>
            </a:r>
          </a:p>
          <a:p>
            <a:pPr lvl="2"/>
            <a:r>
              <a:rPr lang="en-US" dirty="0" smtClean="0"/>
              <a:t>Every command sent to one is mirrored to the other</a:t>
            </a:r>
          </a:p>
          <a:p>
            <a:pPr lvl="1"/>
            <a:r>
              <a:rPr lang="en-US" dirty="0" smtClean="0"/>
              <a:t>At least one CPCC must be running to keep power applied to the correlator boards</a:t>
            </a:r>
          </a:p>
          <a:p>
            <a:pPr lvl="2"/>
            <a:r>
              <a:rPr lang="en-US" dirty="0" smtClean="0"/>
              <a:t>If they both should ‘die’, power to all boards will be removed at once (bad), all rack fans will go to high speed and all 4 HVACs will be turned ON.</a:t>
            </a:r>
          </a:p>
          <a:p>
            <a:pPr lvl="2"/>
            <a:r>
              <a:rPr lang="en-US" dirty="0" smtClean="0"/>
              <a:t>One CPCC is powered by A/C mains via UPS</a:t>
            </a:r>
          </a:p>
          <a:p>
            <a:pPr lvl="2"/>
            <a:r>
              <a:rPr lang="en-US" dirty="0" smtClean="0"/>
              <a:t>The other is powered by -48VDC via inverter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3716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31859C"/>
          </a:solidFill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52401"/>
            <a:ext cx="6324600" cy="4743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838200" y="5334000"/>
            <a:ext cx="7401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Two DX – Direct Exchange units.  </a:t>
            </a:r>
            <a:r>
              <a:rPr lang="en-US" dirty="0"/>
              <a:t>H</a:t>
            </a:r>
            <a:r>
              <a:rPr lang="en-US" dirty="0" smtClean="0"/>
              <a:t>ave their own compressors and refrigerant.</a:t>
            </a:r>
          </a:p>
          <a:p>
            <a:r>
              <a:rPr lang="en-US" dirty="0" smtClean="0"/>
              <a:t>Two CW – Chilled Water units.  Work off the building’s chilled water loop.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86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S002</a:t>
            </a:r>
          </a:p>
        </p:txBody>
      </p:sp>
      <p:sp>
        <p:nvSpPr>
          <p:cNvPr id="5" name="Rectangle 4"/>
          <p:cNvSpPr/>
          <p:nvPr/>
        </p:nvSpPr>
        <p:spPr>
          <a:xfrm>
            <a:off x="4648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S003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S004</a:t>
            </a:r>
          </a:p>
        </p:txBody>
      </p:sp>
      <p:sp>
        <p:nvSpPr>
          <p:cNvPr id="7" name="Rectangle 6"/>
          <p:cNvSpPr/>
          <p:nvPr/>
        </p:nvSpPr>
        <p:spPr>
          <a:xfrm>
            <a:off x="617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B103</a:t>
            </a:r>
          </a:p>
        </p:txBody>
      </p:sp>
      <p:sp>
        <p:nvSpPr>
          <p:cNvPr id="8" name="Rectangle 7"/>
          <p:cNvSpPr/>
          <p:nvPr/>
        </p:nvSpPr>
        <p:spPr>
          <a:xfrm>
            <a:off x="3124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362200" y="2286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B108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86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S007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48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410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B104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124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S008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62200" y="3352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B107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886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B106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648200" y="4495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886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648200" y="11430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B102</a:t>
            </a:r>
          </a:p>
        </p:txBody>
      </p:sp>
      <p:cxnSp>
        <p:nvCxnSpPr>
          <p:cNvPr id="36" name="Straight Connector 35"/>
          <p:cNvCxnSpPr/>
          <p:nvPr/>
        </p:nvCxnSpPr>
        <p:spPr>
          <a:xfrm rot="16200000" flipH="1">
            <a:off x="-190500" y="342900"/>
            <a:ext cx="5334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0800000">
            <a:off x="4343400" y="6705600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7620000" y="6705601"/>
            <a:ext cx="685800" cy="1524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7619999" y="14478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CBE</a:t>
            </a:r>
          </a:p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nodes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620000" y="2057400"/>
            <a:ext cx="6858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1400" dirty="0" err="1" smtClean="0">
                <a:solidFill>
                  <a:srgbClr val="000000"/>
                </a:solidFill>
              </a:rPr>
              <a:t>CPCCs</a:t>
            </a:r>
            <a:endParaRPr lang="en-US" sz="1400" dirty="0" smtClean="0">
              <a:solidFill>
                <a:srgbClr val="000000"/>
              </a:solidFill>
            </a:endParaRP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CBE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620000" y="27432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7619999" y="33528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7620000" y="39624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620000" y="4572000"/>
            <a:ext cx="533400" cy="6096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en-US" sz="1400" dirty="0" smtClean="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 rot="16200000">
            <a:off x="7742423" y="3715489"/>
            <a:ext cx="1191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Temporary</a:t>
            </a: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48006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CW2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362200" y="152400"/>
            <a:ext cx="2286000" cy="6858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CW1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52400" y="9144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DX2</a:t>
            </a:r>
          </a:p>
        </p:txBody>
      </p:sp>
      <p:sp>
        <p:nvSpPr>
          <p:cNvPr id="40" name="Rectangle 39"/>
          <p:cNvSpPr/>
          <p:nvPr/>
        </p:nvSpPr>
        <p:spPr>
          <a:xfrm>
            <a:off x="152401" y="3124200"/>
            <a:ext cx="685800" cy="2057400"/>
          </a:xfrm>
          <a:prstGeom prst="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DX1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019300" y="5181600"/>
            <a:ext cx="647700" cy="1219200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/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-48V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P/S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895600" y="5410200"/>
            <a:ext cx="2133600" cy="838200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/>
          <a:scene3d>
            <a:camera prst="orthographicFront"/>
            <a:lightRig rig="threePt" dir="t">
              <a:rot lat="0" lon="0" rev="1200000"/>
            </a:lightRig>
          </a:scene3d>
          <a:sp3d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0000"/>
                </a:solidFill>
              </a:rPr>
              <a:t>Battery</a:t>
            </a:r>
          </a:p>
        </p:txBody>
      </p:sp>
      <p:sp>
        <p:nvSpPr>
          <p:cNvPr id="50" name="Date Placeholder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1" name="Slide Number Placeholder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52" name="Footer Placeholder 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8262" y="228600"/>
            <a:ext cx="8022338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482755" y="5486400"/>
            <a:ext cx="63658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202,000 watts max, nominal 170,000</a:t>
            </a:r>
          </a:p>
          <a:p>
            <a:r>
              <a:rPr lang="en-US" dirty="0" smtClean="0"/>
              <a:t>Battery backup rated for 5 minutes</a:t>
            </a:r>
          </a:p>
          <a:p>
            <a:r>
              <a:rPr lang="en-US" dirty="0" smtClean="0"/>
              <a:t>-48VDC is what is used in the telephone industry for human safety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So, how does it all work?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The correlator is ‘configured’ into one of many (many, many) different modes of operation as specified by the Observation Executor.</a:t>
            </a:r>
          </a:p>
          <a:p>
            <a:r>
              <a:rPr lang="en-US" dirty="0" smtClean="0"/>
              <a:t>Each Station, Baseline and Crossbar board and the CBE too, is sent a set of configuration instructions at the beginning of the observation.</a:t>
            </a:r>
          </a:p>
          <a:p>
            <a:r>
              <a:rPr lang="en-US" dirty="0" smtClean="0"/>
              <a:t>Presently this is done manually but will eventually be accomplished by Sonja’s Configuration </a:t>
            </a:r>
            <a:r>
              <a:rPr lang="en-US" dirty="0" err="1" smtClean="0"/>
              <a:t>Mapper</a:t>
            </a:r>
            <a:r>
              <a:rPr lang="en-US" dirty="0" smtClean="0"/>
              <a:t> in conjunction with the </a:t>
            </a:r>
            <a:r>
              <a:rPr lang="en-US" dirty="0" err="1" smtClean="0"/>
              <a:t>Obs</a:t>
            </a:r>
            <a:r>
              <a:rPr lang="en-US" dirty="0" smtClean="0"/>
              <a:t> Prep Tool.</a:t>
            </a:r>
          </a:p>
          <a:p>
            <a:r>
              <a:rPr lang="en-US" dirty="0" smtClean="0"/>
              <a:t>Okay, so now how does a board ‘get configured’ …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52400" y="4343400"/>
            <a:ext cx="2286000" cy="1905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32500" lnSpcReduction="20000"/>
          </a:bodyPr>
          <a:lstStyle/>
          <a:p>
            <a:pPr algn="ctr">
              <a:buNone/>
            </a:pPr>
            <a:r>
              <a:rPr lang="en-US" sz="4757" dirty="0" smtClean="0"/>
              <a:t>17,308,672</a:t>
            </a:r>
            <a:r>
              <a:rPr lang="en-US" dirty="0" smtClean="0"/>
              <a:t> control/monitor bits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1,473,536</a:t>
            </a:r>
            <a:r>
              <a:rPr lang="en-US" dirty="0" smtClean="0"/>
              <a:t> registers</a:t>
            </a:r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24,832</a:t>
            </a:r>
            <a:r>
              <a:rPr lang="en-US" dirty="0" smtClean="0"/>
              <a:t> </a:t>
            </a:r>
            <a:r>
              <a:rPr lang="en-US" dirty="0" err="1" smtClean="0"/>
              <a:t>FPGAs</a:t>
            </a:r>
            <a:endParaRPr lang="en-US" dirty="0" smtClean="0"/>
          </a:p>
          <a:p>
            <a:pPr algn="ctr">
              <a:buNone/>
            </a:pPr>
            <a:r>
              <a:rPr lang="en-US" sz="1647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256</a:t>
            </a:r>
            <a:r>
              <a:rPr lang="en-US" dirty="0" smtClean="0"/>
              <a:t> boards</a:t>
            </a:r>
          </a:p>
          <a:p>
            <a:pPr algn="ctr">
              <a:buNone/>
            </a:pPr>
            <a:r>
              <a:rPr lang="en-US" sz="1514" dirty="0" smtClean="0"/>
              <a:t>in</a:t>
            </a:r>
          </a:p>
          <a:p>
            <a:pPr algn="ctr">
              <a:buNone/>
            </a:pPr>
            <a:r>
              <a:rPr lang="en-US" sz="4757" dirty="0" smtClean="0"/>
              <a:t>16</a:t>
            </a:r>
            <a:r>
              <a:rPr lang="en-US" dirty="0" smtClean="0"/>
              <a:t> racks</a:t>
            </a:r>
          </a:p>
          <a:p>
            <a:pPr algn="ctr">
              <a:buNone/>
            </a:pPr>
            <a:r>
              <a:rPr lang="en-US" sz="1514" dirty="0"/>
              <a:t>i</a:t>
            </a:r>
            <a:r>
              <a:rPr lang="en-US" sz="1514" dirty="0" smtClean="0"/>
              <a:t>n</a:t>
            </a:r>
          </a:p>
          <a:p>
            <a:pPr algn="ctr">
              <a:buNone/>
            </a:pPr>
            <a:r>
              <a:rPr lang="en-US" sz="4400" dirty="0" smtClean="0"/>
              <a:t>1</a:t>
            </a:r>
            <a:r>
              <a:rPr lang="en-US" dirty="0" smtClean="0"/>
              <a:t> room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38200" y="115669"/>
            <a:ext cx="7124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Correlator boards contain Field Programmable Gate Array (FPGA) devices*</a:t>
            </a:r>
            <a:endParaRPr lang="en-US" dirty="0"/>
          </a:p>
        </p:txBody>
      </p:sp>
      <p:pic>
        <p:nvPicPr>
          <p:cNvPr id="125954" name="Picture 2"/>
          <p:cNvPicPr>
            <a:picLocks noChangeAspect="1" noChangeArrowheads="1"/>
          </p:cNvPicPr>
          <p:nvPr/>
        </p:nvPicPr>
        <p:blipFill>
          <a:blip r:embed="rId3">
            <a:lum bright="24000"/>
          </a:blip>
          <a:srcRect/>
          <a:stretch>
            <a:fillRect/>
          </a:stretch>
        </p:blipFill>
        <p:spPr bwMode="auto">
          <a:xfrm>
            <a:off x="838200" y="6096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5955" name="Picture 3"/>
          <p:cNvPicPr>
            <a:picLocks noChangeAspect="1" noChangeArrowheads="1"/>
          </p:cNvPicPr>
          <p:nvPr/>
        </p:nvPicPr>
        <p:blipFill>
          <a:blip r:embed="rId4">
            <a:lum bright="19000"/>
          </a:blip>
          <a:srcRect/>
          <a:stretch>
            <a:fillRect/>
          </a:stretch>
        </p:blipFill>
        <p:spPr bwMode="auto">
          <a:xfrm>
            <a:off x="5029200" y="6096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5181600" y="3352800"/>
            <a:ext cx="3505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* </a:t>
            </a:r>
            <a:r>
              <a:rPr lang="en-US" sz="1200" dirty="0" smtClean="0"/>
              <a:t>The Correlator Chips themselves are actually </a:t>
            </a:r>
            <a:r>
              <a:rPr lang="en-US" sz="1200" dirty="0" err="1" smtClean="0"/>
              <a:t>ASICs</a:t>
            </a:r>
            <a:r>
              <a:rPr lang="en-US" sz="1200" dirty="0" smtClean="0"/>
              <a:t> custom factory made for WIDAR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2514600" y="3891677"/>
            <a:ext cx="6477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</a:t>
            </a:r>
            <a:r>
              <a:rPr lang="en-US" dirty="0" err="1" smtClean="0"/>
              <a:t>FPGAs</a:t>
            </a:r>
            <a:r>
              <a:rPr lang="en-US" dirty="0" smtClean="0"/>
              <a:t> are generic and get their ‘personalities’ loaded into them at system startup.  </a:t>
            </a:r>
            <a:r>
              <a:rPr lang="en-US" sz="1400" dirty="0" smtClean="0"/>
              <a:t>(Filters, </a:t>
            </a:r>
            <a:r>
              <a:rPr lang="en-US" sz="1400" dirty="0" err="1" smtClean="0"/>
              <a:t>recirculators</a:t>
            </a:r>
            <a:r>
              <a:rPr lang="en-US" sz="1400" dirty="0" smtClean="0"/>
              <a:t>, </a:t>
            </a:r>
            <a:r>
              <a:rPr lang="en-US" sz="1400" dirty="0" err="1" smtClean="0"/>
              <a:t>LTAs</a:t>
            </a:r>
            <a:r>
              <a:rPr lang="en-US" sz="1400" dirty="0" smtClean="0"/>
              <a:t>, Ethernet, etc. …)</a:t>
            </a:r>
          </a:p>
          <a:p>
            <a:r>
              <a:rPr lang="en-US" dirty="0" smtClean="0"/>
              <a:t>• They contain sets of registers that may be written to to configure the chip (cause it to behave in a specific manner).</a:t>
            </a:r>
          </a:p>
          <a:p>
            <a:r>
              <a:rPr lang="en-US" dirty="0" smtClean="0"/>
              <a:t>• At the beginning of an observation, thousands of registers are set to cause the correlator to become configured as required by the observation.</a:t>
            </a:r>
          </a:p>
          <a:p>
            <a:r>
              <a:rPr lang="en-US" dirty="0" smtClean="0"/>
              <a:t>• Conversely, the registers may be read to obtain the state of the system.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4068" y="457200"/>
            <a:ext cx="43434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Each and every register of every FPGA/ASIC is documented in a set of Requirements and Functional Specifications (RFS).</a:t>
            </a:r>
          </a:p>
          <a:p>
            <a:r>
              <a:rPr lang="en-US" dirty="0" smtClean="0"/>
              <a:t>• That can be found here: </a:t>
            </a:r>
            <a:r>
              <a:rPr lang="en-US" dirty="0" smtClean="0">
                <a:hlinkClick r:id="rId2"/>
              </a:rPr>
              <a:t>https://mitr.drao.nrc.ca/widar/private/Private.html</a:t>
            </a:r>
            <a:r>
              <a:rPr lang="en-US" dirty="0" smtClean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468" y="685800"/>
            <a:ext cx="4209332" cy="5486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8600" y="4114800"/>
            <a:ext cx="4432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Access to these registers is through the </a:t>
            </a:r>
            <a:r>
              <a:rPr lang="en-US" sz="2000" b="1" dirty="0" smtClean="0"/>
              <a:t>CMIB</a:t>
            </a:r>
            <a:endParaRPr lang="en-US" b="1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3048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9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81600" y="3048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219200" y="3276600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Baseline Board CMIB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943600" y="3320534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Station Board CMIB</a:t>
            </a:r>
            <a:endParaRPr lang="en-US" dirty="0"/>
          </a:p>
        </p:txBody>
      </p:sp>
      <p:cxnSp>
        <p:nvCxnSpPr>
          <p:cNvPr id="9" name="Straight Arrow Connector 8"/>
          <p:cNvCxnSpPr/>
          <p:nvPr/>
        </p:nvCxnSpPr>
        <p:spPr>
          <a:xfrm rot="5400000" flipH="1" flipV="1">
            <a:off x="2171700" y="3009900"/>
            <a:ext cx="685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129027" idx="2"/>
          </p:cNvCxnSpPr>
          <p:nvPr/>
        </p:nvCxnSpPr>
        <p:spPr>
          <a:xfrm rot="5400000" flipH="1" flipV="1">
            <a:off x="6858000" y="3200400"/>
            <a:ext cx="304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62000" y="4419600"/>
            <a:ext cx="76200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CMIB is</a:t>
            </a:r>
            <a:r>
              <a:rPr lang="en-US" dirty="0" smtClean="0"/>
              <a:t> a single </a:t>
            </a:r>
            <a:r>
              <a:rPr lang="en-US" dirty="0" smtClean="0"/>
              <a:t>board computer in the PC-104 form factor</a:t>
            </a:r>
          </a:p>
          <a:p>
            <a:pPr lvl="1"/>
            <a:r>
              <a:rPr lang="en-US" dirty="0" smtClean="0"/>
              <a:t>- COTS (Commercial Off The Shelf), ~ $300/ea </a:t>
            </a:r>
          </a:p>
          <a:p>
            <a:r>
              <a:rPr lang="en-US" dirty="0" smtClean="0"/>
              <a:t>• It contains an Intel/AMD type processor with ½ </a:t>
            </a:r>
            <a:r>
              <a:rPr lang="en-US" dirty="0" err="1" smtClean="0"/>
              <a:t>Gbyte</a:t>
            </a:r>
            <a:r>
              <a:rPr lang="en-US" dirty="0" smtClean="0"/>
              <a:t> of RAM</a:t>
            </a:r>
          </a:p>
          <a:p>
            <a:r>
              <a:rPr lang="en-US" dirty="0" smtClean="0"/>
              <a:t>• Runs regular </a:t>
            </a:r>
            <a:r>
              <a:rPr lang="en-US" dirty="0" smtClean="0"/>
              <a:t>Linux</a:t>
            </a:r>
            <a:r>
              <a:rPr lang="en-US" dirty="0" smtClean="0"/>
              <a:t>,</a:t>
            </a:r>
            <a:r>
              <a:rPr lang="en-US" dirty="0" smtClean="0"/>
              <a:t> </a:t>
            </a:r>
            <a:r>
              <a:rPr lang="en-US" dirty="0" smtClean="0"/>
              <a:t>Java, C,</a:t>
            </a:r>
            <a:r>
              <a:rPr lang="en-US" dirty="0" smtClean="0"/>
              <a:t> and scripting </a:t>
            </a:r>
            <a:r>
              <a:rPr lang="en-US" dirty="0" smtClean="0"/>
              <a:t>languages</a:t>
            </a:r>
          </a:p>
          <a:p>
            <a:r>
              <a:rPr lang="en-US" dirty="0" smtClean="0"/>
              <a:t>• It interfaces to the board hardware via a Monitor/Control Bus (MCB)</a:t>
            </a:r>
          </a:p>
          <a:p>
            <a:r>
              <a:rPr lang="en-US" dirty="0" smtClean="0"/>
              <a:t>• And to the ‘outside’ via Ethernet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43200" y="3657600"/>
            <a:ext cx="3487729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/>
              <a:t>C</a:t>
            </a:r>
            <a:r>
              <a:rPr lang="en-US" dirty="0" smtClean="0"/>
              <a:t>orrelator </a:t>
            </a:r>
            <a:r>
              <a:rPr lang="en-US" sz="2000" b="1" dirty="0" smtClean="0"/>
              <a:t>M</a:t>
            </a:r>
            <a:r>
              <a:rPr lang="en-US" dirty="0" smtClean="0"/>
              <a:t>odule </a:t>
            </a:r>
            <a:r>
              <a:rPr lang="en-US" sz="2000" b="1" dirty="0" smtClean="0"/>
              <a:t>I</a:t>
            </a:r>
            <a:r>
              <a:rPr lang="en-US" dirty="0" smtClean="0"/>
              <a:t>nterface </a:t>
            </a:r>
            <a:r>
              <a:rPr lang="en-US" sz="2000" b="1" dirty="0" smtClean="0"/>
              <a:t>B</a:t>
            </a:r>
            <a:r>
              <a:rPr lang="en-US" dirty="0" smtClean="0"/>
              <a:t>oard</a:t>
            </a:r>
          </a:p>
          <a:p>
            <a:pPr algn="ctr"/>
            <a:r>
              <a:rPr lang="en-US" sz="1400" b="1" dirty="0" smtClean="0"/>
              <a:t>EVLA Antenna MIB on steroids</a:t>
            </a:r>
            <a:endParaRPr lang="en-US" sz="1400" b="1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31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2438400"/>
            <a:ext cx="1868164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475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88996" y="2667000"/>
            <a:ext cx="2417177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2406779" y="1295400"/>
            <a:ext cx="3994021" cy="2031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smtClean="0">
                <a:latin typeface="Courier"/>
                <a:cs typeface="Courier"/>
              </a:rPr>
              <a:t>0000000 </a:t>
            </a:r>
            <a:r>
              <a:rPr lang="en-US" sz="900" dirty="0" err="1" smtClean="0">
                <a:latin typeface="Courier"/>
                <a:cs typeface="Courier"/>
              </a:rPr>
              <a:t>fe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ed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fa</a:t>
            </a:r>
            <a:r>
              <a:rPr lang="en-US" sz="900" dirty="0" smtClean="0">
                <a:latin typeface="Courier"/>
                <a:cs typeface="Courier"/>
              </a:rPr>
              <a:t> </a:t>
            </a:r>
            <a:r>
              <a:rPr lang="en-US" sz="900" dirty="0" err="1" smtClean="0">
                <a:latin typeface="Courier"/>
                <a:cs typeface="Courier"/>
              </a:rPr>
              <a:t>ce</a:t>
            </a:r>
            <a:r>
              <a:rPr lang="en-US" sz="900" dirty="0" smtClean="0">
                <a:latin typeface="Courier"/>
                <a:cs typeface="Courier"/>
              </a:rPr>
              <a:t> 00 00 00 12 00 00 00 00 00 00 00 02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0000010 00 00 00 0a 00 00 05 00 00 00 00 85 00 00 00 01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0000020 00 00 00 38 5f 5f 50 41 47 45 5a 45 52 4f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0000030 00 00 00 00 00 00 00 00 00 00 10 00 00 00 00 00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0000040 00 00 00 00 00 00 00 00 00 00 00 00 00 00 00 00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0000050 00 00 00 04 00 00 00 01 00 00 01 8c 5f 5f 54 45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0000060 58 54 00 00 00 00 00 00 00 00 00 00 00 00 10 00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0000070 00 00 10 00 00 00 00 00 00 00 10 00 00 00 00 07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0000080 00 00 00 05 00 00 00 05 00 00 00 00 5f 5f 74 65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0000090 78 74 00 00 00 00 00 00 00 00 00 00 5f 5f 54 45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00000a0 58 54 00 00 00 00 00 00 00 00 00 00 00 00 19 20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00000b0 00 00 04 e4 00 00 09 20 00 00 00 02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00000c0 00 00 00 00 80 00 04 00 00 00 00 00 00 00 00 00</a:t>
            </a:r>
          </a:p>
          <a:p>
            <a:r>
              <a:rPr lang="en-US" sz="900" dirty="0" smtClean="0">
                <a:latin typeface="Courier"/>
                <a:cs typeface="Courier"/>
              </a:rPr>
              <a:t>00000d0 5f 5f 70 69 63 73 79 6d 62 6f 6c 5f 73 74 75 62</a:t>
            </a:r>
            <a:endParaRPr lang="en-US" sz="900" dirty="0">
              <a:latin typeface="Courier"/>
              <a:cs typeface="Courier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048000" y="3810000"/>
            <a:ext cx="274320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219200" y="4953000"/>
            <a:ext cx="72672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</a:t>
            </a:r>
            <a:r>
              <a:rPr lang="en-US" dirty="0" err="1" smtClean="0"/>
              <a:t>CMIBs</a:t>
            </a:r>
            <a:r>
              <a:rPr lang="en-US" dirty="0" smtClean="0"/>
              <a:t> speak binary to the </a:t>
            </a:r>
            <a:r>
              <a:rPr lang="en-US" dirty="0" err="1" smtClean="0"/>
              <a:t>FPGAs</a:t>
            </a:r>
            <a:r>
              <a:rPr lang="en-US" dirty="0" smtClean="0"/>
              <a:t>.  It reads and writes to its registers.</a:t>
            </a:r>
          </a:p>
          <a:p>
            <a:r>
              <a:rPr lang="en-US" dirty="0" smtClean="0"/>
              <a:t>• Processes in the CMIB run continuously to monitor/control the </a:t>
            </a:r>
            <a:r>
              <a:rPr lang="en-US" dirty="0" err="1" smtClean="0"/>
              <a:t>FPGAs</a:t>
            </a:r>
            <a:r>
              <a:rPr lang="en-US" dirty="0" smtClean="0"/>
              <a:t>.</a:t>
            </a:r>
          </a:p>
          <a:p>
            <a:pPr lvl="1"/>
            <a:r>
              <a:rPr lang="en-US" dirty="0" smtClean="0"/>
              <a:t>- All real-time processing is done in the CMIB</a:t>
            </a:r>
            <a:r>
              <a:rPr lang="en-US" dirty="0" smtClean="0"/>
              <a:t> </a:t>
            </a:r>
            <a:r>
              <a:rPr lang="en-US" dirty="0" smtClean="0"/>
              <a:t>eliminating the need for attempting </a:t>
            </a:r>
            <a:r>
              <a:rPr lang="en-US" dirty="0" smtClean="0"/>
              <a:t>it </a:t>
            </a:r>
            <a:r>
              <a:rPr lang="en-US" dirty="0" smtClean="0"/>
              <a:t>over the network.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381000"/>
            <a:ext cx="681067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295400" y="4343400"/>
            <a:ext cx="7204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The ‘other side’ of the CMIB speaks to the outside world via Ethernet.</a:t>
            </a:r>
          </a:p>
          <a:p>
            <a:r>
              <a:rPr lang="en-US" dirty="0" smtClean="0"/>
              <a:t>• The </a:t>
            </a:r>
            <a:r>
              <a:rPr lang="en-US" dirty="0" smtClean="0"/>
              <a:t>binary </a:t>
            </a:r>
            <a:r>
              <a:rPr lang="en-US" dirty="0" smtClean="0"/>
              <a:t>register data is abstracted by processes in the CMIB into </a:t>
            </a:r>
          </a:p>
          <a:p>
            <a:r>
              <a:rPr lang="en-US" dirty="0" smtClean="0"/>
              <a:t>human (almost) readable XML.</a:t>
            </a:r>
          </a:p>
          <a:p>
            <a:r>
              <a:rPr lang="en-US" dirty="0" smtClean="0"/>
              <a:t>• Higher level Java processes in the CMIB present this XML via a standard World Wide Web interface using HTTP and URLs.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35598" y="76200"/>
            <a:ext cx="520572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WIDAR contains some 260 Web Servers!</a:t>
            </a:r>
          </a:p>
          <a:p>
            <a:pPr algn="ctr"/>
            <a:r>
              <a:rPr lang="en-US" dirty="0" smtClean="0"/>
              <a:t>(Every </a:t>
            </a:r>
            <a:r>
              <a:rPr lang="en-US" dirty="0" smtClean="0"/>
              <a:t>CMIB and </a:t>
            </a:r>
            <a:r>
              <a:rPr lang="en-US" dirty="0" smtClean="0"/>
              <a:t>the CBE/</a:t>
            </a:r>
            <a:r>
              <a:rPr lang="en-US" dirty="0" err="1" smtClean="0"/>
              <a:t>CPCCs</a:t>
            </a:r>
            <a:r>
              <a:rPr lang="en-US" dirty="0" smtClean="0"/>
              <a:t>/MCCC)</a:t>
            </a:r>
            <a:endParaRPr lang="en-US" sz="1600" dirty="0"/>
          </a:p>
        </p:txBody>
      </p:sp>
      <p:pic>
        <p:nvPicPr>
          <p:cNvPr id="5" name="Picture 4" descr="SafariScreenSnapz00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914400"/>
            <a:ext cx="5486400" cy="53189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5383" y="1905000"/>
            <a:ext cx="30412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Each CMIB has three network addresses:</a:t>
            </a:r>
          </a:p>
          <a:p>
            <a:r>
              <a:rPr lang="en-US" dirty="0" smtClean="0"/>
              <a:t> - location name (b101-t-4)</a:t>
            </a:r>
          </a:p>
          <a:p>
            <a:r>
              <a:rPr lang="en-US" dirty="0" smtClean="0"/>
              <a:t> - serial number (bb2010)</a:t>
            </a:r>
          </a:p>
          <a:p>
            <a:r>
              <a:rPr lang="en-US" dirty="0" smtClean="0"/>
              <a:t> - IP address (10.80.211.104)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5383" y="3669268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10.80.</a:t>
            </a:r>
            <a:r>
              <a:rPr lang="en-US" u="sng" dirty="0" smtClean="0"/>
              <a:t>211</a:t>
            </a:r>
            <a:r>
              <a:rPr lang="en-US" dirty="0" smtClean="0"/>
              <a:t>.</a:t>
            </a:r>
            <a:r>
              <a:rPr lang="en-US" u="sng" dirty="0" smtClean="0"/>
              <a:t>104</a:t>
            </a:r>
            <a:endParaRPr lang="en-US" u="sng" dirty="0"/>
          </a:p>
        </p:txBody>
      </p:sp>
      <p:sp>
        <p:nvSpPr>
          <p:cNvPr id="8" name="TextBox 7"/>
          <p:cNvSpPr txBox="1"/>
          <p:nvPr/>
        </p:nvSpPr>
        <p:spPr>
          <a:xfrm>
            <a:off x="637003" y="4876800"/>
            <a:ext cx="2563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201 – 208: station racks S001 – S008</a:t>
            </a:r>
          </a:p>
          <a:p>
            <a:r>
              <a:rPr lang="en-US" sz="1200" dirty="0" smtClean="0"/>
              <a:t>211 – 218: baseline racks B101 – B108</a:t>
            </a:r>
            <a:endParaRPr lang="en-US" sz="1200" dirty="0"/>
          </a:p>
        </p:txBody>
      </p:sp>
      <p:sp>
        <p:nvSpPr>
          <p:cNvPr id="15" name="TextBox 14"/>
          <p:cNvSpPr txBox="1"/>
          <p:nvPr/>
        </p:nvSpPr>
        <p:spPr>
          <a:xfrm>
            <a:off x="1066800" y="4338934"/>
            <a:ext cx="2315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100 – 107 top crate, slots 0 – 7</a:t>
            </a:r>
          </a:p>
          <a:p>
            <a:r>
              <a:rPr lang="en-US" sz="1200" dirty="0" smtClean="0"/>
              <a:t>200 – 207 bottom crate, slots 0 - 7</a:t>
            </a:r>
            <a:endParaRPr lang="en-US" sz="1200" dirty="0"/>
          </a:p>
        </p:txBody>
      </p:sp>
      <p:cxnSp>
        <p:nvCxnSpPr>
          <p:cNvPr id="19" name="Straight Connector 18"/>
          <p:cNvCxnSpPr/>
          <p:nvPr/>
        </p:nvCxnSpPr>
        <p:spPr>
          <a:xfrm rot="5400000" flipH="1" flipV="1">
            <a:off x="1297633" y="4188767"/>
            <a:ext cx="300334" cy="1588"/>
          </a:xfrm>
          <a:prstGeom prst="line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 flipH="1" flipV="1">
            <a:off x="646906" y="4456906"/>
            <a:ext cx="838200" cy="1588"/>
          </a:xfrm>
          <a:prstGeom prst="line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35383" y="6172200"/>
            <a:ext cx="7417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https://mitr.drao.nrc.ca/widar/private/Memos/NRC_EVLA_Memo030_MappingNames_Locations_IP_May19-07.pdf</a:t>
            </a:r>
            <a:endParaRPr lang="en-US" sz="120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afari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52400"/>
            <a:ext cx="8153400" cy="52798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93725" y="5410200"/>
            <a:ext cx="855027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• We can use regular </a:t>
            </a:r>
            <a:r>
              <a:rPr lang="en-US" dirty="0" err="1" smtClean="0"/>
              <a:t>ol</a:t>
            </a:r>
            <a:r>
              <a:rPr lang="en-US" dirty="0" smtClean="0"/>
              <a:t>’ URLs to obtain information from them:</a:t>
            </a:r>
          </a:p>
          <a:p>
            <a:pPr>
              <a:buNone/>
            </a:pPr>
            <a:r>
              <a:rPr lang="en-US" sz="1400" dirty="0" smtClean="0">
                <a:hlinkClick r:id="rId3"/>
              </a:rPr>
              <a:t>http://b101-t-4.evla.nrao.edu/mah?&lt;recirculator id='x0’&gt;&lt;state inputStreamConfig='’/&gt;&lt;/recirculator&gt;</a:t>
            </a: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dirty="0" smtClean="0"/>
              <a:t>• But that is still rather painful for all but the most trivial things; so we made GUIs …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du.nrao.widar.gui.baselineBoard.BaselineBoardGuiScreenSnapz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42346"/>
            <a:ext cx="7620000" cy="564885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5800" y="5791200"/>
            <a:ext cx="7856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• GUI’s send XML back and forth to the </a:t>
            </a:r>
            <a:r>
              <a:rPr lang="en-US" dirty="0" err="1" smtClean="0"/>
              <a:t>CMIBs</a:t>
            </a:r>
            <a:r>
              <a:rPr lang="en-US" dirty="0" smtClean="0"/>
              <a:t> (still using URLs like a web browser).</a:t>
            </a:r>
          </a:p>
          <a:p>
            <a:r>
              <a:rPr lang="en-US" dirty="0" smtClean="0"/>
              <a:t>• The XML is translated into something better understood by a human.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38100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 descr="edu.nrao.widar.gui.baselineBoard.BaselineBoardGuiScreenSnapz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600" y="76200"/>
            <a:ext cx="6475751" cy="48006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28600" y="45720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GUIs give us a picture of what’s going on inside an FPGA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419600" y="4953000"/>
            <a:ext cx="45707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• </a:t>
            </a:r>
            <a:r>
              <a:rPr lang="en-US" dirty="0" err="1" smtClean="0"/>
              <a:t>CMIBs</a:t>
            </a:r>
            <a:r>
              <a:rPr lang="en-US" dirty="0" smtClean="0"/>
              <a:t> translate register data to XML, GUIs translate XML to a picture</a:t>
            </a:r>
          </a:p>
          <a:p>
            <a:endParaRPr lang="en-US" dirty="0" smtClean="0"/>
          </a:p>
          <a:p>
            <a:r>
              <a:rPr lang="en-US" dirty="0" smtClean="0"/>
              <a:t>• GUIs can also translate a picture to XML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r>
              <a:rPr lang="en-US" dirty="0" smtClean="0"/>
              <a:t>GUIs can also read and write XML from and to files that can then be used by the CMIB to make </a:t>
            </a:r>
            <a:r>
              <a:rPr lang="en-US" dirty="0" smtClean="0"/>
              <a:t>a</a:t>
            </a:r>
            <a:r>
              <a:rPr lang="en-US" dirty="0" smtClean="0"/>
              <a:t> configuration.</a:t>
            </a:r>
          </a:p>
          <a:p>
            <a:pPr lvl="1"/>
            <a:r>
              <a:rPr lang="en-US" dirty="0" smtClean="0"/>
              <a:t>This is an important feature.  The whole correlator may be configured by loading files of XML into the </a:t>
            </a:r>
            <a:r>
              <a:rPr lang="en-US" dirty="0" err="1" smtClean="0"/>
              <a:t>CMIBs</a:t>
            </a:r>
            <a:r>
              <a:rPr lang="en-US" dirty="0" smtClean="0"/>
              <a:t> (as opposed to configuring them manually from the various GUIs).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38</a:t>
            </a:fld>
            <a:endParaRPr 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IDAR Prototype Baseline BoardScreenSnapz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2400"/>
            <a:ext cx="7559488" cy="53546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49834" y="5867400"/>
            <a:ext cx="694575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GUIs were designed to be hierarchical – this shows all the </a:t>
            </a:r>
            <a:r>
              <a:rPr lang="en-US" dirty="0" err="1" smtClean="0"/>
              <a:t>FPGAs</a:t>
            </a:r>
            <a:r>
              <a:rPr lang="en-US" dirty="0" smtClean="0"/>
              <a:t> at once</a:t>
            </a:r>
          </a:p>
          <a:p>
            <a:pPr lvl="1"/>
            <a:r>
              <a:rPr lang="en-US" sz="1600" dirty="0" smtClean="0"/>
              <a:t>- With much higher-level summary info about each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3200400" y="5562600"/>
            <a:ext cx="2875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Baseline Board Top-level GUI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00400" y="5715000"/>
            <a:ext cx="2754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Station Board Top-level GUI</a:t>
            </a:r>
            <a:endParaRPr lang="en-US" dirty="0"/>
          </a:p>
        </p:txBody>
      </p:sp>
      <p:pic>
        <p:nvPicPr>
          <p:cNvPr id="5" name="Picture 4" descr="WIDAR Correlator Power Control Computer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52400"/>
            <a:ext cx="6955966" cy="5202483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0" y="5715000"/>
            <a:ext cx="1525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Rack-level GUI</a:t>
            </a:r>
            <a:endParaRPr lang="en-US" dirty="0"/>
          </a:p>
        </p:txBody>
      </p:sp>
      <p:pic>
        <p:nvPicPr>
          <p:cNvPr id="6" name="Picture 5" descr="WIDAR Correlator Power Control ComputerScreenSnapz00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200025"/>
            <a:ext cx="7148464" cy="54387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87722" y="5943600"/>
            <a:ext cx="4675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 Rack’s worth of even higher-level board status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0" y="5715000"/>
            <a:ext cx="1644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Room-level GUI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32696" y="6031468"/>
            <a:ext cx="5863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And, finally the highest-level status of all boards in the room.</a:t>
            </a:r>
            <a:endParaRPr lang="en-US" dirty="0"/>
          </a:p>
        </p:txBody>
      </p:sp>
      <p:pic>
        <p:nvPicPr>
          <p:cNvPr id="5" name="Picture 4" descr="edu.nrao.widar.gui.system.SystemGuiScreenSnapz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8600"/>
            <a:ext cx="7594600" cy="5247658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This last GUI will be the first one delivered for Operator use.</a:t>
            </a:r>
          </a:p>
          <a:p>
            <a:r>
              <a:rPr lang="en-US" dirty="0" smtClean="0"/>
              <a:t>This GUI communicates with the </a:t>
            </a:r>
            <a:r>
              <a:rPr lang="en-US" dirty="0" err="1" smtClean="0"/>
              <a:t>CPCCs</a:t>
            </a:r>
            <a:r>
              <a:rPr lang="en-US" dirty="0" smtClean="0"/>
              <a:t> for room status information.</a:t>
            </a:r>
          </a:p>
          <a:p>
            <a:r>
              <a:rPr lang="en-US" dirty="0" smtClean="0"/>
              <a:t>Continually running processes in the CPCC obtain monitor information from various sources:</a:t>
            </a:r>
          </a:p>
          <a:p>
            <a:pPr lvl="1"/>
            <a:r>
              <a:rPr lang="en-US" dirty="0" err="1" smtClean="0"/>
              <a:t>CMIBs</a:t>
            </a:r>
            <a:r>
              <a:rPr lang="en-US" dirty="0" smtClean="0"/>
              <a:t> for board temperatures/voltages</a:t>
            </a:r>
          </a:p>
          <a:p>
            <a:pPr lvl="1"/>
            <a:r>
              <a:rPr lang="en-US" dirty="0" err="1" smtClean="0"/>
              <a:t>RPMIBs</a:t>
            </a:r>
            <a:r>
              <a:rPr lang="en-US" dirty="0" smtClean="0"/>
              <a:t> for rack power and fan control</a:t>
            </a:r>
          </a:p>
          <a:p>
            <a:pPr lvl="1"/>
            <a:r>
              <a:rPr lang="en-US" dirty="0" smtClean="0"/>
              <a:t>HVACs for power/alarm</a:t>
            </a:r>
          </a:p>
          <a:p>
            <a:pPr lvl="1"/>
            <a:r>
              <a:rPr lang="en-US" dirty="0" smtClean="0"/>
              <a:t>Smoke Detection System</a:t>
            </a:r>
          </a:p>
          <a:p>
            <a:pPr lvl="1"/>
            <a:r>
              <a:rPr lang="en-US" dirty="0" smtClean="0"/>
              <a:t>Power Plant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CPCCs</a:t>
            </a:r>
            <a:r>
              <a:rPr lang="en-US" dirty="0" smtClean="0"/>
              <a:t> will attempt to protect the system without the need for human intervention</a:t>
            </a:r>
          </a:p>
          <a:p>
            <a:pPr lvl="1"/>
            <a:r>
              <a:rPr lang="en-US" dirty="0" smtClean="0"/>
              <a:t>Reduce board thermal cycling (temperature swings) by controlling rack fans and HVAC</a:t>
            </a:r>
          </a:p>
          <a:p>
            <a:pPr lvl="1"/>
            <a:r>
              <a:rPr lang="en-US" dirty="0" smtClean="0"/>
              <a:t>Prevent spikes by staging power to the boards (when turning the whole system both on or off)</a:t>
            </a:r>
          </a:p>
          <a:p>
            <a:pPr lvl="1"/>
            <a:r>
              <a:rPr lang="en-US" dirty="0" smtClean="0"/>
              <a:t>Reduce power consumption while running on battery backup to preserve battery</a:t>
            </a:r>
          </a:p>
          <a:p>
            <a:pPr lvl="1"/>
            <a:r>
              <a:rPr lang="en-US" dirty="0" smtClean="0"/>
              <a:t>Remove power to boards at 3</a:t>
            </a:r>
            <a:r>
              <a:rPr lang="en-US" baseline="30000" dirty="0" smtClean="0"/>
              <a:t>rd</a:t>
            </a:r>
            <a:r>
              <a:rPr lang="en-US" dirty="0" smtClean="0"/>
              <a:t> stage of smoke detection (before all power is removed to the room and fire suppressant dumped).</a:t>
            </a:r>
          </a:p>
          <a:p>
            <a:pPr lvl="1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44</a:t>
            </a:fld>
            <a:endParaRPr lang="en-US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When the operator does need to be alerted, the </a:t>
            </a:r>
            <a:r>
              <a:rPr lang="en-US" dirty="0" err="1" smtClean="0"/>
              <a:t>CPCCs</a:t>
            </a:r>
            <a:r>
              <a:rPr lang="en-US" dirty="0" smtClean="0"/>
              <a:t> will do so via the present EVLA alert system.</a:t>
            </a:r>
          </a:p>
          <a:p>
            <a:r>
              <a:rPr lang="en-US" dirty="0" smtClean="0"/>
              <a:t>These alerts and associated operator actions have not yet been defined.</a:t>
            </a:r>
          </a:p>
          <a:p>
            <a:r>
              <a:rPr lang="en-US" dirty="0" smtClean="0"/>
              <a:t>Likewise, many of the </a:t>
            </a:r>
            <a:r>
              <a:rPr lang="en-US" dirty="0" err="1" smtClean="0"/>
              <a:t>correlator’s</a:t>
            </a:r>
            <a:r>
              <a:rPr lang="en-US" dirty="0" smtClean="0"/>
              <a:t> interfaces to the EVLA are still under development.  </a:t>
            </a:r>
          </a:p>
          <a:p>
            <a:r>
              <a:rPr lang="en-US" dirty="0" smtClean="0"/>
              <a:t>The correlator is in its infancy and is still not even fully populated with all its boards.</a:t>
            </a:r>
          </a:p>
          <a:p>
            <a:pPr lvl="1"/>
            <a:r>
              <a:rPr lang="en-US" dirty="0" smtClean="0"/>
              <a:t>So expect growing pains as the EVLA and WIDAR become integrated.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45</a:t>
            </a:fld>
            <a:endParaRPr lang="en-US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NRAO</a:t>
            </a:r>
            <a:r>
              <a:rPr lang="en-US" dirty="0" smtClean="0"/>
              <a:t> People </a:t>
            </a:r>
            <a:r>
              <a:rPr lang="en-US" dirty="0" smtClean="0"/>
              <a:t>of</a:t>
            </a:r>
            <a:r>
              <a:rPr lang="en-US" dirty="0" smtClean="0"/>
              <a:t> Possible Interest </a:t>
            </a:r>
            <a:r>
              <a:rPr lang="en-US" dirty="0" smtClean="0"/>
              <a:t>to Operators</a:t>
            </a:r>
          </a:p>
          <a:p>
            <a:pPr lvl="1"/>
            <a:r>
              <a:rPr lang="en-US" dirty="0" smtClean="0"/>
              <a:t>Mike </a:t>
            </a:r>
            <a:r>
              <a:rPr lang="en-US" dirty="0" err="1" smtClean="0"/>
              <a:t>Revnell</a:t>
            </a:r>
            <a:endParaRPr lang="en-US" dirty="0" smtClean="0"/>
          </a:p>
          <a:p>
            <a:pPr lvl="2"/>
            <a:r>
              <a:rPr lang="en-US" dirty="0" smtClean="0"/>
              <a:t>Fiber optic receiver module (FORM)</a:t>
            </a:r>
          </a:p>
          <a:p>
            <a:pPr lvl="1"/>
            <a:r>
              <a:rPr lang="en-US" dirty="0" smtClean="0"/>
              <a:t>Kerry Shores/Ray Ferraro</a:t>
            </a:r>
          </a:p>
          <a:p>
            <a:pPr lvl="2"/>
            <a:r>
              <a:rPr lang="en-US" dirty="0" smtClean="0"/>
              <a:t>Correlator H/W Maintenance</a:t>
            </a:r>
          </a:p>
          <a:p>
            <a:pPr lvl="1"/>
            <a:r>
              <a:rPr lang="en-US" dirty="0" smtClean="0"/>
              <a:t>Kevin Ryan</a:t>
            </a:r>
          </a:p>
          <a:p>
            <a:pPr lvl="2"/>
            <a:r>
              <a:rPr lang="en-US" dirty="0" smtClean="0"/>
              <a:t>GUIs/Web, Inter-process </a:t>
            </a:r>
            <a:r>
              <a:rPr lang="en-US" dirty="0" err="1" smtClean="0"/>
              <a:t>comm</a:t>
            </a:r>
            <a:r>
              <a:rPr lang="en-US" dirty="0" smtClean="0"/>
              <a:t> </a:t>
            </a:r>
            <a:r>
              <a:rPr lang="en-US" dirty="0" err="1" smtClean="0"/>
              <a:t>s/w</a:t>
            </a:r>
            <a:r>
              <a:rPr lang="en-US" dirty="0" smtClean="0"/>
              <a:t>, CPCC system </a:t>
            </a:r>
          </a:p>
          <a:p>
            <a:pPr lvl="1"/>
            <a:r>
              <a:rPr lang="en-US" dirty="0" smtClean="0"/>
              <a:t>Bruce </a:t>
            </a:r>
            <a:r>
              <a:rPr lang="en-US" dirty="0" err="1" smtClean="0"/>
              <a:t>Rowen</a:t>
            </a:r>
            <a:endParaRPr lang="en-US" dirty="0" smtClean="0"/>
          </a:p>
          <a:p>
            <a:pPr lvl="2"/>
            <a:r>
              <a:rPr lang="en-US" dirty="0" smtClean="0"/>
              <a:t>CMIB software</a:t>
            </a:r>
          </a:p>
          <a:p>
            <a:pPr lvl="1"/>
            <a:r>
              <a:rPr lang="en-US" dirty="0" smtClean="0"/>
              <a:t>Martin </a:t>
            </a:r>
            <a:r>
              <a:rPr lang="en-US" dirty="0" err="1" smtClean="0"/>
              <a:t>Pokorny</a:t>
            </a:r>
            <a:endParaRPr lang="en-US" dirty="0" smtClean="0"/>
          </a:p>
          <a:p>
            <a:pPr lvl="2"/>
            <a:r>
              <a:rPr lang="en-US" dirty="0" err="1" smtClean="0"/>
              <a:t>Correlator</a:t>
            </a:r>
            <a:r>
              <a:rPr lang="en-US" dirty="0" smtClean="0"/>
              <a:t> Backend system software</a:t>
            </a:r>
          </a:p>
          <a:p>
            <a:pPr lvl="1"/>
            <a:r>
              <a:rPr lang="en-US" dirty="0" smtClean="0"/>
              <a:t>Michael </a:t>
            </a:r>
            <a:r>
              <a:rPr lang="en-US" dirty="0" err="1" smtClean="0"/>
              <a:t>Rupen</a:t>
            </a:r>
            <a:r>
              <a:rPr lang="en-US" dirty="0" smtClean="0"/>
              <a:t>/Ken </a:t>
            </a:r>
            <a:r>
              <a:rPr lang="en-US" dirty="0" err="1" smtClean="0"/>
              <a:t>Sowinski</a:t>
            </a:r>
            <a:endParaRPr lang="en-US" dirty="0" smtClean="0"/>
          </a:p>
          <a:p>
            <a:pPr lvl="2"/>
            <a:r>
              <a:rPr lang="en-US" dirty="0" err="1" smtClean="0"/>
              <a:t>Correlator</a:t>
            </a:r>
            <a:r>
              <a:rPr lang="en-US" dirty="0" smtClean="0"/>
              <a:t> Operation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12/2/09 Operator's Meeting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54931-00E3-8047-99FB-37A3F3175EF4}" type="slidenum">
              <a:rPr lang="en-US" smtClean="0"/>
              <a:pPr/>
              <a:t>46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WIDAR Correlator Overview - Kevin Ryan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14476</TotalTime>
  <Words>3427</Words>
  <Application>Microsoft Macintosh PowerPoint</Application>
  <PresentationFormat>On-screen Show (4:3)</PresentationFormat>
  <Paragraphs>531</Paragraphs>
  <Slides>46</Slides>
  <Notes>21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7" baseType="lpstr">
      <vt:lpstr>Office Theme</vt:lpstr>
      <vt:lpstr>Slide 1</vt:lpstr>
      <vt:lpstr>Behind Closed Doors</vt:lpstr>
      <vt:lpstr>Slide 3</vt:lpstr>
      <vt:lpstr>WIDAR In a Nutshell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So, how does it all work?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</vt:vector>
  </TitlesOfParts>
  <Company>National Radio Astronomy Observatory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Kevin Ryan</dc:creator>
  <cp:keywords/>
  <cp:lastModifiedBy>Kevin Ryan</cp:lastModifiedBy>
  <cp:revision>38</cp:revision>
  <cp:lastPrinted>2009-12-02T14:36:17Z</cp:lastPrinted>
  <dcterms:created xsi:type="dcterms:W3CDTF">2009-12-02T14:18:15Z</dcterms:created>
  <dcterms:modified xsi:type="dcterms:W3CDTF">2009-12-03T00:57:14Z</dcterms:modified>
</cp:coreProperties>
</file>