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97.jpg" ContentType="image/png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740" r:id="rId2"/>
    <p:sldId id="1139" r:id="rId3"/>
    <p:sldId id="884" r:id="rId4"/>
    <p:sldId id="990" r:id="rId5"/>
    <p:sldId id="1062" r:id="rId6"/>
    <p:sldId id="1064" r:id="rId7"/>
    <p:sldId id="1065" r:id="rId8"/>
    <p:sldId id="1143" r:id="rId9"/>
    <p:sldId id="1075" r:id="rId10"/>
    <p:sldId id="1124" r:id="rId11"/>
    <p:sldId id="1125" r:id="rId12"/>
    <p:sldId id="1122" r:id="rId13"/>
    <p:sldId id="1140" r:id="rId14"/>
    <p:sldId id="1123" r:id="rId15"/>
    <p:sldId id="995" r:id="rId16"/>
    <p:sldId id="996" r:id="rId17"/>
    <p:sldId id="997" r:id="rId18"/>
    <p:sldId id="1109" r:id="rId19"/>
    <p:sldId id="1141" r:id="rId20"/>
    <p:sldId id="1080" r:id="rId21"/>
    <p:sldId id="1079" r:id="rId22"/>
    <p:sldId id="1000" r:id="rId23"/>
    <p:sldId id="877" r:id="rId24"/>
    <p:sldId id="1082" r:id="rId25"/>
    <p:sldId id="1002" r:id="rId26"/>
    <p:sldId id="1084" r:id="rId27"/>
    <p:sldId id="1085" r:id="rId28"/>
    <p:sldId id="1003" r:id="rId29"/>
    <p:sldId id="1001" r:id="rId30"/>
    <p:sldId id="883" r:id="rId31"/>
    <p:sldId id="1005" r:id="rId32"/>
    <p:sldId id="1142" r:id="rId33"/>
    <p:sldId id="1058" r:id="rId34"/>
    <p:sldId id="1086" r:id="rId35"/>
    <p:sldId id="1059" r:id="rId36"/>
    <p:sldId id="1088" r:id="rId37"/>
    <p:sldId id="1101" r:id="rId38"/>
    <p:sldId id="1066" r:id="rId39"/>
    <p:sldId id="1067" r:id="rId40"/>
    <p:sldId id="1068" r:id="rId41"/>
    <p:sldId id="1069" r:id="rId42"/>
    <p:sldId id="1105" r:id="rId43"/>
    <p:sldId id="1103" r:id="rId44"/>
    <p:sldId id="1102" r:id="rId45"/>
    <p:sldId id="1089" r:id="rId46"/>
    <p:sldId id="1090" r:id="rId47"/>
    <p:sldId id="1106" r:id="rId48"/>
    <p:sldId id="1094" r:id="rId49"/>
    <p:sldId id="1095" r:id="rId50"/>
    <p:sldId id="927" r:id="rId51"/>
    <p:sldId id="1093" r:id="rId52"/>
    <p:sldId id="1119" r:id="rId53"/>
    <p:sldId id="1114" r:id="rId54"/>
    <p:sldId id="1115" r:id="rId55"/>
    <p:sldId id="1113" r:id="rId56"/>
    <p:sldId id="1116" r:id="rId57"/>
    <p:sldId id="998" r:id="rId5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F7FF"/>
    <a:srgbClr val="43FF05"/>
    <a:srgbClr val="E40000"/>
    <a:srgbClr val="E00000"/>
    <a:srgbClr val="030336"/>
    <a:srgbClr val="0000E4"/>
    <a:srgbClr val="2B2DF6"/>
    <a:srgbClr val="FFB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5" autoAdjust="0"/>
    <p:restoredTop sz="97263" autoAdjust="0"/>
  </p:normalViewPr>
  <p:slideViewPr>
    <p:cSldViewPr snapToObjects="1">
      <p:cViewPr>
        <p:scale>
          <a:sx n="99" d="100"/>
          <a:sy n="99" d="100"/>
        </p:scale>
        <p:origin x="-33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CC00"/>
                </a:solidFill>
                <a:latin typeface="Symbol" charset="0"/>
              </a:defRPr>
            </a:lvl1pPr>
          </a:lstStyle>
          <a:p>
            <a:pPr>
              <a:defRPr/>
            </a:pPr>
            <a:fld id="{E55C9471-B705-E844-B1CB-86B2E98A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33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747AE60-E7F1-0840-BC76-50C0D225A28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CF384B3-59EC-6347-92E9-8FD7C34CF1E2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29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466D970-F2CE-DC4B-9F96-6FE3E9850D28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30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3" tIns="45711" rIns="91423" bIns="4571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76A003-4DFE-CC4D-9281-5B3A550B934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50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0DD783-FE40-A244-AC7E-CB786E24DD7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E8A7772-3E26-0B4F-9EFF-F47EF46919F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Product Assurance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BF5AF93-5BF9-AE4C-BE9A-2895E091A195}" type="datetime1">
              <a:rPr lang="en-US"/>
              <a:pPr/>
              <a:t>6/23/14</a:t>
            </a:fld>
            <a:r>
              <a:rPr lang="en-US"/>
              <a:t>2003 June 2 – 6, Victoria, Canada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68228-53CA-494E-9050-140B8CE5D0E0}" type="slidenum">
              <a:rPr lang="en-US"/>
              <a:pPr/>
              <a:t>10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3400"/>
            <a:ext cx="5028161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7" tIns="45713" rIns="91427" bIns="4571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3275E-8C89-9149-93AA-7D6CAD5E18B1}" type="slidenum">
              <a:rPr lang="en-US"/>
              <a:pPr/>
              <a:t>18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41C1B4-DB59-2442-960A-6D5E0983F1A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20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4198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B65533-8669-854C-8AE9-4FD7D4146A1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21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532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FC91ED-1CBC-6247-9A1E-298C0599CE6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22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945ECB-BD8F-AD43-8330-B3DF323EBC19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96F2-27D8-8A44-B246-9AB8BCA43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99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11EC-F2FD-B24F-8295-917D034F2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445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EE21A-9D4C-4C43-A568-3FC2F549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989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CB61D-4F19-1E4E-BD99-CD2FFD6DE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472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0A232-5509-D24F-833E-5D5254DB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418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BEC3-292F-E945-81B3-A54EF6A28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036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7A6EC-9EEA-224B-A375-2A714E837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989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563B-7429-D546-8D9F-13DC78582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2726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8629-47FF-CA46-9940-30E209CEE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8712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4C354-AB61-F144-8C91-A62208B7B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482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78BAA-46FC-E64D-BB3F-121FCC3CB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9933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F9145-AB1B-0A4F-9E05-0B962D966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180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54C39-5D7C-504C-B72A-BCB01DCB1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0987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 b="0"/>
            </a:lvl1pPr>
          </a:lstStyle>
          <a:p>
            <a:pPr>
              <a:defRPr/>
            </a:pPr>
            <a:fld id="{3EA8008F-46B3-2A41-8B66-286F10BD3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7.png"/><Relationship Id="rId1" Type="http://schemas.microsoft.com/office/2007/relationships/media" Target="file://localhost/Users/ccarilli/TALKS/SUBMM/quasar.newLimovie.mpeg" TargetMode="External"/><Relationship Id="rId2" Type="http://schemas.openxmlformats.org/officeDocument/2006/relationships/video" Target="file://localhost/Users/ccarilli/TALKS/SUBMM/quasar.newLimovie.mpe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png"/><Relationship Id="rId3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tresmontosas2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524000" y="-12700"/>
            <a:ext cx="5638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0" dirty="0">
                <a:solidFill>
                  <a:srgbClr val="FFFFFF"/>
                </a:solidFill>
              </a:rPr>
              <a:t>Cool gas in the distant </a:t>
            </a:r>
            <a:r>
              <a:rPr lang="en-US" sz="3200" b="0" dirty="0" smtClean="0">
                <a:solidFill>
                  <a:srgbClr val="FFFFFF"/>
                </a:solidFill>
              </a:rPr>
              <a:t>Universe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0" y="685800"/>
            <a:ext cx="8991600" cy="298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Epoch of galaxy assembly (z~1 to 5)</a:t>
            </a:r>
          </a:p>
          <a:p>
            <a:pPr lvl="1" algn="l" eaLnBrk="1" hangingPunct="1">
              <a:buFont typeface="Wingdings" charset="0"/>
              <a:buChar char="Ø"/>
              <a:defRPr/>
            </a:pPr>
            <a:r>
              <a:rPr lang="en-US" dirty="0" smtClean="0">
                <a:solidFill>
                  <a:schemeClr val="bg1"/>
                </a:solidFill>
              </a:rPr>
              <a:t> Massive galaxy formation: imaging hyper-starbursts 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Main sequence galaxies: gas dominated disks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Pushing toward first light: the role of [CII] observations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bg1"/>
                </a:solidFill>
              </a:rPr>
              <a:t> First light and cosmic </a:t>
            </a:r>
            <a:r>
              <a:rPr lang="en-US" b="0" dirty="0" err="1" smtClean="0">
                <a:solidFill>
                  <a:schemeClr val="bg1"/>
                </a:solidFill>
              </a:rPr>
              <a:t>reionization</a:t>
            </a:r>
            <a:r>
              <a:rPr lang="en-US" b="0" dirty="0" smtClean="0">
                <a:solidFill>
                  <a:schemeClr val="bg1"/>
                </a:solidFill>
              </a:rPr>
              <a:t> (z&gt;6)</a:t>
            </a:r>
          </a:p>
          <a:p>
            <a:pPr lvl="1" algn="l"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b="0" dirty="0" smtClean="0">
              <a:solidFill>
                <a:schemeClr val="bg1"/>
              </a:solidFill>
            </a:endParaRPr>
          </a:p>
          <a:p>
            <a:pPr lvl="1" algn="l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b="0" dirty="0" smtClean="0">
                <a:solidFill>
                  <a:schemeClr val="bg1"/>
                </a:solidFill>
              </a:rPr>
              <a:t>Carilli &amp; Walter ARAA 2013, 51, 105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6-21 at 8.05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86000"/>
            <a:ext cx="4572000" cy="4161955"/>
          </a:xfrm>
          <a:prstGeom prst="rect">
            <a:avLst/>
          </a:prstGeom>
        </p:spPr>
      </p:pic>
      <p:pic>
        <p:nvPicPr>
          <p:cNvPr id="488451" name="Picture 3" descr="arp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0"/>
            <a:ext cx="44196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2" name="Text Box 4"/>
          <p:cNvSpPr txBox="1">
            <a:spLocks noChangeArrowheads="1"/>
          </p:cNvSpPr>
          <p:nvPr/>
        </p:nvSpPr>
        <p:spPr bwMode="auto">
          <a:xfrm>
            <a:off x="214313" y="76200"/>
            <a:ext cx="8624887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 dirty="0" smtClean="0">
                <a:solidFill>
                  <a:schemeClr val="tx1"/>
                </a:solidFill>
              </a:rPr>
              <a:t>Dust and the Magic </a:t>
            </a:r>
            <a:r>
              <a:rPr lang="en-US" b="0" dirty="0">
                <a:solidFill>
                  <a:schemeClr val="tx1"/>
                </a:solidFill>
              </a:rPr>
              <a:t>of (sub)mm </a:t>
            </a:r>
            <a:r>
              <a:rPr lang="ja-JP" altLang="en-US" b="0" dirty="0">
                <a:solidFill>
                  <a:schemeClr val="tx1"/>
                </a:solidFill>
                <a:latin typeface="Arial"/>
              </a:rPr>
              <a:t>‘</a:t>
            </a:r>
            <a:r>
              <a:rPr lang="en-US" b="0" dirty="0">
                <a:solidFill>
                  <a:schemeClr val="tx1"/>
                </a:solidFill>
              </a:rPr>
              <a:t>cosmology</a:t>
            </a:r>
            <a:r>
              <a:rPr lang="ja-JP" altLang="en-US" b="0" dirty="0">
                <a:solidFill>
                  <a:schemeClr val="tx1"/>
                </a:solidFill>
                <a:latin typeface="Arial"/>
              </a:rPr>
              <a:t>’</a:t>
            </a:r>
            <a:r>
              <a:rPr lang="en-US" b="0" dirty="0">
                <a:solidFill>
                  <a:schemeClr val="tx1"/>
                </a:solidFill>
              </a:rPr>
              <a:t>: distance independent method of studying objects in universe from z=0.8 to </a:t>
            </a:r>
            <a:r>
              <a:rPr lang="en-US" b="0" dirty="0" smtClean="0">
                <a:solidFill>
                  <a:schemeClr val="tx1"/>
                </a:solidFill>
              </a:rPr>
              <a:t>10</a:t>
            </a:r>
            <a:endParaRPr lang="en-US" sz="1800" b="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ct val="50000"/>
              </a:spcBef>
              <a:buFont typeface="Arial"/>
              <a:buChar char="•"/>
            </a:pPr>
            <a:r>
              <a:rPr lang="en-US" sz="2000" b="0" dirty="0" smtClean="0"/>
              <a:t>Similar, but less pronounced, for mol. lines:  lines </a:t>
            </a:r>
            <a:r>
              <a:rPr lang="en-US" sz="2000" dirty="0" smtClean="0"/>
              <a:t>α</a:t>
            </a:r>
            <a:r>
              <a:rPr lang="en-US" sz="2000" baseline="-25000" dirty="0" smtClean="0"/>
              <a:t>RJ</a:t>
            </a:r>
            <a:r>
              <a:rPr lang="en-US" sz="2000" dirty="0" smtClean="0"/>
              <a:t> </a:t>
            </a:r>
            <a:r>
              <a:rPr lang="en-US" sz="2000" b="0" dirty="0" smtClean="0"/>
              <a:t>≤ 2,  </a:t>
            </a:r>
            <a:r>
              <a:rPr lang="en-US" sz="2000" b="0" dirty="0"/>
              <a:t>but </a:t>
            </a:r>
            <a:r>
              <a:rPr lang="en-US" sz="2000" b="0" dirty="0" smtClean="0"/>
              <a:t>dust </a:t>
            </a:r>
            <a:r>
              <a:rPr lang="en-US" sz="2000" dirty="0" smtClean="0"/>
              <a:t>α</a:t>
            </a:r>
            <a:r>
              <a:rPr lang="en-US" sz="2000" baseline="-25000" dirty="0" smtClean="0"/>
              <a:t>RJ</a:t>
            </a:r>
            <a:r>
              <a:rPr lang="en-US" sz="2000" dirty="0" smtClean="0"/>
              <a:t> </a:t>
            </a:r>
            <a:r>
              <a:rPr lang="en-US" sz="2000" b="0" dirty="0" smtClean="0"/>
              <a:t> ≥ 3</a:t>
            </a:r>
          </a:p>
          <a:p>
            <a:pPr marL="342900" indent="-342900" algn="l">
              <a:spcBef>
                <a:spcPct val="50000"/>
              </a:spcBef>
              <a:buFont typeface="Arial"/>
              <a:buChar char="•"/>
            </a:pPr>
            <a:r>
              <a:rPr lang="en-US" sz="2000" b="0" dirty="0" smtClean="0"/>
              <a:t>Homework: make this plot and change your life! </a:t>
            </a:r>
            <a:endParaRPr lang="en-US" sz="2000" b="0" dirty="0"/>
          </a:p>
        </p:txBody>
      </p:sp>
      <p:sp>
        <p:nvSpPr>
          <p:cNvPr id="488455" name="Line 7"/>
          <p:cNvSpPr>
            <a:spLocks noChangeShapeType="1"/>
          </p:cNvSpPr>
          <p:nvPr/>
        </p:nvSpPr>
        <p:spPr bwMode="auto">
          <a:xfrm>
            <a:off x="3124200" y="4191000"/>
            <a:ext cx="3352800" cy="22860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56584" y="142387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2200" y="38055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α</a:t>
            </a:r>
            <a:r>
              <a:rPr lang="en-US" baseline="-25000" dirty="0" smtClean="0"/>
              <a:t>RJ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8978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</a:rPr>
              <a:t>1mm</a:t>
            </a:r>
            <a:endParaRPr lang="en-US" sz="1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44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033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Difficulty: </a:t>
            </a:r>
            <a:r>
              <a:rPr lang="en-US" b="0" dirty="0"/>
              <a:t>astrometry and </a:t>
            </a:r>
            <a:r>
              <a:rPr lang="en-US" b="0" dirty="0" smtClean="0"/>
              <a:t>confusion</a:t>
            </a:r>
            <a:endParaRPr lang="en-US" b="0" dirty="0"/>
          </a:p>
        </p:txBody>
      </p:sp>
      <p:pic>
        <p:nvPicPr>
          <p:cNvPr id="8" name="Picture 7" descr="Screen Shot 2014-06-21 at 8.06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75252"/>
            <a:ext cx="2590800" cy="2633980"/>
          </a:xfrm>
          <a:prstGeom prst="rect">
            <a:avLst/>
          </a:prstGeom>
        </p:spPr>
      </p:pic>
      <p:pic>
        <p:nvPicPr>
          <p:cNvPr id="9" name="Picture 8" descr="Screen Shot 2014-06-21 at 8.06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2743200" cy="2728686"/>
          </a:xfrm>
          <a:prstGeom prst="rect">
            <a:avLst/>
          </a:prstGeom>
        </p:spPr>
      </p:pic>
      <p:pic>
        <p:nvPicPr>
          <p:cNvPr id="10" name="Picture 9" descr="Screen Shot 2014-06-21 at 8.06.1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76020"/>
            <a:ext cx="2610011" cy="26380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7600" y="32721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4191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Typical resolution </a:t>
            </a:r>
            <a:r>
              <a:rPr lang="en-US" sz="2000" b="0" dirty="0" err="1" smtClean="0"/>
              <a:t>submm</a:t>
            </a:r>
            <a:r>
              <a:rPr lang="en-US" sz="2000" b="0" dirty="0" smtClean="0"/>
              <a:t> surveys ~ 3” – 5” =&gt; multiple candidate galaxies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2616311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4178091" cy="27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4194" name="Text Box 1026"/>
          <p:cNvSpPr txBox="1">
            <a:spLocks noChangeArrowheads="1"/>
          </p:cNvSpPr>
          <p:nvPr/>
        </p:nvSpPr>
        <p:spPr bwMode="auto">
          <a:xfrm>
            <a:off x="914400" y="152400"/>
            <a:ext cx="754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Redshift distribution: Radio photometric redshifts</a:t>
            </a:r>
          </a:p>
        </p:txBody>
      </p:sp>
      <p:pic>
        <p:nvPicPr>
          <p:cNvPr id="264195" name="Picture 1027" descr="F:\Alpha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685800"/>
            <a:ext cx="37052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196" name="Picture 1028" descr="F:\M8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6101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4724400"/>
            <a:ext cx="38798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70% detected at 1.4GHz at S</a:t>
            </a:r>
            <a:r>
              <a:rPr lang="en-US" sz="2000" b="0" baseline="-25000" dirty="0" smtClean="0"/>
              <a:t>1.4</a:t>
            </a:r>
            <a:r>
              <a:rPr lang="en-US" sz="2000" b="0" dirty="0" smtClean="0"/>
              <a:t> &gt; 30uJy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 </a:t>
            </a:r>
            <a:r>
              <a:rPr lang="en-US" sz="2000" b="0" dirty="0" smtClean="0"/>
              <a:t>If high z starbursts following radio-FIR correlation: </a:t>
            </a:r>
            <a:r>
              <a:rPr lang="en-US" sz="2000" b="0" dirty="0" err="1" smtClean="0"/>
              <a:t>z</a:t>
            </a:r>
            <a:r>
              <a:rPr lang="en-US" sz="2000" b="0" baseline="-25000" dirty="0" err="1" smtClean="0"/>
              <a:t>peak</a:t>
            </a:r>
            <a:r>
              <a:rPr lang="en-US" sz="2000" b="0" dirty="0" smtClean="0"/>
              <a:t> ~ 2.2, most at z=1 to 3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494321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033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Spectroscopic confirmation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3581400"/>
            <a:ext cx="419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R</a:t>
            </a:r>
            <a:r>
              <a:rPr lang="en-US" sz="2000" b="0" dirty="0" smtClean="0"/>
              <a:t>adio </a:t>
            </a:r>
            <a:r>
              <a:rPr lang="en-US" sz="2000" b="0" dirty="0"/>
              <a:t>IDs =&gt; </a:t>
            </a:r>
            <a:r>
              <a:rPr lang="en-US" sz="2000" b="0" dirty="0" err="1"/>
              <a:t>arcsec</a:t>
            </a:r>
            <a:r>
              <a:rPr lang="en-US" sz="2000" b="0" dirty="0"/>
              <a:t> </a:t>
            </a:r>
            <a:r>
              <a:rPr lang="en-US" sz="2000" b="0" dirty="0" smtClean="0"/>
              <a:t>astrometry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Blind Keck spectra of radio position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Confirmed via CO spectroscopy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Peak z ~ 2.5,  substantial tail to high z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Factor 1000 increase in number density of </a:t>
            </a:r>
            <a:r>
              <a:rPr lang="en-US" sz="2000" b="0" dirty="0" err="1"/>
              <a:t>HyLIRGs</a:t>
            </a:r>
            <a:r>
              <a:rPr lang="en-US" sz="2000" b="0" dirty="0"/>
              <a:t> from z=0 to </a:t>
            </a:r>
            <a:r>
              <a:rPr lang="en-US" sz="2000" b="0" dirty="0" smtClean="0"/>
              <a:t>2!</a:t>
            </a:r>
            <a:endParaRPr lang="en-US" sz="2000" b="0" dirty="0"/>
          </a:p>
        </p:txBody>
      </p:sp>
      <p:pic>
        <p:nvPicPr>
          <p:cNvPr id="5" name="Picture 4" descr="figur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8686800" cy="2156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8846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z</a:t>
            </a:r>
            <a:r>
              <a:rPr lang="en-US" b="0" dirty="0" smtClean="0"/>
              <a:t>=3</a:t>
            </a:r>
            <a:endParaRPr lang="en-US" b="0" dirty="0"/>
          </a:p>
        </p:txBody>
      </p:sp>
      <p:sp>
        <p:nvSpPr>
          <p:cNvPr id="7" name="Oval 6"/>
          <p:cNvSpPr/>
          <p:nvPr/>
        </p:nvSpPr>
        <p:spPr bwMode="auto">
          <a:xfrm>
            <a:off x="2921258" y="1422749"/>
            <a:ext cx="990600" cy="990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8" name="Picture 7" descr="Screen Shot 2014-06-21 at 8.25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50" y="3352800"/>
            <a:ext cx="4809520" cy="3124200"/>
          </a:xfrm>
          <a:prstGeom prst="rect">
            <a:avLst/>
          </a:prstGeom>
        </p:spPr>
      </p:pic>
      <p:pic>
        <p:nvPicPr>
          <p:cNvPr id="3" name="Picture 2" descr="Screen Shot 2014-06-22 at 10.17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07" y="858467"/>
            <a:ext cx="2306393" cy="21230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543800" y="3873372"/>
            <a:ext cx="11430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376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9490"/>
            <a:ext cx="375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0" dirty="0" err="1" smtClean="0"/>
              <a:t>Submm</a:t>
            </a:r>
            <a:r>
              <a:rPr lang="en-US" b="0" dirty="0" smtClean="0"/>
              <a:t> galaxy properties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0490"/>
            <a:ext cx="485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See: Narayanan et al. 2014, </a:t>
            </a:r>
            <a:r>
              <a:rPr lang="en-US" sz="2000" b="0" dirty="0" err="1" smtClean="0"/>
              <a:t>Phys</a:t>
            </a:r>
            <a:r>
              <a:rPr lang="en-US" sz="2000" b="0" dirty="0" smtClean="0"/>
              <a:t> Rep</a:t>
            </a:r>
            <a:endParaRPr lang="en-US" sz="2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76201" y="1100584"/>
            <a:ext cx="44958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SFR &gt; 10</a:t>
            </a:r>
            <a:r>
              <a:rPr lang="en-US" sz="2000" b="0" baseline="30000" dirty="0"/>
              <a:t>3</a:t>
            </a:r>
            <a:r>
              <a:rPr lang="en-US" sz="2000" b="0" dirty="0"/>
              <a:t> M</a:t>
            </a:r>
            <a:r>
              <a:rPr lang="en-US" sz="2000" b="0" baseline="-25000" dirty="0"/>
              <a:t>o</a:t>
            </a:r>
            <a:r>
              <a:rPr lang="en-US" sz="2000" b="0" dirty="0"/>
              <a:t>/</a:t>
            </a:r>
            <a:r>
              <a:rPr lang="en-US" sz="2000" b="0" dirty="0" err="1" smtClean="0"/>
              <a:t>yr</a:t>
            </a:r>
            <a:r>
              <a:rPr lang="en-US" sz="2000" b="0" dirty="0" smtClean="0"/>
              <a:t>  (FIR &gt; 10</a:t>
            </a:r>
            <a:r>
              <a:rPr lang="en-US" sz="2000" b="0" baseline="30000" dirty="0" smtClean="0"/>
              <a:t>13</a:t>
            </a:r>
            <a:r>
              <a:rPr lang="en-US" sz="2000" b="0" dirty="0" smtClean="0"/>
              <a:t> L</a:t>
            </a:r>
            <a:r>
              <a:rPr lang="en-US" sz="2000" b="0" baseline="-25000" dirty="0" smtClean="0"/>
              <a:t>o</a:t>
            </a:r>
            <a:r>
              <a:rPr lang="en-US" sz="2000" b="0" dirty="0" smtClean="0"/>
              <a:t>  </a:t>
            </a:r>
            <a:r>
              <a:rPr lang="en-US" sz="2000" b="0" dirty="0" err="1" smtClean="0"/>
              <a:t>HyLIRGs</a:t>
            </a:r>
            <a:r>
              <a:rPr lang="en-US" sz="2000" b="0" dirty="0" smtClean="0"/>
              <a:t>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 Often </a:t>
            </a:r>
            <a:r>
              <a:rPr lang="en-US" sz="2000" b="0" dirty="0"/>
              <a:t>major gas rich mergers (but not always)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Usually </a:t>
            </a:r>
            <a:r>
              <a:rPr lang="en-US" sz="2000" b="0" dirty="0"/>
              <a:t>dust </a:t>
            </a:r>
            <a:r>
              <a:rPr lang="en-US" sz="2000" b="0" dirty="0" smtClean="0"/>
              <a:t>obscured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Always detected in CO: </a:t>
            </a:r>
          </a:p>
          <a:p>
            <a:pPr algn="l">
              <a:spcBef>
                <a:spcPts val="600"/>
              </a:spcBef>
            </a:pPr>
            <a:r>
              <a:rPr lang="en-US" sz="2000" b="0" dirty="0"/>
              <a:t> </a:t>
            </a:r>
            <a:r>
              <a:rPr lang="en-US" sz="2000" b="0" dirty="0" smtClean="0"/>
              <a:t>      </a:t>
            </a: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gas</a:t>
            </a:r>
            <a:r>
              <a:rPr lang="en-US" sz="2000" b="0" dirty="0" smtClean="0"/>
              <a:t> &gt; 10</a:t>
            </a:r>
            <a:r>
              <a:rPr lang="en-US" sz="2000" b="0" baseline="30000" dirty="0" smtClean="0"/>
              <a:t>10</a:t>
            </a:r>
            <a:r>
              <a:rPr lang="en-US" sz="2000" b="0" dirty="0" smtClean="0"/>
              <a:t> (α/0.8) M</a:t>
            </a:r>
            <a:r>
              <a:rPr lang="en-US" sz="2000" b="0" baseline="-25000" dirty="0" smtClean="0"/>
              <a:t>o</a:t>
            </a:r>
            <a:endParaRPr lang="en-US" sz="2000" b="0" baseline="-2500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Clustering </a:t>
            </a:r>
            <a:r>
              <a:rPr lang="en-US" sz="2000" b="0" dirty="0"/>
              <a:t>=&gt; massive halos</a:t>
            </a:r>
          </a:p>
          <a:p>
            <a:endParaRPr lang="en-US" dirty="0"/>
          </a:p>
        </p:txBody>
      </p:sp>
      <p:pic>
        <p:nvPicPr>
          <p:cNvPr id="2" name="Picture 1" descr="Screen Shot 2014-06-21 at 8.2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95" y="381000"/>
            <a:ext cx="4430705" cy="434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4710" y="2069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1.4GHz + </a:t>
            </a:r>
            <a:r>
              <a:rPr lang="en-US" sz="1800" b="0" dirty="0" err="1" smtClean="0">
                <a:solidFill>
                  <a:schemeClr val="bg1"/>
                </a:solidFill>
              </a:rPr>
              <a:t>i</a:t>
            </a:r>
            <a:r>
              <a:rPr lang="en-US" sz="1800" b="0" dirty="0" smtClean="0">
                <a:solidFill>
                  <a:schemeClr val="bg1"/>
                </a:solidFill>
              </a:rPr>
              <a:t>-band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img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00600"/>
            <a:ext cx="8273700" cy="190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28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2"/>
          <p:cNvGrpSpPr>
            <a:grpSpLocks/>
          </p:cNvGrpSpPr>
          <p:nvPr/>
        </p:nvGrpSpPr>
        <p:grpSpPr bwMode="auto">
          <a:xfrm>
            <a:off x="0" y="3109913"/>
            <a:ext cx="2425700" cy="1824037"/>
            <a:chOff x="4038600" y="1066800"/>
            <a:chExt cx="2149475" cy="1576388"/>
          </a:xfrm>
        </p:grpSpPr>
        <p:pic>
          <p:nvPicPr>
            <p:cNvPr id="44060" name="Picture 19" descr="Screen shot 2010-06-16 at 8.21.23 AM.png"/>
            <p:cNvPicPr>
              <a:picLocks noChangeAspect="1"/>
            </p:cNvPicPr>
            <p:nvPr/>
          </p:nvPicPr>
          <p:blipFill>
            <a:blip r:embed="rId2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332288" y="787400"/>
              <a:ext cx="1562100" cy="214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061" name="Straight Connector 22"/>
            <p:cNvCxnSpPr>
              <a:cxnSpLocks noChangeShapeType="1"/>
            </p:cNvCxnSpPr>
            <p:nvPr/>
          </p:nvCxnSpPr>
          <p:spPr bwMode="auto">
            <a:xfrm>
              <a:off x="4229100" y="2195513"/>
              <a:ext cx="18923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62" name="TextBox 22"/>
            <p:cNvSpPr txBox="1">
              <a:spLocks noChangeArrowheads="1"/>
            </p:cNvSpPr>
            <p:nvPr/>
          </p:nvSpPr>
          <p:spPr bwMode="auto">
            <a:xfrm>
              <a:off x="4930775" y="1066800"/>
              <a:ext cx="1257300" cy="292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0.3mJy</a:t>
              </a:r>
            </a:p>
          </p:txBody>
        </p:sp>
      </p:grpSp>
      <p:pic>
        <p:nvPicPr>
          <p:cNvPr id="44034" name="Picture 21" descr="Screen shot 2012-09-20 at 9.31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6662" y="-288924"/>
            <a:ext cx="3859213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52400" y="228600"/>
            <a:ext cx="6172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chemeClr val="tx2"/>
                </a:solidFill>
                <a:cs typeface="Times New Roman" charset="0"/>
              </a:rPr>
              <a:t>GN20 </a:t>
            </a:r>
            <a:r>
              <a:rPr lang="ja-JP" altLang="en-US" b="0" dirty="0">
                <a:solidFill>
                  <a:schemeClr val="tx2"/>
                </a:solidFill>
                <a:cs typeface="Times New Roman" charset="0"/>
              </a:rPr>
              <a:t>‘</a:t>
            </a:r>
            <a:r>
              <a:rPr lang="en-US" altLang="ja-JP" b="0" dirty="0">
                <a:solidFill>
                  <a:schemeClr val="tx2"/>
                </a:solidFill>
                <a:cs typeface="Times New Roman" charset="0"/>
              </a:rPr>
              <a:t>SMG group</a:t>
            </a:r>
            <a:r>
              <a:rPr lang="ja-JP" altLang="en-US" b="0" dirty="0">
                <a:solidFill>
                  <a:schemeClr val="tx2"/>
                </a:solidFill>
                <a:cs typeface="Times New Roman" charset="0"/>
              </a:rPr>
              <a:t>’</a:t>
            </a:r>
            <a:r>
              <a:rPr lang="en-US" altLang="ja-JP" b="0" dirty="0">
                <a:solidFill>
                  <a:schemeClr val="tx2"/>
                </a:solidFill>
                <a:cs typeface="Times New Roman" charset="0"/>
              </a:rPr>
              <a:t> at z=</a:t>
            </a:r>
            <a:r>
              <a:rPr lang="en-US" altLang="ja-JP" b="0" dirty="0" smtClean="0">
                <a:solidFill>
                  <a:schemeClr val="tx2"/>
                </a:solidFill>
                <a:cs typeface="Times New Roman" charset="0"/>
              </a:rPr>
              <a:t>4.05: </a:t>
            </a:r>
            <a:r>
              <a:rPr lang="en-US" b="0" dirty="0" smtClean="0">
                <a:solidFill>
                  <a:schemeClr val="tx2"/>
                </a:solidFill>
                <a:cs typeface="Times New Roman" charset="0"/>
              </a:rPr>
              <a:t> clustered massive galaxy formation</a:t>
            </a:r>
            <a:endParaRPr lang="en-US" b="0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7848600" y="4114800"/>
            <a:ext cx="1066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E00000"/>
                </a:solidFill>
              </a:rPr>
              <a:t>GN20.2a 4.051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038600" y="1389063"/>
            <a:ext cx="10937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E00000"/>
                </a:solidFill>
              </a:rPr>
              <a:t>GN20 z=4.055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6400800" y="3276600"/>
            <a:ext cx="1371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E00000"/>
                </a:solidFill>
              </a:rPr>
              <a:t>GN20.2b 4.056</a:t>
            </a:r>
          </a:p>
        </p:txBody>
      </p:sp>
      <p:grpSp>
        <p:nvGrpSpPr>
          <p:cNvPr id="44039" name="Group 21"/>
          <p:cNvGrpSpPr>
            <a:grpSpLocks/>
          </p:cNvGrpSpPr>
          <p:nvPr/>
        </p:nvGrpSpPr>
        <p:grpSpPr bwMode="auto">
          <a:xfrm>
            <a:off x="6507163" y="369888"/>
            <a:ext cx="2560637" cy="1839912"/>
            <a:chOff x="-198438" y="4953000"/>
            <a:chExt cx="2560638" cy="1839913"/>
          </a:xfrm>
        </p:grpSpPr>
        <p:pic>
          <p:nvPicPr>
            <p:cNvPr id="44057" name="Picture 16" descr="Screen shot 2010-06-16 at 8.20.49 AM.png"/>
            <p:cNvPicPr>
              <a:picLocks noChangeAspect="1"/>
            </p:cNvPicPr>
            <p:nvPr/>
          </p:nvPicPr>
          <p:blipFill>
            <a:blip r:embed="rId4">
              <a:lum bright="-26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61924" y="4592638"/>
              <a:ext cx="1839913" cy="256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-12701" y="6400801"/>
              <a:ext cx="2298701" cy="23812"/>
            </a:xfrm>
            <a:prstGeom prst="line">
              <a:avLst/>
            </a:prstGeom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2"/>
            <p:cNvSpPr txBox="1">
              <a:spLocks noChangeArrowheads="1"/>
            </p:cNvSpPr>
            <p:nvPr/>
          </p:nvSpPr>
          <p:spPr bwMode="auto">
            <a:xfrm>
              <a:off x="952500" y="4953000"/>
              <a:ext cx="12573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0.4mJy</a:t>
              </a:r>
            </a:p>
          </p:txBody>
        </p:sp>
      </p:grpSp>
      <p:cxnSp>
        <p:nvCxnSpPr>
          <p:cNvPr id="44040" name="Straight Arrow Connector 24"/>
          <p:cNvCxnSpPr>
            <a:cxnSpLocks noChangeShapeType="1"/>
          </p:cNvCxnSpPr>
          <p:nvPr/>
        </p:nvCxnSpPr>
        <p:spPr bwMode="auto">
          <a:xfrm rot="10800000">
            <a:off x="8091488" y="1828800"/>
            <a:ext cx="188912" cy="206533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041" name="Picture 17" descr="Screen shot 2010-06-16 at 8.21.47 AM.png"/>
          <p:cNvPicPr>
            <a:picLocks noChangeAspect="1"/>
          </p:cNvPicPr>
          <p:nvPr/>
        </p:nvPicPr>
        <p:blipFill>
          <a:blip r:embed="rId5">
            <a:lum bright="-2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100" y="831850"/>
            <a:ext cx="177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228600" y="2738438"/>
            <a:ext cx="2136775" cy="4762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3" name="TextBox 21"/>
          <p:cNvSpPr txBox="1">
            <a:spLocks noChangeArrowheads="1"/>
          </p:cNvSpPr>
          <p:nvPr/>
        </p:nvSpPr>
        <p:spPr bwMode="auto">
          <a:xfrm>
            <a:off x="1524000" y="1243013"/>
            <a:ext cx="1006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0.7mJy </a:t>
            </a:r>
          </a:p>
        </p:txBody>
      </p:sp>
      <p:sp>
        <p:nvSpPr>
          <p:cNvPr id="44044" name="TextBox 33"/>
          <p:cNvSpPr txBox="1">
            <a:spLocks noChangeArrowheads="1"/>
          </p:cNvSpPr>
          <p:nvPr/>
        </p:nvSpPr>
        <p:spPr bwMode="auto">
          <a:xfrm>
            <a:off x="365125" y="5197475"/>
            <a:ext cx="87788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Over-density: 19 LBGs at z</a:t>
            </a:r>
            <a:r>
              <a:rPr lang="en-US" b="0" baseline="-25000"/>
              <a:t>ph</a:t>
            </a:r>
            <a:r>
              <a:rPr lang="en-US" b="0"/>
              <a:t> ~ 4 within ~ 1 arcmin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VLA 45GHz, 256MHz BW:  CO2-1 from 3 SMGs 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1524000" y="1993900"/>
            <a:ext cx="2057400" cy="36830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509838" y="4038600"/>
            <a:ext cx="4271962" cy="15240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7" name="TextBox 21"/>
          <p:cNvSpPr txBox="1">
            <a:spLocks noChangeArrowheads="1"/>
          </p:cNvSpPr>
          <p:nvPr/>
        </p:nvSpPr>
        <p:spPr bwMode="auto">
          <a:xfrm>
            <a:off x="2971800" y="38227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48" name="TextBox 22"/>
          <p:cNvSpPr txBox="1">
            <a:spLocks noChangeArrowheads="1"/>
          </p:cNvSpPr>
          <p:nvPr/>
        </p:nvSpPr>
        <p:spPr bwMode="auto">
          <a:xfrm>
            <a:off x="8305800" y="24955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49" name="TextBox 23"/>
          <p:cNvSpPr txBox="1">
            <a:spLocks noChangeArrowheads="1"/>
          </p:cNvSpPr>
          <p:nvPr/>
        </p:nvSpPr>
        <p:spPr bwMode="auto">
          <a:xfrm>
            <a:off x="2819400" y="44323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0" name="TextBox 25"/>
          <p:cNvSpPr txBox="1">
            <a:spLocks noChangeArrowheads="1"/>
          </p:cNvSpPr>
          <p:nvPr/>
        </p:nvSpPr>
        <p:spPr bwMode="auto">
          <a:xfrm>
            <a:off x="2819400" y="14478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1" name="TextBox 26"/>
          <p:cNvSpPr txBox="1">
            <a:spLocks noChangeArrowheads="1"/>
          </p:cNvSpPr>
          <p:nvPr/>
        </p:nvSpPr>
        <p:spPr bwMode="auto">
          <a:xfrm>
            <a:off x="3581400" y="44323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2" name="TextBox 27"/>
          <p:cNvSpPr txBox="1">
            <a:spLocks noChangeArrowheads="1"/>
          </p:cNvSpPr>
          <p:nvPr/>
        </p:nvSpPr>
        <p:spPr bwMode="auto">
          <a:xfrm>
            <a:off x="5029200" y="39624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3" name="TextBox 28"/>
          <p:cNvSpPr txBox="1">
            <a:spLocks noChangeArrowheads="1"/>
          </p:cNvSpPr>
          <p:nvPr/>
        </p:nvSpPr>
        <p:spPr bwMode="auto">
          <a:xfrm>
            <a:off x="8229600" y="37147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4" name="TextBox 29"/>
          <p:cNvSpPr txBox="1">
            <a:spLocks noChangeArrowheads="1"/>
          </p:cNvSpPr>
          <p:nvPr/>
        </p:nvSpPr>
        <p:spPr bwMode="auto">
          <a:xfrm>
            <a:off x="6870700" y="3689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5" name="TextBox 30"/>
          <p:cNvSpPr txBox="1">
            <a:spLocks noChangeArrowheads="1"/>
          </p:cNvSpPr>
          <p:nvPr/>
        </p:nvSpPr>
        <p:spPr bwMode="auto">
          <a:xfrm>
            <a:off x="5854700" y="20129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6" name="TextBox 31"/>
          <p:cNvSpPr txBox="1">
            <a:spLocks noChangeArrowheads="1"/>
          </p:cNvSpPr>
          <p:nvPr/>
        </p:nvSpPr>
        <p:spPr bwMode="auto">
          <a:xfrm>
            <a:off x="8458200" y="2038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124200" y="2362201"/>
            <a:ext cx="0" cy="108626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124200" y="271145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5”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3" descr="Screen shot 2012-01-19 at 10.50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42672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4" descr="Screen shot 2012-01-19 at 10.49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-53975"/>
            <a:ext cx="403066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4"/>
          <p:cNvGrpSpPr>
            <a:grpSpLocks/>
          </p:cNvGrpSpPr>
          <p:nvPr/>
        </p:nvGrpSpPr>
        <p:grpSpPr bwMode="auto">
          <a:xfrm>
            <a:off x="0" y="-76200"/>
            <a:ext cx="3657600" cy="3500438"/>
            <a:chOff x="4724400" y="990600"/>
            <a:chExt cx="3419475" cy="3419475"/>
          </a:xfrm>
        </p:grpSpPr>
        <p:pic>
          <p:nvPicPr>
            <p:cNvPr id="45071" name="Picture 12" descr="gn20_overl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066800"/>
              <a:ext cx="3419475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2" name="TextBox 16"/>
            <p:cNvSpPr txBox="1">
              <a:spLocks noChangeArrowheads="1"/>
            </p:cNvSpPr>
            <p:nvPr/>
          </p:nvSpPr>
          <p:spPr bwMode="auto">
            <a:xfrm>
              <a:off x="4951644" y="3816340"/>
              <a:ext cx="2933700" cy="390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FF6600"/>
                  </a:solidFill>
                </a:rPr>
                <a:t>HST/</a:t>
              </a:r>
              <a:r>
                <a:rPr lang="en-US" sz="2000" b="0">
                  <a:solidFill>
                    <a:srgbClr val="41A833"/>
                  </a:solidFill>
                </a:rPr>
                <a:t>CO/</a:t>
              </a:r>
              <a:r>
                <a:rPr lang="en-US" sz="2000" b="0">
                  <a:solidFill>
                    <a:srgbClr val="3366FF"/>
                  </a:solidFill>
                </a:rPr>
                <a:t>SUBMM</a:t>
              </a:r>
            </a:p>
          </p:txBody>
        </p:sp>
        <p:sp>
          <p:nvSpPr>
            <p:cNvPr id="45073" name="TextBox 17"/>
            <p:cNvSpPr txBox="1">
              <a:spLocks noChangeArrowheads="1"/>
            </p:cNvSpPr>
            <p:nvPr/>
          </p:nvSpPr>
          <p:spPr bwMode="auto">
            <a:xfrm>
              <a:off x="6162676" y="990600"/>
              <a:ext cx="1866900" cy="49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45060" name="TextBox 13"/>
          <p:cNvSpPr txBox="1">
            <a:spLocks noChangeArrowheads="1"/>
          </p:cNvSpPr>
          <p:nvPr/>
        </p:nvSpPr>
        <p:spPr bwMode="auto">
          <a:xfrm>
            <a:off x="1828800" y="190500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1</a:t>
            </a:r>
            <a:r>
              <a:rPr lang="ja-JP" altLang="en-US" sz="1800" b="0">
                <a:solidFill>
                  <a:srgbClr val="FFFFFF"/>
                </a:solidFill>
              </a:rPr>
              <a:t>”</a:t>
            </a: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5061" name="TextBox 17"/>
          <p:cNvSpPr txBox="1">
            <a:spLocks noChangeArrowheads="1"/>
          </p:cNvSpPr>
          <p:nvPr/>
        </p:nvSpPr>
        <p:spPr bwMode="auto">
          <a:xfrm>
            <a:off x="1701800" y="531653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45062" name="TextBox 18"/>
          <p:cNvSpPr txBox="1">
            <a:spLocks noChangeArrowheads="1"/>
          </p:cNvSpPr>
          <p:nvPr/>
        </p:nvSpPr>
        <p:spPr bwMode="auto">
          <a:xfrm>
            <a:off x="152400" y="3657600"/>
            <a:ext cx="4876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GN20  z=4.05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FIR = 2 10</a:t>
            </a:r>
            <a:r>
              <a:rPr lang="en-US" b="0" baseline="30000"/>
              <a:t>13</a:t>
            </a:r>
            <a:r>
              <a:rPr lang="en-US" b="0"/>
              <a:t> L</a:t>
            </a:r>
            <a:r>
              <a:rPr lang="en-US" b="0" baseline="-2500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Highly obscured at I band 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CO: large, rotating, disk ~ 14 kpc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M</a:t>
            </a:r>
            <a:r>
              <a:rPr lang="en-US" b="0" baseline="-25000"/>
              <a:t>dyn</a:t>
            </a:r>
            <a:r>
              <a:rPr lang="en-US" b="0"/>
              <a:t> = 5.4 10</a:t>
            </a:r>
            <a:r>
              <a:rPr lang="en-US" b="0" baseline="30000"/>
              <a:t>11</a:t>
            </a:r>
            <a:r>
              <a:rPr lang="en-US" b="0"/>
              <a:t> M</a:t>
            </a:r>
            <a:r>
              <a:rPr lang="en-US" b="0" baseline="-2500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M</a:t>
            </a:r>
            <a:r>
              <a:rPr lang="en-US" b="0" baseline="-25000"/>
              <a:t>gas </a:t>
            </a:r>
            <a:r>
              <a:rPr lang="en-US" b="0"/>
              <a:t>= 1.3 10</a:t>
            </a:r>
            <a:r>
              <a:rPr lang="en-US" b="0" baseline="30000"/>
              <a:t>11</a:t>
            </a:r>
            <a:r>
              <a:rPr lang="en-US" b="0"/>
              <a:t> (α/0.8) M</a:t>
            </a:r>
            <a:r>
              <a:rPr lang="en-US" b="0" baseline="-25000"/>
              <a:t>o</a:t>
            </a:r>
          </a:p>
        </p:txBody>
      </p:sp>
      <p:sp>
        <p:nvSpPr>
          <p:cNvPr id="45063" name="TextBox 25"/>
          <p:cNvSpPr txBox="1">
            <a:spLocks noChangeArrowheads="1"/>
          </p:cNvSpPr>
          <p:nvPr/>
        </p:nvSpPr>
        <p:spPr bwMode="auto">
          <a:xfrm>
            <a:off x="6781800" y="152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CO 2-1 Mom0</a:t>
            </a:r>
          </a:p>
        </p:txBody>
      </p:sp>
      <p:sp>
        <p:nvSpPr>
          <p:cNvPr id="45064" name="TextBox 26"/>
          <p:cNvSpPr txBox="1">
            <a:spLocks noChangeArrowheads="1"/>
          </p:cNvSpPr>
          <p:nvPr/>
        </p:nvSpPr>
        <p:spPr bwMode="auto">
          <a:xfrm>
            <a:off x="7620000" y="342423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Mom1</a:t>
            </a:r>
          </a:p>
        </p:txBody>
      </p:sp>
      <p:cxnSp>
        <p:nvCxnSpPr>
          <p:cNvPr id="45065" name="Straight Connector 14"/>
          <p:cNvCxnSpPr>
            <a:cxnSpLocks noChangeShapeType="1"/>
          </p:cNvCxnSpPr>
          <p:nvPr/>
        </p:nvCxnSpPr>
        <p:spPr bwMode="auto">
          <a:xfrm rot="5400000">
            <a:off x="5757863" y="1108075"/>
            <a:ext cx="83026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6" name="TextBox 17"/>
          <p:cNvSpPr txBox="1">
            <a:spLocks noChangeArrowheads="1"/>
          </p:cNvSpPr>
          <p:nvPr/>
        </p:nvSpPr>
        <p:spPr bwMode="auto">
          <a:xfrm>
            <a:off x="6019800" y="838200"/>
            <a:ext cx="68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1</a:t>
            </a:r>
            <a:r>
              <a:rPr lang="ja-JP" altLang="en-US" sz="2000" b="0"/>
              <a:t>”</a:t>
            </a:r>
            <a:endParaRPr lang="en-US" sz="2000" b="0"/>
          </a:p>
        </p:txBody>
      </p:sp>
      <p:sp>
        <p:nvSpPr>
          <p:cNvPr id="45067" name="TextBox 15"/>
          <p:cNvSpPr txBox="1">
            <a:spLocks noChangeArrowheads="1"/>
          </p:cNvSpPr>
          <p:nvPr/>
        </p:nvSpPr>
        <p:spPr bwMode="auto">
          <a:xfrm>
            <a:off x="6173788" y="6096000"/>
            <a:ext cx="2436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Hodge ea 2012</a:t>
            </a:r>
          </a:p>
        </p:txBody>
      </p:sp>
      <p:sp>
        <p:nvSpPr>
          <p:cNvPr id="45068" name="TextBox 16"/>
          <p:cNvSpPr txBox="1">
            <a:spLocks noChangeArrowheads="1"/>
          </p:cNvSpPr>
          <p:nvPr/>
        </p:nvSpPr>
        <p:spPr bwMode="auto">
          <a:xfrm>
            <a:off x="5791200" y="410051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-250 km/s</a:t>
            </a:r>
          </a:p>
        </p:txBody>
      </p:sp>
      <p:sp>
        <p:nvSpPr>
          <p:cNvPr id="45069" name="TextBox 17"/>
          <p:cNvSpPr txBox="1">
            <a:spLocks noChangeArrowheads="1"/>
          </p:cNvSpPr>
          <p:nvPr/>
        </p:nvSpPr>
        <p:spPr bwMode="auto">
          <a:xfrm>
            <a:off x="7620000" y="5562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35F7"/>
                </a:solidFill>
              </a:rPr>
              <a:t>+250 km/s</a:t>
            </a:r>
          </a:p>
        </p:txBody>
      </p:sp>
      <p:sp>
        <p:nvSpPr>
          <p:cNvPr id="45070" name="TextBox 1"/>
          <p:cNvSpPr txBox="1">
            <a:spLocks noChangeArrowheads="1"/>
          </p:cNvSpPr>
          <p:nvPr/>
        </p:nvSpPr>
        <p:spPr bwMode="auto">
          <a:xfrm>
            <a:off x="6172200" y="254000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0.25”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3" descr="Screen shot 2012-05-03 at 2.4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38"/>
            <a:ext cx="45720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2" name="Straight Arrow Connector 10"/>
          <p:cNvCxnSpPr>
            <a:cxnSpLocks noChangeShapeType="1"/>
          </p:cNvCxnSpPr>
          <p:nvPr/>
        </p:nvCxnSpPr>
        <p:spPr bwMode="auto">
          <a:xfrm flipV="1">
            <a:off x="2743200" y="1687513"/>
            <a:ext cx="2514600" cy="381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Arrow Connector 11"/>
          <p:cNvCxnSpPr>
            <a:cxnSpLocks noChangeShapeType="1"/>
          </p:cNvCxnSpPr>
          <p:nvPr/>
        </p:nvCxnSpPr>
        <p:spPr bwMode="auto">
          <a:xfrm>
            <a:off x="2971800" y="2794000"/>
            <a:ext cx="2133600" cy="10668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4" name="TextBox 13"/>
          <p:cNvSpPr txBox="1">
            <a:spLocks noChangeArrowheads="1"/>
          </p:cNvSpPr>
          <p:nvPr/>
        </p:nvSpPr>
        <p:spPr bwMode="auto">
          <a:xfrm>
            <a:off x="361950" y="4876800"/>
            <a:ext cx="68008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T</a:t>
            </a:r>
            <a:r>
              <a:rPr lang="en-US" b="0" baseline="-25000" dirty="0"/>
              <a:t>b</a:t>
            </a:r>
            <a:r>
              <a:rPr lang="en-US" b="0" dirty="0"/>
              <a:t> ~ 20K, </a:t>
            </a:r>
            <a:r>
              <a:rPr lang="en-US" b="0" dirty="0" err="1"/>
              <a:t>σ</a:t>
            </a:r>
            <a:r>
              <a:rPr lang="en-US" b="0" baseline="-25000" dirty="0" err="1"/>
              <a:t>v</a:t>
            </a:r>
            <a:r>
              <a:rPr lang="en-US" b="0" dirty="0"/>
              <a:t> ~ 100  km/s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Self-gravitating </a:t>
            </a:r>
            <a:r>
              <a:rPr lang="en-US" b="0" dirty="0" smtClean="0"/>
              <a:t>super-GMCs?</a:t>
            </a:r>
            <a:endParaRPr lang="en-US" b="0" dirty="0"/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 dirty="0" err="1"/>
              <a:t>M</a:t>
            </a:r>
            <a:r>
              <a:rPr lang="en-US" b="0" baseline="-25000" dirty="0" err="1"/>
              <a:t>dyn</a:t>
            </a:r>
            <a:r>
              <a:rPr lang="en-US" b="0" dirty="0"/>
              <a:t> ~ </a:t>
            </a:r>
            <a:r>
              <a:rPr lang="en-US" b="0" dirty="0" err="1"/>
              <a:t>M</a:t>
            </a:r>
            <a:r>
              <a:rPr lang="en-US" b="0" baseline="-25000" dirty="0" err="1"/>
              <a:t>gas</a:t>
            </a:r>
            <a:r>
              <a:rPr lang="en-US" b="0" dirty="0"/>
              <a:t> ~ 10</a:t>
            </a:r>
            <a:r>
              <a:rPr lang="en-US" b="0" baseline="30000" dirty="0"/>
              <a:t>9 </a:t>
            </a:r>
            <a:r>
              <a:rPr lang="en-US" b="0" dirty="0"/>
              <a:t> (α/0.8) M</a:t>
            </a:r>
            <a:r>
              <a:rPr lang="en-US" b="0" baseline="-25000" dirty="0"/>
              <a:t>o</a:t>
            </a:r>
            <a:r>
              <a:rPr lang="en-US" b="0" dirty="0"/>
              <a:t> </a:t>
            </a:r>
          </a:p>
        </p:txBody>
      </p:sp>
      <p:cxnSp>
        <p:nvCxnSpPr>
          <p:cNvPr id="46085" name="Straight Connector 10"/>
          <p:cNvCxnSpPr>
            <a:cxnSpLocks noChangeShapeType="1"/>
          </p:cNvCxnSpPr>
          <p:nvPr/>
        </p:nvCxnSpPr>
        <p:spPr bwMode="auto">
          <a:xfrm rot="16200000" flipH="1">
            <a:off x="723900" y="1268413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6" name="TextBox 11"/>
          <p:cNvSpPr txBox="1">
            <a:spLocks noChangeArrowheads="1"/>
          </p:cNvSpPr>
          <p:nvPr/>
        </p:nvSpPr>
        <p:spPr bwMode="auto">
          <a:xfrm>
            <a:off x="1066800" y="1001713"/>
            <a:ext cx="76041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0000"/>
                </a:solidFill>
              </a:rPr>
              <a:t>0.5</a:t>
            </a:r>
            <a:r>
              <a:rPr lang="ja-JP" altLang="en-US" sz="2000" b="0">
                <a:solidFill>
                  <a:srgbClr val="FF0000"/>
                </a:solidFill>
              </a:rPr>
              <a:t>”</a:t>
            </a:r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46087" name="TextBox 14"/>
          <p:cNvSpPr txBox="1">
            <a:spLocks noChangeArrowheads="1"/>
          </p:cNvSpPr>
          <p:nvPr/>
        </p:nvSpPr>
        <p:spPr bwMode="auto">
          <a:xfrm>
            <a:off x="-304800" y="0"/>
            <a:ext cx="922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/>
              <a:t>CO at HST-resolution: </a:t>
            </a:r>
            <a:r>
              <a:rPr lang="en-US" b="0" dirty="0" smtClean="0"/>
              <a:t>0.15”</a:t>
            </a:r>
            <a:r>
              <a:rPr lang="en-US" altLang="ja-JP" b="0" dirty="0" smtClean="0"/>
              <a:t> </a:t>
            </a:r>
            <a:r>
              <a:rPr lang="en-US" altLang="ja-JP" b="0" dirty="0"/>
              <a:t>~ 1kpc</a:t>
            </a:r>
          </a:p>
          <a:p>
            <a:pPr eaLnBrk="1" hangingPunct="1"/>
            <a:endParaRPr lang="en-US" dirty="0"/>
          </a:p>
        </p:txBody>
      </p:sp>
      <p:pic>
        <p:nvPicPr>
          <p:cNvPr id="46088" name="Picture 16" descr="Screen shot 2012-09-18 at 2.3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97200"/>
            <a:ext cx="35306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7" descr="Screen shot 2012-09-18 at 2.35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"/>
            <a:ext cx="3124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8"/>
          <p:cNvSpPr>
            <a:spLocks noChangeArrowheads="1"/>
          </p:cNvSpPr>
          <p:nvPr/>
        </p:nvSpPr>
        <p:spPr bwMode="auto">
          <a:xfrm>
            <a:off x="8229600" y="574675"/>
            <a:ext cx="3048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Rectangle 19"/>
          <p:cNvSpPr>
            <a:spLocks noChangeArrowheads="1"/>
          </p:cNvSpPr>
          <p:nvPr/>
        </p:nvSpPr>
        <p:spPr bwMode="auto">
          <a:xfrm>
            <a:off x="8178800" y="3178175"/>
            <a:ext cx="3048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TextBox 14"/>
          <p:cNvSpPr txBox="1">
            <a:spLocks noChangeArrowheads="1"/>
          </p:cNvSpPr>
          <p:nvPr/>
        </p:nvSpPr>
        <p:spPr bwMode="auto">
          <a:xfrm>
            <a:off x="6705600" y="59436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Hodge ea 2012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0" y="0"/>
            <a:ext cx="4038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 dirty="0" err="1" smtClean="0"/>
              <a:t>Submm</a:t>
            </a:r>
            <a:r>
              <a:rPr lang="en-US" b="0" dirty="0" smtClean="0"/>
              <a:t> galaxies: Building </a:t>
            </a:r>
            <a:r>
              <a:rPr lang="en-US" b="0" dirty="0"/>
              <a:t>a giant elliptical galaxy + SMBH at </a:t>
            </a:r>
            <a:r>
              <a:rPr lang="en-US" b="0" dirty="0" err="1"/>
              <a:t>t</a:t>
            </a:r>
            <a:r>
              <a:rPr lang="en-US" sz="2000" b="0" baseline="-25000" dirty="0" err="1"/>
              <a:t>univ</a:t>
            </a:r>
            <a:r>
              <a:rPr lang="en-US" b="0" dirty="0"/>
              <a:t>&lt; 2</a:t>
            </a:r>
            <a:r>
              <a:rPr lang="en-US" b="0" dirty="0" smtClean="0"/>
              <a:t>Gyr </a:t>
            </a:r>
            <a:endParaRPr lang="en-US" sz="1800" b="0" dirty="0"/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0" y="1243548"/>
            <a:ext cx="4038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Char char="§"/>
            </a:pPr>
            <a:r>
              <a:rPr lang="en-US" sz="2000" b="0" dirty="0"/>
              <a:t> Multi-scale simulation isolating most massive halo in 3</a:t>
            </a:r>
            <a:r>
              <a:rPr lang="en-US" b="0" dirty="0"/>
              <a:t> </a:t>
            </a:r>
            <a:r>
              <a:rPr lang="en-US" sz="1800" b="0" dirty="0"/>
              <a:t>Gpc^3</a:t>
            </a:r>
            <a:r>
              <a:rPr lang="en-US" sz="2000" b="0" dirty="0"/>
              <a:t> </a:t>
            </a:r>
            <a:endParaRPr lang="en-US" sz="1600" b="0" dirty="0"/>
          </a:p>
          <a:p>
            <a:pPr algn="l">
              <a:spcBef>
                <a:spcPct val="50000"/>
              </a:spcBef>
              <a:buFont typeface="Wingdings" charset="2"/>
              <a:buChar char="§"/>
            </a:pPr>
            <a:r>
              <a:rPr lang="en-US" sz="2000" b="0" dirty="0"/>
              <a:t>  Stellar mass ~ 1e12 M</a:t>
            </a:r>
            <a:r>
              <a:rPr lang="en-US" sz="1600" b="0" dirty="0"/>
              <a:t>o</a:t>
            </a:r>
            <a:r>
              <a:rPr lang="en-US" sz="2000" b="0" dirty="0"/>
              <a:t> forms in series </a:t>
            </a:r>
            <a:r>
              <a:rPr lang="en-US" sz="2000" b="0" dirty="0" smtClean="0"/>
              <a:t>of </a:t>
            </a:r>
            <a:r>
              <a:rPr lang="en-US" sz="2000" b="0" dirty="0"/>
              <a:t>major, gas rich mergers from z~14, with SFR </a:t>
            </a:r>
            <a:r>
              <a:rPr lang="en-US" b="0" dirty="0">
                <a:sym typeface="Symbol" charset="2"/>
              </a:rPr>
              <a:t></a:t>
            </a:r>
            <a:r>
              <a:rPr lang="en-US" b="0" dirty="0"/>
              <a:t> </a:t>
            </a:r>
            <a:r>
              <a:rPr lang="en-US" sz="2000" b="0" dirty="0"/>
              <a:t>1e3 M</a:t>
            </a:r>
            <a:r>
              <a:rPr lang="en-US" sz="1600" b="0" dirty="0"/>
              <a:t>o</a:t>
            </a:r>
            <a:r>
              <a:rPr lang="en-US" sz="2000" b="0" dirty="0"/>
              <a:t>/</a:t>
            </a:r>
            <a:r>
              <a:rPr lang="en-US" sz="2000" b="0" dirty="0" err="1"/>
              <a:t>yr</a:t>
            </a:r>
            <a:endParaRPr lang="en-US" sz="2000" b="0" dirty="0"/>
          </a:p>
          <a:p>
            <a:pPr algn="l">
              <a:spcBef>
                <a:spcPct val="50000"/>
              </a:spcBef>
              <a:buFont typeface="Wingdings" charset="2"/>
              <a:buChar char="§"/>
            </a:pPr>
            <a:r>
              <a:rPr lang="en-US" sz="2000" b="0" dirty="0" smtClean="0"/>
              <a:t> SMBH  of ~ 2e9 M</a:t>
            </a:r>
            <a:r>
              <a:rPr lang="en-US" sz="1600" b="0" dirty="0" smtClean="0"/>
              <a:t>o</a:t>
            </a:r>
            <a:r>
              <a:rPr lang="en-US" sz="2000" b="0" dirty="0" smtClean="0"/>
              <a:t> forms via </a:t>
            </a:r>
            <a:r>
              <a:rPr lang="en-US" sz="2000" b="0" dirty="0" err="1" smtClean="0"/>
              <a:t>Eddington</a:t>
            </a:r>
            <a:r>
              <a:rPr lang="en-US" sz="2000" b="0" dirty="0" smtClean="0"/>
              <a:t>-limited accretion + mergers</a:t>
            </a:r>
          </a:p>
          <a:p>
            <a:pPr algn="l">
              <a:spcBef>
                <a:spcPct val="50000"/>
              </a:spcBef>
              <a:buFont typeface="Wingdings" charset="2"/>
              <a:buChar char="§"/>
            </a:pPr>
            <a:r>
              <a:rPr lang="en-US" sz="2000" b="0" dirty="0" smtClean="0"/>
              <a:t> </a:t>
            </a:r>
            <a:r>
              <a:rPr lang="en-US" sz="2000" b="0" dirty="0"/>
              <a:t>Evolves into giant elliptical galaxy in massive cluster (3e15 M</a:t>
            </a:r>
            <a:r>
              <a:rPr lang="en-US" sz="1600" b="0" dirty="0"/>
              <a:t>o</a:t>
            </a:r>
            <a:r>
              <a:rPr lang="en-US" sz="2000" b="0" dirty="0"/>
              <a:t>) by z=0</a:t>
            </a:r>
            <a:endParaRPr lang="en-US" sz="1800" b="0" dirty="0"/>
          </a:p>
        </p:txBody>
      </p:sp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6673850" y="2895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0">
                <a:solidFill>
                  <a:schemeClr val="bg1"/>
                </a:solidFill>
              </a:rPr>
              <a:t>6.5</a:t>
            </a:r>
            <a:endParaRPr lang="en-US" sz="1800" b="0"/>
          </a:p>
        </p:txBody>
      </p:sp>
      <p:sp>
        <p:nvSpPr>
          <p:cNvPr id="80901" name="Text Box 9"/>
          <p:cNvSpPr txBox="1">
            <a:spLocks noChangeArrowheads="1"/>
          </p:cNvSpPr>
          <p:nvPr/>
        </p:nvSpPr>
        <p:spPr bwMode="auto">
          <a:xfrm>
            <a:off x="6934200" y="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1800" b="0">
                <a:solidFill>
                  <a:schemeClr val="bg1"/>
                </a:solidFill>
              </a:rPr>
              <a:t>10</a:t>
            </a:r>
            <a:endParaRPr lang="en-US" b="0"/>
          </a:p>
        </p:txBody>
      </p:sp>
      <p:sp>
        <p:nvSpPr>
          <p:cNvPr id="80902" name="Text Box 10"/>
          <p:cNvSpPr txBox="1">
            <a:spLocks noChangeArrowheads="1"/>
          </p:cNvSpPr>
          <p:nvPr/>
        </p:nvSpPr>
        <p:spPr bwMode="auto">
          <a:xfrm>
            <a:off x="1447800" y="5461337"/>
            <a:ext cx="70866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FontTx/>
              <a:buChar char="•"/>
            </a:pPr>
            <a:r>
              <a:rPr lang="en-US" b="0" dirty="0"/>
              <a:t> Rapid enrichment of metals, dust  in ISM </a:t>
            </a:r>
          </a:p>
          <a:p>
            <a:pPr algn="l" eaLnBrk="0" hangingPunct="0">
              <a:spcBef>
                <a:spcPct val="50000"/>
              </a:spcBef>
              <a:buFontTx/>
              <a:buChar char="•"/>
            </a:pPr>
            <a:r>
              <a:rPr lang="en-US" b="0" dirty="0"/>
              <a:t> Rare, extreme mass </a:t>
            </a:r>
            <a:r>
              <a:rPr lang="en-US" b="0" dirty="0" smtClean="0"/>
              <a:t>objects: 0.1 arcmin</a:t>
            </a:r>
            <a:r>
              <a:rPr lang="en-US" b="0" baseline="30000" dirty="0" smtClean="0"/>
              <a:t>-2 </a:t>
            </a:r>
            <a:endParaRPr lang="en-US" b="0" baseline="30000" dirty="0"/>
          </a:p>
        </p:txBody>
      </p:sp>
      <p:pic>
        <p:nvPicPr>
          <p:cNvPr id="80903" name="Picture 7" descr="/Users/Chris/TALKS/SUBMM/quasar.newLimovie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038600" y="1"/>
            <a:ext cx="510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4495800" y="41910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</a:rPr>
              <a:t>Li, </a:t>
            </a:r>
            <a:r>
              <a:rPr lang="en-US" b="0" dirty="0" err="1" smtClean="0">
                <a:solidFill>
                  <a:schemeClr val="bg1"/>
                </a:solidFill>
              </a:rPr>
              <a:t>Hernquist</a:t>
            </a:r>
            <a:r>
              <a:rPr lang="en-US" b="0" dirty="0" smtClean="0">
                <a:solidFill>
                  <a:schemeClr val="bg1"/>
                </a:solidFill>
              </a:rPr>
              <a:t> et al. </a:t>
            </a:r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33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1" descr="Screen shot 2011-05-18 at 4.1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7323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4" descr="Screen shot 2011-05-18 at 4.4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76200"/>
            <a:ext cx="3051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152400" y="7937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b="0" dirty="0" smtClean="0"/>
              <a:t>CO in Main Sequence galaxies</a:t>
            </a:r>
            <a:endParaRPr lang="en-US" b="0" dirty="0"/>
          </a:p>
        </p:txBody>
      </p:sp>
      <p:cxnSp>
        <p:nvCxnSpPr>
          <p:cNvPr id="49156" name="Straight Arrow Connector 6"/>
          <p:cNvCxnSpPr>
            <a:cxnSpLocks noChangeShapeType="1"/>
          </p:cNvCxnSpPr>
          <p:nvPr/>
        </p:nvCxnSpPr>
        <p:spPr bwMode="auto">
          <a:xfrm>
            <a:off x="3200400" y="1397000"/>
            <a:ext cx="3886200" cy="2317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7845425" y="522288"/>
            <a:ext cx="1219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z=1.5</a:t>
            </a:r>
          </a:p>
        </p:txBody>
      </p:sp>
      <p:sp>
        <p:nvSpPr>
          <p:cNvPr id="49158" name="TextBox 9"/>
          <p:cNvSpPr txBox="1">
            <a:spLocks noChangeArrowheads="1"/>
          </p:cNvSpPr>
          <p:nvPr/>
        </p:nvSpPr>
        <p:spPr bwMode="auto">
          <a:xfrm>
            <a:off x="7772400" y="152400"/>
            <a:ext cx="1292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CO1-0</a:t>
            </a:r>
          </a:p>
        </p:txBody>
      </p:sp>
      <p:cxnSp>
        <p:nvCxnSpPr>
          <p:cNvPr id="49159" name="Straight Connector 11"/>
          <p:cNvCxnSpPr>
            <a:cxnSpLocks noChangeShapeType="1"/>
          </p:cNvCxnSpPr>
          <p:nvPr/>
        </p:nvCxnSpPr>
        <p:spPr bwMode="auto">
          <a:xfrm>
            <a:off x="8686800" y="56388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49160" name="Group 4"/>
          <p:cNvGrpSpPr>
            <a:grpSpLocks/>
          </p:cNvGrpSpPr>
          <p:nvPr/>
        </p:nvGrpSpPr>
        <p:grpSpPr bwMode="auto">
          <a:xfrm>
            <a:off x="6019800" y="3352800"/>
            <a:ext cx="2971800" cy="2884488"/>
            <a:chOff x="4724400" y="990600"/>
            <a:chExt cx="3419475" cy="3419475"/>
          </a:xfrm>
        </p:grpSpPr>
        <p:pic>
          <p:nvPicPr>
            <p:cNvPr id="49164" name="Picture 12" descr="gn20_overl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066800"/>
              <a:ext cx="3419475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5" name="TextBox 17"/>
            <p:cNvSpPr txBox="1">
              <a:spLocks noChangeArrowheads="1"/>
            </p:cNvSpPr>
            <p:nvPr/>
          </p:nvSpPr>
          <p:spPr bwMode="auto">
            <a:xfrm>
              <a:off x="6162676" y="990600"/>
              <a:ext cx="1866900" cy="49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cxnSp>
        <p:nvCxnSpPr>
          <p:cNvPr id="49161" name="Straight Arrow Connector 15"/>
          <p:cNvCxnSpPr>
            <a:cxnSpLocks noChangeShapeType="1"/>
          </p:cNvCxnSpPr>
          <p:nvPr/>
        </p:nvCxnSpPr>
        <p:spPr bwMode="auto">
          <a:xfrm>
            <a:off x="2590800" y="3352800"/>
            <a:ext cx="3581400" cy="9906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2" name="TextBox 16"/>
          <p:cNvSpPr txBox="1">
            <a:spLocks noChangeArrowheads="1"/>
          </p:cNvSpPr>
          <p:nvPr/>
        </p:nvSpPr>
        <p:spPr bwMode="auto">
          <a:xfrm>
            <a:off x="7848600" y="3406775"/>
            <a:ext cx="1347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CO2-1 z=4.0</a:t>
            </a:r>
          </a:p>
        </p:txBody>
      </p:sp>
      <p:sp>
        <p:nvSpPr>
          <p:cNvPr id="49163" name="TextBox 13"/>
          <p:cNvSpPr txBox="1">
            <a:spLocks noChangeArrowheads="1"/>
          </p:cNvSpPr>
          <p:nvPr/>
        </p:nvSpPr>
        <p:spPr bwMode="auto">
          <a:xfrm>
            <a:off x="152400" y="5429250"/>
            <a:ext cx="5751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 dirty="0" smtClean="0"/>
              <a:t>Serendipity becomes </a:t>
            </a:r>
            <a:r>
              <a:rPr lang="en-US" b="0" dirty="0"/>
              <a:t>the norm!</a:t>
            </a:r>
          </a:p>
          <a:p>
            <a:pPr algn="l" eaLnBrk="1" hangingPunct="1"/>
            <a:r>
              <a:rPr lang="en-US" b="0" dirty="0"/>
              <a:t>Every observation with JVLA at ≥ 20GHz, w. 8 GHz BW will detect CO in distant galaxies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9740" y="1295400"/>
            <a:ext cx="1770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bg1"/>
                </a:solidFill>
              </a:rPr>
              <a:t>GN 20, 1</a:t>
            </a:r>
            <a:r>
              <a:rPr lang="ja-JP" altLang="en-US" sz="1800" b="0" dirty="0">
                <a:solidFill>
                  <a:schemeClr val="bg1"/>
                </a:solidFill>
              </a:rPr>
              <a:t>’</a:t>
            </a:r>
            <a:r>
              <a:rPr lang="en-US" altLang="ja-JP" sz="1800" b="0" dirty="0">
                <a:solidFill>
                  <a:schemeClr val="bg1"/>
                </a:solidFill>
              </a:rPr>
              <a:t> 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field  256MHz  BW</a:t>
            </a:r>
          </a:p>
          <a:p>
            <a:pPr algn="l"/>
            <a:r>
              <a:rPr lang="en-US" altLang="ja-JP" sz="1800" b="0" dirty="0">
                <a:solidFill>
                  <a:schemeClr val="bg1"/>
                </a:solidFill>
              </a:rPr>
              <a:t>3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z</a:t>
            </a:r>
            <a:r>
              <a:rPr lang="en-US" altLang="ja-JP" sz="1800" b="0" dirty="0">
                <a:solidFill>
                  <a:schemeClr val="bg1"/>
                </a:solidFill>
              </a:rPr>
              <a:t>=4 SMGs 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altLang="ja-JP" sz="1800" b="0" dirty="0" smtClean="0">
                <a:solidFill>
                  <a:schemeClr val="bg1"/>
                </a:solidFill>
              </a:rPr>
              <a:t>1 </a:t>
            </a:r>
            <a:r>
              <a:rPr lang="en-US" altLang="ja-JP" sz="1800" b="0" dirty="0" err="1" smtClean="0">
                <a:solidFill>
                  <a:schemeClr val="bg1"/>
                </a:solidFill>
              </a:rPr>
              <a:t>sBzK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</a:t>
            </a:r>
            <a:r>
              <a:rPr lang="en-US" altLang="ja-JP" sz="1800" b="0" dirty="0">
                <a:solidFill>
                  <a:schemeClr val="bg1"/>
                </a:solidFill>
              </a:rPr>
              <a:t>at z=1.5</a:t>
            </a:r>
            <a:endParaRPr lang="en-US" sz="1800" b="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5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16777" y="381000"/>
            <a:ext cx="777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/>
              <a:t>Star formation history of the Universe: </a:t>
            </a:r>
            <a:r>
              <a:rPr lang="en-US" b="0" dirty="0" smtClean="0"/>
              <a:t>UV, radio, IR…</a:t>
            </a:r>
            <a:endParaRPr lang="en-US" sz="2000" b="0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914400" y="5875338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67355" y="838200"/>
            <a:ext cx="7053438" cy="5437188"/>
            <a:chOff x="1067355" y="838200"/>
            <a:chExt cx="7053438" cy="5437188"/>
          </a:xfrm>
        </p:grpSpPr>
        <p:pic>
          <p:nvPicPr>
            <p:cNvPr id="2" name="Picture 1" descr="evolution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355" y="838200"/>
              <a:ext cx="7053438" cy="543718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81200" y="12954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UV</a:t>
              </a:r>
              <a:r>
                <a:rPr lang="en-US" dirty="0" smtClean="0"/>
                <a:t>, </a:t>
              </a:r>
              <a:r>
                <a:rPr lang="en-US" dirty="0" smtClean="0">
                  <a:solidFill>
                    <a:srgbClr val="43FF05"/>
                  </a:solidFill>
                </a:rPr>
                <a:t>24um</a:t>
              </a:r>
              <a:endParaRPr lang="en-US" dirty="0">
                <a:solidFill>
                  <a:srgbClr val="43FF05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3721745" y="1295400"/>
              <a:ext cx="0" cy="4500563"/>
            </a:xfrm>
            <a:prstGeom prst="line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870829" y="1308228"/>
              <a:ext cx="0" cy="4500563"/>
            </a:xfrm>
            <a:prstGeom prst="line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4928116" y="1308228"/>
              <a:ext cx="0" cy="4500563"/>
            </a:xfrm>
            <a:prstGeom prst="line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7772400" y="1371600"/>
              <a:ext cx="0" cy="4500563"/>
            </a:xfrm>
            <a:prstGeom prst="line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90" name="Straight Arrow Connector 11"/>
            <p:cNvCxnSpPr>
              <a:cxnSpLocks noChangeShapeType="1"/>
            </p:cNvCxnSpPr>
            <p:nvPr/>
          </p:nvCxnSpPr>
          <p:spPr bwMode="auto">
            <a:xfrm>
              <a:off x="7315200" y="2436813"/>
              <a:ext cx="6096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3962400" y="4778375"/>
              <a:ext cx="3581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b="0" dirty="0"/>
                <a:t>~50% of present day stellar mass produced between z~1 to 3</a:t>
              </a:r>
              <a:endParaRPr lang="en-US" sz="2000" dirty="0"/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3733800" y="4032250"/>
              <a:ext cx="27432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b="0" dirty="0"/>
                <a:t>‘</a:t>
              </a:r>
              <a:r>
                <a:rPr lang="en-US" altLang="ja-JP" b="0" dirty="0"/>
                <a:t>epoch of galaxy assembly</a:t>
              </a:r>
              <a:r>
                <a:rPr lang="ja-JP" altLang="en-US" b="0" dirty="0"/>
                <a:t>’</a:t>
              </a:r>
              <a:endParaRPr lang="en-US" dirty="0"/>
            </a:p>
          </p:txBody>
        </p:sp>
        <p:cxnSp>
          <p:nvCxnSpPr>
            <p:cNvPr id="20491" name="Straight Arrow Connector 15"/>
            <p:cNvCxnSpPr>
              <a:cxnSpLocks noChangeShapeType="1"/>
            </p:cNvCxnSpPr>
            <p:nvPr/>
          </p:nvCxnSpPr>
          <p:spPr bwMode="auto">
            <a:xfrm>
              <a:off x="3962400" y="4032250"/>
              <a:ext cx="1828800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493" name="TextBox 12"/>
          <p:cNvSpPr txBox="1">
            <a:spLocks noChangeArrowheads="1"/>
          </p:cNvSpPr>
          <p:nvPr/>
        </p:nvSpPr>
        <p:spPr bwMode="auto">
          <a:xfrm>
            <a:off x="685800" y="5334000"/>
            <a:ext cx="21336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/>
              <a:t>Cosmic demise</a:t>
            </a:r>
          </a:p>
        </p:txBody>
      </p:sp>
      <p:sp>
        <p:nvSpPr>
          <p:cNvPr id="20492" name="TextBox 10"/>
          <p:cNvSpPr txBox="1">
            <a:spLocks noChangeArrowheads="1"/>
          </p:cNvSpPr>
          <p:nvPr/>
        </p:nvSpPr>
        <p:spPr bwMode="auto">
          <a:xfrm>
            <a:off x="7010400" y="1654314"/>
            <a:ext cx="281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 dirty="0"/>
              <a:t>First light + cosmic </a:t>
            </a:r>
            <a:r>
              <a:rPr lang="en-US" sz="2000" b="0" dirty="0" err="1"/>
              <a:t>reionization</a:t>
            </a:r>
            <a:r>
              <a:rPr lang="en-US" sz="2000" b="0" dirty="0"/>
              <a:t> 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120905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Screen shot 2010-09-02 at 9.17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53562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12"/>
          <p:cNvSpPr txBox="1">
            <a:spLocks noChangeArrowheads="1"/>
          </p:cNvSpPr>
          <p:nvPr/>
        </p:nvSpPr>
        <p:spPr bwMode="auto">
          <a:xfrm>
            <a:off x="152400" y="104775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>
                <a:solidFill>
                  <a:srgbClr val="FFFFFF"/>
                </a:solidFill>
              </a:rPr>
              <a:t>HST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0963" name="Text Box 19"/>
          <p:cNvSpPr txBox="1">
            <a:spLocks noChangeArrowheads="1"/>
          </p:cNvSpPr>
          <p:nvPr/>
        </p:nvSpPr>
        <p:spPr bwMode="auto">
          <a:xfrm>
            <a:off x="152400" y="16258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 smtClean="0"/>
              <a:t>Main sequence: </a:t>
            </a:r>
            <a:r>
              <a:rPr lang="en-US" sz="2800" b="0" dirty="0" err="1" smtClean="0"/>
              <a:t>sBzK</a:t>
            </a:r>
            <a:r>
              <a:rPr lang="en-US" sz="2800" b="0" dirty="0"/>
              <a:t>/BX/BM  at z</a:t>
            </a:r>
            <a:r>
              <a:rPr lang="en-US" sz="2800" b="0" baseline="-25000" dirty="0"/>
              <a:t> </a:t>
            </a:r>
            <a:r>
              <a:rPr lang="en-US" sz="2800" b="0" dirty="0"/>
              <a:t> ~ 1 to 3</a:t>
            </a:r>
            <a:endParaRPr lang="en-US" sz="2000" b="0" dirty="0"/>
          </a:p>
        </p:txBody>
      </p:sp>
      <p:sp>
        <p:nvSpPr>
          <p:cNvPr id="40964" name="Oval 9"/>
          <p:cNvSpPr>
            <a:spLocks noChangeArrowheads="1"/>
          </p:cNvSpPr>
          <p:nvPr/>
        </p:nvSpPr>
        <p:spPr bwMode="auto">
          <a:xfrm>
            <a:off x="749300" y="1219200"/>
            <a:ext cx="1371600" cy="1066800"/>
          </a:xfrm>
          <a:prstGeom prst="ellipse">
            <a:avLst/>
          </a:prstGeom>
          <a:noFill/>
          <a:ln w="1905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65" name="Group 26"/>
          <p:cNvGrpSpPr>
            <a:grpSpLocks/>
          </p:cNvGrpSpPr>
          <p:nvPr/>
        </p:nvGrpSpPr>
        <p:grpSpPr bwMode="auto">
          <a:xfrm>
            <a:off x="5257800" y="898525"/>
            <a:ext cx="3886200" cy="3521075"/>
            <a:chOff x="0" y="672"/>
            <a:chExt cx="2784" cy="2634"/>
          </a:xfrm>
        </p:grpSpPr>
        <p:pic>
          <p:nvPicPr>
            <p:cNvPr id="40967" name="Picture 11" descr="Picture 10"/>
            <p:cNvPicPr>
              <a:picLocks noChangeAspect="1" noChangeArrowheads="1"/>
            </p:cNvPicPr>
            <p:nvPr/>
          </p:nvPicPr>
          <p:blipFill>
            <a:blip r:embed="rId4">
              <a:lum bright="-32000" contras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2"/>
              <a:ext cx="2784" cy="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Text Box 22"/>
            <p:cNvSpPr txBox="1">
              <a:spLocks noChangeArrowheads="1"/>
            </p:cNvSpPr>
            <p:nvPr/>
          </p:nvSpPr>
          <p:spPr bwMode="auto">
            <a:xfrm>
              <a:off x="1104" y="1940"/>
              <a:ext cx="624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/>
                <a:t>4000A</a:t>
              </a:r>
              <a:endParaRPr lang="en-US"/>
            </a:p>
          </p:txBody>
        </p:sp>
        <p:sp>
          <p:nvSpPr>
            <p:cNvPr id="40969" name="Text Box 23"/>
            <p:cNvSpPr txBox="1">
              <a:spLocks noChangeArrowheads="1"/>
            </p:cNvSpPr>
            <p:nvPr/>
          </p:nvSpPr>
          <p:spPr bwMode="auto">
            <a:xfrm>
              <a:off x="336" y="2640"/>
              <a:ext cx="81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/>
                <a:t>Ly-break</a:t>
              </a:r>
              <a:endParaRPr lang="en-US"/>
            </a:p>
          </p:txBody>
        </p:sp>
        <p:sp>
          <p:nvSpPr>
            <p:cNvPr id="40970" name="Text Box 24"/>
            <p:cNvSpPr txBox="1">
              <a:spLocks noChangeArrowheads="1"/>
            </p:cNvSpPr>
            <p:nvPr/>
          </p:nvSpPr>
          <p:spPr bwMode="auto">
            <a:xfrm>
              <a:off x="1392" y="2534"/>
              <a:ext cx="67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/>
                <a:t>z=1.7</a:t>
              </a:r>
              <a:endParaRPr lang="en-US"/>
            </a:p>
          </p:txBody>
        </p:sp>
      </p:grp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533400" y="4927937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color-color diagrams: thousands of z~ 2 star forming galaxies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SFR ~ 10 to 100 M</a:t>
            </a:r>
            <a:r>
              <a:rPr lang="en-US" b="0" baseline="-25000" dirty="0"/>
              <a:t>o</a:t>
            </a:r>
            <a:r>
              <a:rPr lang="en-US" b="0" dirty="0"/>
              <a:t>/</a:t>
            </a:r>
            <a:r>
              <a:rPr lang="en-US" b="0" dirty="0" err="1"/>
              <a:t>yr</a:t>
            </a:r>
            <a:r>
              <a:rPr lang="en-US" b="0" dirty="0"/>
              <a:t>,   M</a:t>
            </a:r>
            <a:r>
              <a:rPr lang="en-US" b="0" baseline="-25000" dirty="0"/>
              <a:t>*</a:t>
            </a:r>
            <a:r>
              <a:rPr lang="en-US" b="0" dirty="0"/>
              <a:t> ≥ 10</a:t>
            </a:r>
            <a:r>
              <a:rPr lang="en-US" b="0" baseline="30000" dirty="0"/>
              <a:t>10</a:t>
            </a:r>
            <a:r>
              <a:rPr lang="en-US" b="0" dirty="0"/>
              <a:t> M</a:t>
            </a:r>
            <a:r>
              <a:rPr lang="en-US" b="0" baseline="-25000" dirty="0"/>
              <a:t>o   </a:t>
            </a:r>
            <a:r>
              <a:rPr lang="en-US" b="0" dirty="0"/>
              <a:t>~ </a:t>
            </a:r>
            <a:r>
              <a:rPr lang="ja-JP" altLang="en-US" b="0" dirty="0"/>
              <a:t>‘</a:t>
            </a:r>
            <a:r>
              <a:rPr lang="en-US" altLang="ja-JP" b="0" dirty="0"/>
              <a:t>typical SF galaxies</a:t>
            </a:r>
            <a:r>
              <a:rPr lang="ja-JP" altLang="en-US" b="0" dirty="0" smtClean="0"/>
              <a:t>’</a:t>
            </a:r>
            <a:endParaRPr lang="en-US" altLang="ja-JP" b="0" dirty="0" smtClean="0"/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altLang="ja-JP" b="0" dirty="0"/>
              <a:t> </a:t>
            </a:r>
            <a:r>
              <a:rPr lang="en-US" altLang="ja-JP" b="0" dirty="0" smtClean="0"/>
              <a:t>See Shapley 2011 ARAA,  49, 525</a:t>
            </a:r>
            <a:endParaRPr lang="en-US" altLang="ja-JP" b="0" dirty="0"/>
          </a:p>
        </p:txBody>
      </p:sp>
    </p:spTree>
    <p:extLst>
      <p:ext uri="{BB962C8B-B14F-4D97-AF65-F5344CB8AC3E}">
        <p14:creationId xmlns:p14="http://schemas.microsoft.com/office/powerpoint/2010/main" val="2647677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9"/>
          <p:cNvSpPr txBox="1">
            <a:spLocks noChangeArrowheads="1"/>
          </p:cNvSpPr>
          <p:nvPr/>
        </p:nvSpPr>
        <p:spPr bwMode="auto">
          <a:xfrm>
            <a:off x="76200" y="1619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/>
              <a:t>Color selected </a:t>
            </a:r>
            <a:r>
              <a:rPr lang="en-US" sz="2800" b="0" dirty="0" smtClean="0"/>
              <a:t>or ‘Main Sequence’ galaxies</a:t>
            </a:r>
            <a:endParaRPr lang="en-US" sz="2000" b="0" dirty="0"/>
          </a:p>
        </p:txBody>
      </p:sp>
      <p:sp>
        <p:nvSpPr>
          <p:cNvPr id="52226" name="Text Box 18"/>
          <p:cNvSpPr txBox="1">
            <a:spLocks noChangeArrowheads="1"/>
          </p:cNvSpPr>
          <p:nvPr/>
        </p:nvSpPr>
        <p:spPr bwMode="auto">
          <a:xfrm>
            <a:off x="304800" y="4267200"/>
            <a:ext cx="8839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Define a ‘main sequence’ in </a:t>
            </a:r>
            <a:r>
              <a:rPr lang="en-US" b="0" dirty="0" err="1"/>
              <a:t>M</a:t>
            </a:r>
            <a:r>
              <a:rPr lang="en-US" b="0" baseline="-25000" dirty="0" err="1"/>
              <a:t>star</a:t>
            </a:r>
            <a:r>
              <a:rPr lang="en-US" b="0" dirty="0"/>
              <a:t> – SFR, clearly delineated from SMGs (‘starburst’)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 smtClean="0"/>
              <a:t> </a:t>
            </a:r>
            <a:r>
              <a:rPr lang="en-US" b="0" dirty="0"/>
              <a:t>HST =&gt; clumpy disk, sizes ~ 1</a:t>
            </a:r>
            <a:r>
              <a:rPr lang="ja-JP" altLang="en-US" b="0" dirty="0"/>
              <a:t>”</a:t>
            </a:r>
            <a:r>
              <a:rPr lang="en-US" altLang="ja-JP" b="0" dirty="0"/>
              <a:t>, punctuated by massive SF </a:t>
            </a:r>
            <a:r>
              <a:rPr lang="en-US" altLang="ja-JP" b="0" dirty="0" smtClean="0"/>
              <a:t>regions</a:t>
            </a:r>
            <a:r>
              <a:rPr lang="en-US" b="0" dirty="0"/>
              <a:t> </a:t>
            </a:r>
          </a:p>
        </p:txBody>
      </p:sp>
      <p:pic>
        <p:nvPicPr>
          <p:cNvPr id="52227" name="Picture 8" descr="Screen shot 2012-05-03 at 1.3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2672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8" name="Straight Arrow Connector 8"/>
          <p:cNvCxnSpPr>
            <a:cxnSpLocks noChangeShapeType="1"/>
          </p:cNvCxnSpPr>
          <p:nvPr/>
        </p:nvCxnSpPr>
        <p:spPr bwMode="auto">
          <a:xfrm>
            <a:off x="774700" y="3046413"/>
            <a:ext cx="762000" cy="15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29" name="TextBox 10"/>
          <p:cNvSpPr txBox="1">
            <a:spLocks noChangeArrowheads="1"/>
          </p:cNvSpPr>
          <p:nvPr/>
        </p:nvSpPr>
        <p:spPr bwMode="auto">
          <a:xfrm>
            <a:off x="685800" y="26670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10kpc</a:t>
            </a:r>
          </a:p>
        </p:txBody>
      </p:sp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9220200" y="4876800"/>
            <a:ext cx="18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52231" name="TextBox 2"/>
          <p:cNvSpPr txBox="1">
            <a:spLocks noChangeArrowheads="1"/>
          </p:cNvSpPr>
          <p:nvPr/>
        </p:nvSpPr>
        <p:spPr bwMode="auto">
          <a:xfrm>
            <a:off x="76200" y="327660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sBzK/BX/BM – ‘main sequence’</a:t>
            </a:r>
          </a:p>
        </p:txBody>
      </p:sp>
      <p:pic>
        <p:nvPicPr>
          <p:cNvPr id="52232" name="Picture 1" descr="elbaz_fig6_lookback_time_4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76288"/>
            <a:ext cx="4876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2"/>
          <p:cNvSpPr txBox="1">
            <a:spLocks noChangeArrowheads="1"/>
          </p:cNvSpPr>
          <p:nvPr/>
        </p:nvSpPr>
        <p:spPr bwMode="auto">
          <a:xfrm>
            <a:off x="5257800" y="8382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Elbaz ea</a:t>
            </a:r>
          </a:p>
        </p:txBody>
      </p:sp>
      <p:sp>
        <p:nvSpPr>
          <p:cNvPr id="52234" name="TextBox 3"/>
          <p:cNvSpPr txBox="1">
            <a:spLocks noChangeArrowheads="1"/>
          </p:cNvSpPr>
          <p:nvPr/>
        </p:nvSpPr>
        <p:spPr bwMode="auto">
          <a:xfrm>
            <a:off x="7086600" y="7572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SMGs</a:t>
            </a:r>
          </a:p>
        </p:txBody>
      </p:sp>
      <p:sp>
        <p:nvSpPr>
          <p:cNvPr id="52235" name="TextBox 4"/>
          <p:cNvSpPr txBox="1">
            <a:spLocks noChangeArrowheads="1"/>
          </p:cNvSpPr>
          <p:nvPr/>
        </p:nvSpPr>
        <p:spPr bwMode="auto">
          <a:xfrm>
            <a:off x="7543800" y="381000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star</a:t>
            </a:r>
            <a:endParaRPr lang="en-US" sz="2000" b="0" dirty="0"/>
          </a:p>
        </p:txBody>
      </p:sp>
      <p:sp>
        <p:nvSpPr>
          <p:cNvPr id="52236" name="TextBox 5"/>
          <p:cNvSpPr txBox="1">
            <a:spLocks noChangeArrowheads="1"/>
          </p:cNvSpPr>
          <p:nvPr/>
        </p:nvSpPr>
        <p:spPr bwMode="auto">
          <a:xfrm>
            <a:off x="4191000" y="112395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smtClean="0"/>
              <a:t>SFR</a:t>
            </a:r>
            <a:endParaRPr lang="en-US" sz="2000" b="0" dirty="0"/>
          </a:p>
        </p:txBody>
      </p:sp>
      <p:sp>
        <p:nvSpPr>
          <p:cNvPr id="2" name="Oval 1"/>
          <p:cNvSpPr/>
          <p:nvPr/>
        </p:nvSpPr>
        <p:spPr bwMode="auto">
          <a:xfrm>
            <a:off x="7010400" y="685800"/>
            <a:ext cx="1371600" cy="666750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61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Picture 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0"/>
            <a:ext cx="485616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4495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dirty="0" smtClean="0"/>
              <a:t>CO </a:t>
            </a:r>
            <a:r>
              <a:rPr lang="en-US" b="0" dirty="0" err="1"/>
              <a:t>obs</a:t>
            </a:r>
            <a:r>
              <a:rPr lang="en-US" b="0" dirty="0"/>
              <a:t> of </a:t>
            </a:r>
            <a:r>
              <a:rPr lang="en-US" b="0" dirty="0" smtClean="0"/>
              <a:t>Main Sequence galaxies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0" dirty="0" err="1" smtClean="0"/>
              <a:t>Daddi</a:t>
            </a:r>
            <a:r>
              <a:rPr lang="en-US" b="0" dirty="0" smtClean="0"/>
              <a:t> ea. 2010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6200" y="1447800"/>
            <a:ext cx="42116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2000" b="0" dirty="0"/>
              <a:t> 6 of 6 </a:t>
            </a:r>
            <a:r>
              <a:rPr lang="en-US" sz="2000" b="0" dirty="0" err="1"/>
              <a:t>sBzK</a:t>
            </a:r>
            <a:r>
              <a:rPr lang="en-US" sz="2000" b="0" dirty="0"/>
              <a:t> detected in CO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2000" b="0" dirty="0"/>
              <a:t> CO luminosities approaching SMGs  but,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sz="2000" b="0" dirty="0"/>
              <a:t> FIR (SFR) ≤ 10% SMGs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Char char=""/>
            </a:pPr>
            <a:r>
              <a:rPr lang="en-US" sz="2000" b="0" dirty="0"/>
              <a:t> Massive gas reservoirs without hyper-</a:t>
            </a:r>
            <a:r>
              <a:rPr lang="en-US" sz="2000" b="0" dirty="0" smtClean="0"/>
              <a:t>starbursts!</a:t>
            </a:r>
            <a:endParaRPr lang="en-US" sz="2000" b="0" baseline="-25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 descr="Screen shot 2011-03-03 at 2.1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0"/>
            <a:ext cx="5826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0" y="192088"/>
            <a:ext cx="331787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 dirty="0" err="1" smtClean="0"/>
              <a:t>PdBI</a:t>
            </a:r>
            <a:r>
              <a:rPr lang="en-US" b="0" dirty="0" smtClean="0"/>
              <a:t> </a:t>
            </a:r>
            <a:r>
              <a:rPr lang="en-US" b="0" dirty="0"/>
              <a:t>imaging (</a:t>
            </a:r>
            <a:r>
              <a:rPr lang="en-US" b="0" dirty="0" err="1" smtClean="0"/>
              <a:t>Tacconi</a:t>
            </a:r>
            <a:r>
              <a:rPr lang="en-US" b="0" dirty="0" smtClean="0"/>
              <a:t>)</a:t>
            </a:r>
            <a:endParaRPr lang="en-US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CO galaxy size ~10 </a:t>
            </a:r>
            <a:r>
              <a:rPr lang="en-US" b="0" dirty="0" err="1"/>
              <a:t>kpc</a:t>
            </a:r>
            <a:r>
              <a:rPr lang="en-US" b="0" dirty="0"/>
              <a:t>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Clear rotation: </a:t>
            </a:r>
            <a:r>
              <a:rPr lang="en-US" b="0" dirty="0" err="1"/>
              <a:t>v</a:t>
            </a:r>
            <a:r>
              <a:rPr lang="en-US" b="0" baseline="-25000" dirty="0" err="1"/>
              <a:t>rot</a:t>
            </a:r>
            <a:r>
              <a:rPr lang="en-US" b="0" dirty="0"/>
              <a:t> ~ 200 km/s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SF clump physics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 Giant clumps ~ 1 </a:t>
            </a:r>
            <a:r>
              <a:rPr lang="en-US" sz="2000" b="0" dirty="0" err="1"/>
              <a:t>kpc</a:t>
            </a:r>
            <a:endParaRPr lang="en-US" sz="2000" b="0" dirty="0"/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 </a:t>
            </a:r>
            <a:r>
              <a:rPr lang="en-US" sz="2000" b="0" dirty="0" err="1"/>
              <a:t>M</a:t>
            </a:r>
            <a:r>
              <a:rPr lang="en-US" sz="2000" b="0" baseline="-25000" dirty="0" err="1"/>
              <a:t>gas</a:t>
            </a:r>
            <a:r>
              <a:rPr lang="en-US" sz="2000" b="0" dirty="0"/>
              <a:t> ~ 10</a:t>
            </a:r>
            <a:r>
              <a:rPr lang="en-US" sz="2000" b="0" baseline="30000" dirty="0"/>
              <a:t>9</a:t>
            </a:r>
            <a:r>
              <a:rPr lang="en-US" sz="2000" b="0" dirty="0"/>
              <a:t>M</a:t>
            </a:r>
            <a:r>
              <a:rPr lang="en-US" sz="2000" b="0" baseline="-25000" dirty="0"/>
              <a:t>o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Turbulent: </a:t>
            </a:r>
            <a:r>
              <a:rPr lang="en-US" sz="2000" b="0" dirty="0" err="1"/>
              <a:t>σ</a:t>
            </a:r>
            <a:r>
              <a:rPr lang="en-US" sz="2000" b="0" baseline="-25000" dirty="0" err="1"/>
              <a:t>v</a:t>
            </a:r>
            <a:r>
              <a:rPr lang="en-US" sz="2000" b="0" dirty="0"/>
              <a:t> &gt; 20 km/s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24 at 3.1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84" y="217678"/>
            <a:ext cx="4288287" cy="3210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3793629"/>
            <a:ext cx="35511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Main sequence (ULIRG)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L</a:t>
            </a:r>
            <a:r>
              <a:rPr lang="en-US" sz="2000" b="0" baseline="-25000" dirty="0" smtClean="0"/>
              <a:t>IR</a:t>
            </a:r>
            <a:r>
              <a:rPr lang="en-US" sz="2000" b="0" dirty="0" smtClean="0"/>
              <a:t> = </a:t>
            </a:r>
            <a:r>
              <a:rPr lang="en-US" sz="2000" b="0" dirty="0"/>
              <a:t>2e12 </a:t>
            </a:r>
            <a:r>
              <a:rPr lang="en-US" sz="2000" b="0" dirty="0" smtClean="0"/>
              <a:t>L</a:t>
            </a:r>
            <a:r>
              <a:rPr lang="en-US" sz="2000" b="0" baseline="-25000" dirty="0" smtClean="0"/>
              <a:t>o</a:t>
            </a:r>
            <a:endParaRPr lang="en-US" sz="2000" b="0" dirty="0" smtClean="0"/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T = 33K, b=1.4 (larger dust)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d</a:t>
            </a:r>
            <a:r>
              <a:rPr lang="en-US" sz="2000" b="0" baseline="-25000" dirty="0" smtClean="0"/>
              <a:t> </a:t>
            </a:r>
            <a:r>
              <a:rPr lang="en-US" sz="2000" b="0" dirty="0" smtClean="0"/>
              <a:t>= 9e8 M</a:t>
            </a:r>
            <a:r>
              <a:rPr lang="en-US" sz="2000" b="0" baseline="-25000" dirty="0" smtClean="0"/>
              <a:t>o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G/D = 104</a:t>
            </a:r>
            <a:endParaRPr lang="en-US" sz="2000" b="0" dirty="0"/>
          </a:p>
        </p:txBody>
      </p:sp>
      <p:pic>
        <p:nvPicPr>
          <p:cNvPr id="4" name="Picture 3" descr="Screen Shot 2014-04-24 at 3.16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4267200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3810000"/>
            <a:ext cx="25675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SMG (</a:t>
            </a:r>
            <a:r>
              <a:rPr lang="en-US" b="0" dirty="0" err="1" smtClean="0"/>
              <a:t>HyLIRG</a:t>
            </a:r>
            <a:r>
              <a:rPr lang="en-US" b="0" dirty="0" smtClean="0"/>
              <a:t>)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L</a:t>
            </a:r>
            <a:r>
              <a:rPr lang="en-US" sz="2000" b="0" baseline="-25000" dirty="0" smtClean="0"/>
              <a:t>IR</a:t>
            </a:r>
            <a:r>
              <a:rPr lang="en-US" sz="2000" b="0" dirty="0" smtClean="0"/>
              <a:t> = 2e13 L</a:t>
            </a:r>
            <a:r>
              <a:rPr lang="en-US" sz="2000" b="0" baseline="-25000" dirty="0" smtClean="0"/>
              <a:t>o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T = 33K, b = 2.1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 smtClean="0"/>
              <a:t>M</a:t>
            </a:r>
            <a:r>
              <a:rPr lang="en-US" sz="2000" b="0" baseline="-25000" dirty="0" err="1" smtClean="0"/>
              <a:t>d</a:t>
            </a:r>
            <a:r>
              <a:rPr lang="en-US" sz="2000" b="0" dirty="0" smtClean="0"/>
              <a:t> = 2e9 M</a:t>
            </a:r>
            <a:r>
              <a:rPr lang="en-US" sz="2000" b="0" baseline="-25000" dirty="0" smtClean="0"/>
              <a:t>o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G/D = 75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90723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/>
          <p:cNvSpPr txBox="1">
            <a:spLocks noChangeArrowheads="1"/>
          </p:cNvSpPr>
          <p:nvPr/>
        </p:nvSpPr>
        <p:spPr bwMode="auto">
          <a:xfrm>
            <a:off x="76200" y="685800"/>
            <a:ext cx="47244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M</a:t>
            </a:r>
            <a:r>
              <a:rPr lang="en-US" b="0" baseline="-25000" dirty="0" err="1"/>
              <a:t>dyn</a:t>
            </a:r>
            <a:r>
              <a:rPr lang="en-US" b="0" dirty="0"/>
              <a:t>:  using CO imaging,  w. norm. factors from simulations 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Subtract M</a:t>
            </a:r>
            <a:r>
              <a:rPr lang="en-US" b="0" baseline="-25000" dirty="0"/>
              <a:t>*</a:t>
            </a:r>
            <a:r>
              <a:rPr lang="en-US" b="0" dirty="0"/>
              <a:t>, M</a:t>
            </a:r>
            <a:r>
              <a:rPr lang="en-US" b="0" baseline="-25000" dirty="0"/>
              <a:t>DM</a:t>
            </a:r>
            <a:r>
              <a:rPr lang="en-US" b="0" dirty="0"/>
              <a:t> , assume rest is </a:t>
            </a:r>
            <a:r>
              <a:rPr lang="en-US" b="0" dirty="0" err="1"/>
              <a:t>M</a:t>
            </a:r>
            <a:r>
              <a:rPr lang="en-US" b="0" baseline="-25000" dirty="0" err="1"/>
              <a:t>gas</a:t>
            </a:r>
            <a:r>
              <a:rPr lang="en-US" b="0" baseline="-25000" dirty="0"/>
              <a:t> </a:t>
            </a:r>
            <a:r>
              <a:rPr lang="en-US" b="0" dirty="0"/>
              <a:t>=&gt;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 baseline="-25000" dirty="0"/>
              <a:t> </a:t>
            </a:r>
            <a:r>
              <a:rPr lang="en-US" b="0" dirty="0"/>
              <a:t>CSG: α</a:t>
            </a:r>
            <a:r>
              <a:rPr lang="en-US" b="0" baseline="-25000" dirty="0"/>
              <a:t> CO</a:t>
            </a:r>
            <a:r>
              <a:rPr lang="en-US" b="0" dirty="0"/>
              <a:t> ~ 4 ~ MW 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 dirty="0"/>
              <a:t> SMG:  α</a:t>
            </a:r>
            <a:r>
              <a:rPr lang="en-US" b="0" baseline="-25000" dirty="0"/>
              <a:t>CO</a:t>
            </a:r>
            <a:r>
              <a:rPr lang="en-US" b="0" dirty="0"/>
              <a:t> ~ 0.8 ~ </a:t>
            </a:r>
            <a:r>
              <a:rPr lang="en-US" b="0" dirty="0" smtClean="0"/>
              <a:t>nuclear </a:t>
            </a:r>
            <a:r>
              <a:rPr lang="en-US" b="0" dirty="0"/>
              <a:t>SB</a:t>
            </a:r>
          </a:p>
        </p:txBody>
      </p:sp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-12700" y="-6350"/>
            <a:ext cx="5270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Conversion factor: L</a:t>
            </a:r>
            <a:r>
              <a:rPr lang="ja-JP" altLang="en-US" sz="2800" b="0"/>
              <a:t>’</a:t>
            </a:r>
            <a:r>
              <a:rPr lang="en-US" altLang="ja-JP" sz="2800" b="0" baseline="-25000"/>
              <a:t>CO</a:t>
            </a:r>
            <a:r>
              <a:rPr lang="en-US" altLang="ja-JP" sz="2800" b="0"/>
              <a:t> = α M</a:t>
            </a:r>
            <a:r>
              <a:rPr lang="en-US" altLang="ja-JP" sz="2800" b="0" baseline="-25000"/>
              <a:t>H2</a:t>
            </a:r>
            <a:endParaRPr lang="en-US" b="0" baseline="-25000"/>
          </a:p>
        </p:txBody>
      </p:sp>
      <p:sp>
        <p:nvSpPr>
          <p:cNvPr id="57347" name="TextBox 10"/>
          <p:cNvSpPr txBox="1">
            <a:spLocks noChangeArrowheads="1"/>
          </p:cNvSpPr>
          <p:nvPr/>
        </p:nvSpPr>
        <p:spPr bwMode="auto">
          <a:xfrm>
            <a:off x="76200" y="3708400"/>
            <a:ext cx="4572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Consistent with: </a:t>
            </a:r>
          </a:p>
          <a:p>
            <a:pPr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Analysis based on SF laws (Genzel)</a:t>
            </a:r>
          </a:p>
          <a:p>
            <a:pPr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Analysis of dust-to-gas ratio vs. metallicity (Magdis ea)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/>
              <a:t> Radiative transfer modeling (Ivison)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/>
              <a:t> Likely increases w. decreasing metalicity (Tacconi, Genzel)  </a:t>
            </a:r>
            <a:endParaRPr lang="en-US" b="0"/>
          </a:p>
        </p:txBody>
      </p:sp>
      <p:sp>
        <p:nvSpPr>
          <p:cNvPr id="57348" name="TextBox 12"/>
          <p:cNvSpPr txBox="1">
            <a:spLocks noChangeArrowheads="1"/>
          </p:cNvSpPr>
          <p:nvPr/>
        </p:nvSpPr>
        <p:spPr bwMode="auto">
          <a:xfrm>
            <a:off x="6305550" y="6477000"/>
            <a:ext cx="194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Tacconi ea. 2010</a:t>
            </a:r>
          </a:p>
        </p:txBody>
      </p:sp>
      <p:grpSp>
        <p:nvGrpSpPr>
          <p:cNvPr id="57349" name="Group 16"/>
          <p:cNvGrpSpPr>
            <a:grpSpLocks/>
          </p:cNvGrpSpPr>
          <p:nvPr/>
        </p:nvGrpSpPr>
        <p:grpSpPr bwMode="auto">
          <a:xfrm>
            <a:off x="4800600" y="76200"/>
            <a:ext cx="4419600" cy="3500438"/>
            <a:chOff x="5029200" y="1524000"/>
            <a:chExt cx="4191000" cy="3352800"/>
          </a:xfrm>
        </p:grpSpPr>
        <p:grpSp>
          <p:nvGrpSpPr>
            <p:cNvPr id="57354" name="Group 11"/>
            <p:cNvGrpSpPr>
              <a:grpSpLocks/>
            </p:cNvGrpSpPr>
            <p:nvPr/>
          </p:nvGrpSpPr>
          <p:grpSpPr bwMode="auto">
            <a:xfrm>
              <a:off x="5029200" y="1524000"/>
              <a:ext cx="4191000" cy="3352800"/>
              <a:chOff x="4656138" y="228600"/>
              <a:chExt cx="4570971" cy="3581400"/>
            </a:xfrm>
          </p:grpSpPr>
          <p:pic>
            <p:nvPicPr>
              <p:cNvPr id="57357" name="Picture 7" descr="Screen shot 2012-01-18 at 4.55.13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138" y="228600"/>
                <a:ext cx="4487862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7358" name="Straight Connector 6"/>
              <p:cNvCxnSpPr>
                <a:cxnSpLocks noChangeShapeType="1"/>
              </p:cNvCxnSpPr>
              <p:nvPr/>
            </p:nvCxnSpPr>
            <p:spPr bwMode="auto">
              <a:xfrm rot="5400000">
                <a:off x="5043046" y="1734487"/>
                <a:ext cx="1219200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359" name="TextBox 8"/>
              <p:cNvSpPr txBox="1">
                <a:spLocks noChangeArrowheads="1"/>
              </p:cNvSpPr>
              <p:nvPr/>
            </p:nvSpPr>
            <p:spPr bwMode="auto">
              <a:xfrm>
                <a:off x="5557896" y="1449532"/>
                <a:ext cx="760413" cy="346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0"/>
                  <a:t>7kpc </a:t>
                </a:r>
              </a:p>
            </p:txBody>
          </p:sp>
          <p:sp>
            <p:nvSpPr>
              <p:cNvPr id="57360" name="TextBox 7"/>
              <p:cNvSpPr txBox="1">
                <a:spLocks noChangeArrowheads="1"/>
              </p:cNvSpPr>
              <p:nvPr/>
            </p:nvSpPr>
            <p:spPr bwMode="auto">
              <a:xfrm>
                <a:off x="7689704" y="2751859"/>
                <a:ext cx="1537405" cy="409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>
                    <a:solidFill>
                      <a:srgbClr val="E40000"/>
                    </a:solidFill>
                  </a:rPr>
                  <a:t>+</a:t>
                </a:r>
                <a:r>
                  <a:rPr lang="en-US" sz="1800" b="0">
                    <a:solidFill>
                      <a:srgbClr val="E40000"/>
                    </a:solidFill>
                  </a:rPr>
                  <a:t>300 km/s</a:t>
                </a:r>
                <a:endParaRPr lang="en-US" sz="1800" b="0"/>
              </a:p>
            </p:txBody>
          </p:sp>
          <p:sp>
            <p:nvSpPr>
              <p:cNvPr id="57361" name="TextBox 7"/>
              <p:cNvSpPr txBox="1">
                <a:spLocks noChangeArrowheads="1"/>
              </p:cNvSpPr>
              <p:nvPr/>
            </p:nvSpPr>
            <p:spPr bwMode="auto">
              <a:xfrm>
                <a:off x="7357167" y="304800"/>
                <a:ext cx="1371600" cy="37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>
                    <a:solidFill>
                      <a:srgbClr val="0000FF"/>
                    </a:solidFill>
                  </a:rPr>
                  <a:t>-300 km/s</a:t>
                </a:r>
              </a:p>
            </p:txBody>
          </p:sp>
        </p:grpSp>
        <p:sp>
          <p:nvSpPr>
            <p:cNvPr id="57355" name="TextBox 18"/>
            <p:cNvSpPr txBox="1">
              <a:spLocks noChangeArrowheads="1"/>
            </p:cNvSpPr>
            <p:nvPr/>
          </p:nvSpPr>
          <p:spPr bwMode="auto">
            <a:xfrm>
              <a:off x="5847573" y="3849469"/>
              <a:ext cx="1963022" cy="61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b="0"/>
                <a:t>GN20 z=4.0 </a:t>
              </a:r>
            </a:p>
            <a:p>
              <a:pPr algn="l" eaLnBrk="1" hangingPunct="1"/>
              <a:r>
                <a:rPr lang="en-US" sz="1800" b="0"/>
                <a:t>M</a:t>
              </a:r>
              <a:r>
                <a:rPr lang="en-US" sz="1800" b="0" baseline="-25000"/>
                <a:t>dyn</a:t>
              </a:r>
              <a:r>
                <a:rPr lang="en-US" sz="1800" b="0"/>
                <a:t> = 5.4 10</a:t>
              </a:r>
              <a:r>
                <a:rPr lang="en-US" sz="1800" b="0" baseline="30000"/>
                <a:t>11</a:t>
              </a:r>
              <a:r>
                <a:rPr lang="en-US" sz="1800" b="0"/>
                <a:t> M</a:t>
              </a:r>
              <a:r>
                <a:rPr lang="en-US" sz="1800" b="0" baseline="-25000"/>
                <a:t>o</a:t>
              </a:r>
              <a:endParaRPr lang="en-US" sz="1800" b="0"/>
            </a:p>
          </p:txBody>
        </p:sp>
        <p:sp>
          <p:nvSpPr>
            <p:cNvPr id="57356" name="TextBox 13"/>
            <p:cNvSpPr txBox="1">
              <a:spLocks noChangeArrowheads="1"/>
            </p:cNvSpPr>
            <p:nvPr/>
          </p:nvSpPr>
          <p:spPr bwMode="auto">
            <a:xfrm>
              <a:off x="5562600" y="1524000"/>
              <a:ext cx="1714500" cy="35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Hodge ea. </a:t>
              </a:r>
            </a:p>
          </p:txBody>
        </p:sp>
      </p:grpSp>
      <p:pic>
        <p:nvPicPr>
          <p:cNvPr id="57350" name="Picture 15" descr="Screen shot 2012-09-20 at 11.24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087813"/>
            <a:ext cx="23495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7" descr="Screen shot 2012-09-20 at 11.21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4078288"/>
            <a:ext cx="23685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18"/>
          <p:cNvSpPr txBox="1">
            <a:spLocks noChangeArrowheads="1"/>
          </p:cNvSpPr>
          <p:nvPr/>
        </p:nvSpPr>
        <p:spPr bwMode="auto">
          <a:xfrm>
            <a:off x="7180263" y="3821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/>
              <a:t>M</a:t>
            </a:r>
            <a:r>
              <a:rPr lang="en-US" sz="1800" b="0" baseline="-25000"/>
              <a:t>dyn</a:t>
            </a:r>
            <a:r>
              <a:rPr lang="en-US" sz="1800" b="0"/>
              <a:t> = 2 10</a:t>
            </a:r>
            <a:r>
              <a:rPr lang="en-US" sz="1800" b="0" baseline="30000"/>
              <a:t>11</a:t>
            </a:r>
            <a:r>
              <a:rPr lang="en-US" sz="1800" b="0"/>
              <a:t> M</a:t>
            </a:r>
            <a:r>
              <a:rPr lang="en-US" sz="1800" b="0" baseline="-25000"/>
              <a:t>o</a:t>
            </a:r>
            <a:endParaRPr lang="en-US" sz="1800" b="0"/>
          </a:p>
        </p:txBody>
      </p:sp>
      <p:sp>
        <p:nvSpPr>
          <p:cNvPr id="57353" name="TextBox 17"/>
          <p:cNvSpPr txBox="1">
            <a:spLocks noChangeArrowheads="1"/>
          </p:cNvSpPr>
          <p:nvPr/>
        </p:nvSpPr>
        <p:spPr bwMode="auto">
          <a:xfrm>
            <a:off x="6172200" y="6019800"/>
            <a:ext cx="647700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FFFFFF"/>
                </a:solidFill>
              </a:rPr>
              <a:t>z=1.1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810370"/>
            <a:ext cx="4603992" cy="5086574"/>
            <a:chOff x="491133" y="810369"/>
            <a:chExt cx="5527477" cy="5654725"/>
          </a:xfrm>
        </p:grpSpPr>
        <p:pic>
          <p:nvPicPr>
            <p:cNvPr id="147457" name="Picture 1" descr="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33" y="810369"/>
              <a:ext cx="5527477" cy="5654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7459" name="Line 3"/>
            <p:cNvSpPr>
              <a:spLocks noChangeShapeType="1"/>
            </p:cNvSpPr>
            <p:nvPr/>
          </p:nvSpPr>
          <p:spPr bwMode="auto">
            <a:xfrm flipV="1">
              <a:off x="1966764" y="1268016"/>
              <a:ext cx="3863206" cy="4628927"/>
            </a:xfrm>
            <a:prstGeom prst="line">
              <a:avLst/>
            </a:prstGeom>
            <a:noFill/>
            <a:ln w="38100" cap="flat" cmpd="sng">
              <a:solidFill>
                <a:srgbClr val="FF9300">
                  <a:alpha val="63136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47460" name="AutoShape 4"/>
            <p:cNvSpPr>
              <a:spLocks/>
            </p:cNvSpPr>
            <p:nvPr/>
          </p:nvSpPr>
          <p:spPr bwMode="auto">
            <a:xfrm>
              <a:off x="4357687" y="4795242"/>
              <a:ext cx="1232297" cy="31253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40182" defTabSz="910796">
                <a:buClr>
                  <a:srgbClr val="FF9300"/>
                </a:buClr>
              </a:pPr>
              <a:r>
                <a:rPr lang="en-US" sz="1500" dirty="0">
                  <a:solidFill>
                    <a:srgbClr val="FF9300"/>
                  </a:solidFill>
                  <a:latin typeface="Verdana" charset="0"/>
                  <a:cs typeface="Verdana" charset="0"/>
                  <a:sym typeface="Verdana" charset="0"/>
                </a:rPr>
                <a:t>N=1.42</a:t>
              </a:r>
              <a:endParaRPr lang="en-US" dirty="0"/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 flipV="1">
              <a:off x="1463353" y="1050355"/>
              <a:ext cx="4027289" cy="4796358"/>
            </a:xfrm>
            <a:prstGeom prst="line">
              <a:avLst/>
            </a:prstGeom>
            <a:noFill/>
            <a:ln w="38100" cap="flat" cmpd="sng">
              <a:solidFill>
                <a:srgbClr val="FF9300">
                  <a:alpha val="63136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47462" name="AutoShape 6"/>
          <p:cNvSpPr>
            <a:spLocks/>
          </p:cNvSpPr>
          <p:nvPr/>
        </p:nvSpPr>
        <p:spPr bwMode="auto">
          <a:xfrm>
            <a:off x="304800" y="228600"/>
            <a:ext cx="7315200" cy="4375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000000"/>
              </a:buClr>
            </a:pP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Star </a:t>
            </a:r>
            <a:r>
              <a:rPr lang="en-US" sz="2500" b="0" dirty="0">
                <a:latin typeface="Gill Sans" charset="0"/>
                <a:cs typeface="Gill Sans" charset="0"/>
                <a:sym typeface="Gill Sans" charset="0"/>
              </a:rPr>
              <a:t>Formation </a:t>
            </a: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Law: two sequences (disk</a:t>
            </a:r>
            <a:r>
              <a:rPr lang="en-US" sz="2500" b="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– starburst)</a:t>
            </a:r>
            <a:endParaRPr lang="en-US" b="0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72000" y="922141"/>
            <a:ext cx="446380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smtClean="0"/>
              <a:t>PL </a:t>
            </a:r>
            <a:r>
              <a:rPr lang="en-US" b="0" dirty="0"/>
              <a:t>index = </a:t>
            </a:r>
            <a:r>
              <a:rPr lang="en-US" b="0" dirty="0" smtClean="0"/>
              <a:t>1.4</a:t>
            </a:r>
            <a:endParaRPr lang="en-US" b="0" dirty="0"/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 dirty="0" smtClean="0"/>
              <a:t> Gas depletion time t</a:t>
            </a:r>
            <a:r>
              <a:rPr lang="en-US" b="0" baseline="-25000" dirty="0" smtClean="0"/>
              <a:t>d</a:t>
            </a:r>
            <a:r>
              <a:rPr lang="en-US" b="0" dirty="0" smtClean="0"/>
              <a:t> </a:t>
            </a:r>
            <a:r>
              <a:rPr lang="en-US" b="0" dirty="0"/>
              <a:t>= </a:t>
            </a:r>
            <a:r>
              <a:rPr lang="en-US" b="0" dirty="0" err="1"/>
              <a:t>M</a:t>
            </a:r>
            <a:r>
              <a:rPr lang="en-US" b="0" baseline="-25000" dirty="0" err="1"/>
              <a:t>gas</a:t>
            </a:r>
            <a:r>
              <a:rPr lang="en-US" b="0" dirty="0"/>
              <a:t>/SFR</a:t>
            </a:r>
            <a:endParaRPr lang="en-US" b="0" baseline="-25000" dirty="0"/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dirty="0" smtClean="0"/>
              <a:t>disk</a:t>
            </a:r>
            <a:r>
              <a:rPr lang="en-US" sz="2000" b="0" dirty="0"/>
              <a:t>: t</a:t>
            </a:r>
            <a:r>
              <a:rPr lang="en-US" sz="2000" b="0" baseline="-25000" dirty="0"/>
              <a:t>d</a:t>
            </a:r>
            <a:r>
              <a:rPr lang="en-US" sz="2000" b="0" dirty="0"/>
              <a:t> ~ few (α/4) x 10</a:t>
            </a:r>
            <a:r>
              <a:rPr lang="en-US" sz="2000" b="0" baseline="30000" dirty="0"/>
              <a:t>8</a:t>
            </a:r>
            <a:r>
              <a:rPr lang="en-US" sz="2000" b="0" dirty="0"/>
              <a:t> </a:t>
            </a:r>
            <a:r>
              <a:rPr lang="en-US" sz="2000" b="0" dirty="0" err="1"/>
              <a:t>yrs</a:t>
            </a:r>
            <a:r>
              <a:rPr lang="en-US" sz="2000" b="0" dirty="0"/>
              <a:t> 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dirty="0" smtClean="0"/>
              <a:t>starburst</a:t>
            </a:r>
            <a:r>
              <a:rPr lang="en-US" sz="2000" b="0" dirty="0"/>
              <a:t>:  t</a:t>
            </a:r>
            <a:r>
              <a:rPr lang="en-US" sz="2000" b="0" baseline="-25000" dirty="0"/>
              <a:t>d </a:t>
            </a:r>
            <a:r>
              <a:rPr lang="en-US" sz="2000" b="0" dirty="0"/>
              <a:t>~ few (α/0.8) x 10</a:t>
            </a:r>
            <a:r>
              <a:rPr lang="en-US" sz="2000" b="0" baseline="30000" dirty="0"/>
              <a:t>7</a:t>
            </a:r>
            <a:r>
              <a:rPr lang="en-US" sz="2000" b="0" dirty="0"/>
              <a:t> </a:t>
            </a:r>
            <a:r>
              <a:rPr lang="en-US" sz="2000" b="0" dirty="0" err="1" smtClean="0"/>
              <a:t>yrs</a:t>
            </a:r>
            <a:endParaRPr lang="en-US" sz="2000" b="0" dirty="0" smtClean="0"/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 dirty="0" smtClean="0"/>
              <a:t>SF efficiency = 1/t</a:t>
            </a:r>
            <a:r>
              <a:rPr lang="en-US" sz="2000" b="0" baseline="-25000" dirty="0" smtClean="0"/>
              <a:t>d</a:t>
            </a:r>
            <a:r>
              <a:rPr lang="en-US" sz="2000" b="0" dirty="0" smtClean="0"/>
              <a:t> 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2741476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" y="759023"/>
            <a:ext cx="5777508" cy="557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8483" name="AutoShape 3"/>
          <p:cNvSpPr>
            <a:spLocks/>
          </p:cNvSpPr>
          <p:nvPr/>
        </p:nvSpPr>
        <p:spPr bwMode="auto">
          <a:xfrm>
            <a:off x="4001617" y="4645670"/>
            <a:ext cx="1687711" cy="2946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FF9300"/>
              </a:buClr>
            </a:pPr>
            <a:r>
              <a:rPr lang="en-US" sz="1800" b="0" dirty="0">
                <a:latin typeface="Gill Sans" charset="0"/>
                <a:cs typeface="Gill Sans" charset="0"/>
                <a:sym typeface="Gill Sans" charset="0"/>
              </a:rPr>
              <a:t>n</a:t>
            </a:r>
            <a:r>
              <a:rPr lang="en-US" sz="1800" b="0" dirty="0" smtClean="0">
                <a:latin typeface="Gill Sans" charset="0"/>
                <a:cs typeface="Gill Sans" charset="0"/>
                <a:sym typeface="Gill Sans" charset="0"/>
              </a:rPr>
              <a:t>=</a:t>
            </a:r>
            <a:r>
              <a:rPr lang="en-US" sz="1800" b="0" dirty="0">
                <a:latin typeface="Gill Sans" charset="0"/>
                <a:cs typeface="Gill Sans" charset="0"/>
                <a:sym typeface="Gill Sans" charset="0"/>
              </a:rPr>
              <a:t>1.14+-0.03</a:t>
            </a:r>
            <a:endParaRPr lang="en-US" sz="3200" b="0" dirty="0"/>
          </a:p>
        </p:txBody>
      </p:sp>
      <p:sp>
        <p:nvSpPr>
          <p:cNvPr id="148484" name="Line 4"/>
          <p:cNvSpPr>
            <a:spLocks noChangeShapeType="1"/>
          </p:cNvSpPr>
          <p:nvPr/>
        </p:nvSpPr>
        <p:spPr bwMode="auto">
          <a:xfrm flipV="1">
            <a:off x="1705570" y="910828"/>
            <a:ext cx="4220394" cy="4791894"/>
          </a:xfrm>
          <a:prstGeom prst="line">
            <a:avLst/>
          </a:prstGeom>
          <a:noFill/>
          <a:ln w="38100" cap="flat" cmpd="sng">
            <a:solidFill>
              <a:srgbClr val="FF9300">
                <a:alpha val="63136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8485" name="AutoShape 5"/>
          <p:cNvSpPr>
            <a:spLocks/>
          </p:cNvSpPr>
          <p:nvPr/>
        </p:nvSpPr>
        <p:spPr bwMode="auto">
          <a:xfrm>
            <a:off x="6313289" y="3036094"/>
            <a:ext cx="2527102" cy="35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algn="l" defTabSz="910796">
              <a:buClr>
                <a:srgbClr val="000000"/>
              </a:buClr>
            </a:pPr>
            <a:endParaRPr lang="en-US" b="0" dirty="0"/>
          </a:p>
        </p:txBody>
      </p:sp>
      <p:sp>
        <p:nvSpPr>
          <p:cNvPr id="148486" name="AutoShape 6"/>
          <p:cNvSpPr>
            <a:spLocks/>
          </p:cNvSpPr>
          <p:nvPr/>
        </p:nvSpPr>
        <p:spPr bwMode="auto">
          <a:xfrm>
            <a:off x="381000" y="152400"/>
            <a:ext cx="6340078" cy="4375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defTabSz="910796">
              <a:buClr>
                <a:srgbClr val="000000"/>
              </a:buClr>
            </a:pPr>
            <a:r>
              <a:rPr lang="en-US" sz="2500" b="0" dirty="0" smtClean="0">
                <a:latin typeface="Gill Sans" charset="0"/>
                <a:cs typeface="Gill Sans" charset="0"/>
                <a:sym typeface="Gill Sans" charset="0"/>
              </a:rPr>
              <a:t>Why:  All processed on dynamical time?</a:t>
            </a:r>
            <a:endParaRPr lang="en-US" b="0" dirty="0"/>
          </a:p>
        </p:txBody>
      </p:sp>
      <p:sp>
        <p:nvSpPr>
          <p:cNvPr id="2" name="TextBox 1"/>
          <p:cNvSpPr txBox="1"/>
          <p:nvPr/>
        </p:nvSpPr>
        <p:spPr>
          <a:xfrm>
            <a:off x="5925964" y="1489056"/>
            <a:ext cx="321803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3082" indent="-342900" algn="l" defTabSz="910796"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Normalize by dynamical time (~ rotation period)</a:t>
            </a:r>
          </a:p>
          <a:p>
            <a:pPr marL="383082" indent="-342900" algn="l" defTabSz="910796"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Linear slope fits all =&gt; </a:t>
            </a:r>
            <a:r>
              <a:rPr lang="en-US" sz="2000" b="0" dirty="0" err="1" smtClean="0">
                <a:latin typeface="+mn-lt"/>
                <a:cs typeface="Gill Sans" charset="0"/>
                <a:sym typeface="Gill Sans" charset="0"/>
              </a:rPr>
              <a:t>t</a:t>
            </a:r>
            <a:r>
              <a:rPr lang="en-US" sz="2000" b="0" baseline="-25000" dirty="0" err="1" smtClean="0">
                <a:latin typeface="+mn-lt"/>
                <a:cs typeface="Gill Sans" charset="0"/>
                <a:sym typeface="Gill Sans" charset="0"/>
              </a:rPr>
              <a:t>deplete</a:t>
            </a: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/</a:t>
            </a:r>
            <a:r>
              <a:rPr lang="en-US" sz="2000" b="0" dirty="0" err="1" smtClean="0">
                <a:latin typeface="+mn-lt"/>
                <a:cs typeface="Gill Sans" charset="0"/>
                <a:sym typeface="Gill Sans" charset="0"/>
              </a:rPr>
              <a:t>t</a:t>
            </a:r>
            <a:r>
              <a:rPr lang="en-US" sz="2000" b="0" baseline="-25000" dirty="0" err="1" smtClean="0">
                <a:latin typeface="+mn-lt"/>
                <a:cs typeface="Gill Sans" charset="0"/>
                <a:sym typeface="Gill Sans" charset="0"/>
              </a:rPr>
              <a:t>dyn</a:t>
            </a: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  </a:t>
            </a:r>
            <a:r>
              <a:rPr lang="en-US" sz="2000" b="0" dirty="0">
                <a:latin typeface="+mn-lt"/>
                <a:cs typeface="Gill Sans" charset="0"/>
                <a:sym typeface="Gill Sans" charset="0"/>
              </a:rPr>
              <a:t>~ </a:t>
            </a:r>
            <a:r>
              <a:rPr lang="en-US" sz="2000" b="0" dirty="0" smtClean="0">
                <a:latin typeface="+mn-lt"/>
                <a:cs typeface="Gill Sans" charset="0"/>
                <a:sym typeface="Gill Sans" charset="0"/>
              </a:rPr>
              <a:t>constant</a:t>
            </a:r>
          </a:p>
          <a:p>
            <a:pPr marL="40182" algn="l" defTabSz="910796">
              <a:spcBef>
                <a:spcPts val="600"/>
              </a:spcBef>
              <a:buClr>
                <a:srgbClr val="000000"/>
              </a:buClr>
            </a:pPr>
            <a:endParaRPr lang="en-US" sz="2000" b="0" dirty="0" smtClean="0">
              <a:latin typeface="+mn-lt"/>
              <a:cs typeface="Gill Sans" charset="0"/>
              <a:sym typeface="Gill Sans" charset="0"/>
            </a:endParaRP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b="0" dirty="0" smtClean="0"/>
              <a:t>The </a:t>
            </a:r>
            <a:r>
              <a:rPr lang="en-US" sz="2000" b="0" dirty="0"/>
              <a:t>free fall time </a:t>
            </a:r>
            <a:r>
              <a:rPr lang="en-US" sz="2000" b="0" dirty="0" smtClean="0"/>
              <a:t>is shorter in denser SB disks: </a:t>
            </a:r>
            <a:endParaRPr lang="en-US" sz="2000" b="0" dirty="0"/>
          </a:p>
          <a:p>
            <a:pPr marL="800100" lvl="1" indent="-342900" algn="l" eaLnBrk="1" hangingPunct="1">
              <a:spcAft>
                <a:spcPts val="1200"/>
              </a:spcAft>
              <a:buFont typeface="Wingdings" charset="2"/>
              <a:buChar char="Ø"/>
            </a:pPr>
            <a:r>
              <a:rPr lang="en-US" sz="2000" b="0" dirty="0" err="1"/>
              <a:t>t</a:t>
            </a:r>
            <a:r>
              <a:rPr lang="en-US" sz="2000" b="0" baseline="-25000" dirty="0" err="1"/>
              <a:t>ff</a:t>
            </a:r>
            <a:r>
              <a:rPr lang="en-US" sz="2000" b="0" dirty="0"/>
              <a:t> ~ R/</a:t>
            </a:r>
            <a:r>
              <a:rPr lang="en-US" sz="2000" b="0" dirty="0" err="1"/>
              <a:t>v</a:t>
            </a:r>
            <a:r>
              <a:rPr lang="en-US" sz="2000" b="0" baseline="-25000" dirty="0" err="1"/>
              <a:t>rot</a:t>
            </a:r>
            <a:r>
              <a:rPr lang="en-US" sz="2000" b="0" dirty="0"/>
              <a:t> ~  ρ</a:t>
            </a:r>
            <a:r>
              <a:rPr lang="en-US" sz="2000" b="0" baseline="30000" dirty="0"/>
              <a:t>-1/2</a:t>
            </a:r>
            <a:r>
              <a:rPr lang="en-US" sz="2000" b="0" dirty="0"/>
              <a:t> </a:t>
            </a:r>
          </a:p>
          <a:p>
            <a:pPr marL="383082" indent="-342900" algn="l" defTabSz="910796"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endParaRPr lang="en-US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93259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6"/>
          <p:cNvSpPr txBox="1">
            <a:spLocks noChangeArrowheads="1"/>
          </p:cNvSpPr>
          <p:nvPr/>
        </p:nvSpPr>
        <p:spPr bwMode="auto">
          <a:xfrm>
            <a:off x="85725" y="685800"/>
            <a:ext cx="34956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  <a:defRPr/>
            </a:pPr>
            <a:r>
              <a:rPr lang="en-US" b="0" dirty="0" smtClean="0"/>
              <a:t> quasars ~ constant T</a:t>
            </a:r>
            <a:r>
              <a:rPr lang="en-US" b="0" baseline="-25000" dirty="0" smtClean="0"/>
              <a:t>b</a:t>
            </a:r>
            <a:r>
              <a:rPr lang="en-US" b="0" dirty="0" smtClean="0"/>
              <a:t> to high order ~ Arp220 </a:t>
            </a:r>
            <a:r>
              <a:rPr lang="en-US" b="0" dirty="0" err="1" smtClean="0"/>
              <a:t>nucl</a:t>
            </a:r>
            <a:r>
              <a:rPr lang="en-US" b="0" dirty="0" smtClean="0"/>
              <a:t>. ~ GMC SF core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  <a:defRPr/>
            </a:pPr>
            <a:r>
              <a:rPr lang="en-US" b="0" dirty="0" smtClean="0"/>
              <a:t> SMGs: intermediate between </a:t>
            </a:r>
            <a:r>
              <a:rPr lang="en-US" b="0" dirty="0" err="1" smtClean="0"/>
              <a:t>nuc</a:t>
            </a:r>
            <a:r>
              <a:rPr lang="en-US" b="0" dirty="0" smtClean="0"/>
              <a:t>. SB and MW 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Char char=""/>
              <a:defRPr/>
            </a:pPr>
            <a:r>
              <a:rPr lang="en-US" b="0" dirty="0" smtClean="0"/>
              <a:t> Often large, cooler gas component</a:t>
            </a:r>
          </a:p>
          <a:p>
            <a:pPr marL="342900" indent="-342900" algn="l" eaLnBrk="1" hangingPunct="1">
              <a:spcBef>
                <a:spcPct val="50000"/>
              </a:spcBef>
              <a:buFont typeface="Wingdings" charset="2"/>
              <a:buChar char="§"/>
              <a:defRPr/>
            </a:pPr>
            <a:r>
              <a:rPr lang="en-US" b="0" dirty="0" smtClean="0"/>
              <a:t>CSG ~ MW excitation (1 case)  </a:t>
            </a:r>
          </a:p>
        </p:txBody>
      </p:sp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152400" y="85725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CO excitation</a:t>
            </a:r>
            <a:endParaRPr lang="en-US" b="0" i="1">
              <a:solidFill>
                <a:srgbClr val="FF0000"/>
              </a:solidFill>
            </a:endParaRPr>
          </a:p>
        </p:txBody>
      </p:sp>
      <p:pic>
        <p:nvPicPr>
          <p:cNvPr id="59395" name="Picture 6" descr="Screen shot 2012-09-19 at 9.00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547528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4953000" y="762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E40000"/>
                </a:solidFill>
              </a:rPr>
              <a:t>quasars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600200"/>
            <a:ext cx="1828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sz="2000" b="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Arp220</a:t>
            </a:r>
            <a:endParaRPr lang="en-US" sz="2000" b="0" dirty="0">
              <a:solidFill>
                <a:schemeClr val="bg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59398" name="TextBox 9"/>
          <p:cNvSpPr txBox="1">
            <a:spLocks noChangeArrowheads="1"/>
          </p:cNvSpPr>
          <p:nvPr/>
        </p:nvSpPr>
        <p:spPr bwMode="auto">
          <a:xfrm>
            <a:off x="7010400" y="2509838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5B53A"/>
                </a:solidFill>
              </a:rPr>
              <a:t>SMGs</a:t>
            </a:r>
          </a:p>
        </p:txBody>
      </p:sp>
      <p:sp>
        <p:nvSpPr>
          <p:cNvPr id="59399" name="TextBox 10"/>
          <p:cNvSpPr txBox="1">
            <a:spLocks noChangeArrowheads="1"/>
          </p:cNvSpPr>
          <p:nvPr/>
        </p:nvSpPr>
        <p:spPr bwMode="auto">
          <a:xfrm>
            <a:off x="6172200" y="3652838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MW</a:t>
            </a:r>
          </a:p>
        </p:txBody>
      </p:sp>
      <p:sp>
        <p:nvSpPr>
          <p:cNvPr id="59400" name="TextBox 11"/>
          <p:cNvSpPr txBox="1">
            <a:spLocks noChangeArrowheads="1"/>
          </p:cNvSpPr>
          <p:nvPr/>
        </p:nvSpPr>
        <p:spPr bwMode="auto">
          <a:xfrm>
            <a:off x="6248400" y="6858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>
                <a:solidFill>
                  <a:srgbClr val="A0A0A0"/>
                </a:solidFill>
              </a:rPr>
              <a:t>ν</a:t>
            </a:r>
            <a:r>
              <a:rPr lang="en-US" b="0" baseline="30000" dirty="0">
                <a:solidFill>
                  <a:srgbClr val="A0A0A0"/>
                </a:solidFill>
              </a:rPr>
              <a:t>2</a:t>
            </a:r>
          </a:p>
        </p:txBody>
      </p:sp>
      <p:sp>
        <p:nvSpPr>
          <p:cNvPr id="59401" name="TextBox 4"/>
          <p:cNvSpPr txBox="1">
            <a:spLocks noChangeArrowheads="1"/>
          </p:cNvSpPr>
          <p:nvPr/>
        </p:nvSpPr>
        <p:spPr bwMode="auto">
          <a:xfrm>
            <a:off x="4876800" y="2705100"/>
            <a:ext cx="76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9402" name="TextBox 14"/>
          <p:cNvSpPr txBox="1">
            <a:spLocks noChangeArrowheads="1"/>
          </p:cNvSpPr>
          <p:nvPr/>
        </p:nvSpPr>
        <p:spPr bwMode="auto">
          <a:xfrm>
            <a:off x="5245100" y="2505075"/>
            <a:ext cx="76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9403" name="TextBox 10"/>
          <p:cNvSpPr txBox="1">
            <a:spLocks noChangeArrowheads="1"/>
          </p:cNvSpPr>
          <p:nvPr/>
        </p:nvSpPr>
        <p:spPr bwMode="auto">
          <a:xfrm>
            <a:off x="4495800" y="363855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smtClean="0">
                <a:solidFill>
                  <a:srgbClr val="0000FF"/>
                </a:solidFill>
              </a:rPr>
              <a:t>Main </a:t>
            </a:r>
            <a:r>
              <a:rPr lang="en-US" sz="2000" b="0" dirty="0" err="1" smtClean="0">
                <a:solidFill>
                  <a:srgbClr val="0000FF"/>
                </a:solidFill>
              </a:rPr>
              <a:t>Seq</a:t>
            </a:r>
            <a:endParaRPr lang="en-US" sz="2000" b="0" dirty="0">
              <a:solidFill>
                <a:srgbClr val="0000FF"/>
              </a:solidFill>
            </a:endParaRPr>
          </a:p>
        </p:txBody>
      </p:sp>
      <p:sp>
        <p:nvSpPr>
          <p:cNvPr id="59404" name="TextBox 1"/>
          <p:cNvSpPr txBox="1">
            <a:spLocks noChangeArrowheads="1"/>
          </p:cNvSpPr>
          <p:nvPr/>
        </p:nvSpPr>
        <p:spPr bwMode="auto">
          <a:xfrm>
            <a:off x="1066800" y="5339715"/>
            <a:ext cx="74676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0" dirty="0" smtClean="0"/>
              <a:t>MW </a:t>
            </a:r>
            <a:r>
              <a:rPr lang="en-US" b="0" dirty="0"/>
              <a:t>~ GMC (30 pc),  T ~ 20K, </a:t>
            </a:r>
            <a:r>
              <a:rPr lang="en-US" b="0" dirty="0" err="1"/>
              <a:t>n</a:t>
            </a:r>
            <a:r>
              <a:rPr lang="en-US" b="0" baseline="-25000" dirty="0" err="1"/>
              <a:t>GMC</a:t>
            </a:r>
            <a:r>
              <a:rPr lang="en-US" b="0" dirty="0"/>
              <a:t> ~ 10</a:t>
            </a:r>
            <a:r>
              <a:rPr lang="en-US" b="0" baseline="30000" dirty="0"/>
              <a:t>2 </a:t>
            </a:r>
            <a:r>
              <a:rPr lang="en-US" b="0" dirty="0"/>
              <a:t>cm</a:t>
            </a:r>
            <a:r>
              <a:rPr lang="en-US" b="0" baseline="30000" dirty="0"/>
              <a:t>-3</a:t>
            </a:r>
            <a:r>
              <a:rPr lang="en-US" b="0" dirty="0"/>
              <a:t> 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0" dirty="0" smtClean="0"/>
              <a:t>Arp220 </a:t>
            </a:r>
            <a:r>
              <a:rPr lang="en-US" b="0" dirty="0"/>
              <a:t>~ SF cores (1pc),  </a:t>
            </a:r>
            <a:r>
              <a:rPr lang="en-US" b="0" dirty="0" err="1"/>
              <a:t>n</a:t>
            </a:r>
            <a:r>
              <a:rPr lang="en-US" b="0" baseline="-25000" dirty="0" err="1"/>
              <a:t>core</a:t>
            </a:r>
            <a:r>
              <a:rPr lang="en-US" b="0" dirty="0"/>
              <a:t> &gt; 10</a:t>
            </a:r>
            <a:r>
              <a:rPr lang="en-US" b="0" baseline="30000" dirty="0"/>
              <a:t>4</a:t>
            </a:r>
            <a:r>
              <a:rPr lang="en-US" b="0" dirty="0"/>
              <a:t> cm</a:t>
            </a:r>
            <a:r>
              <a:rPr lang="en-US" b="0" baseline="30000" dirty="0"/>
              <a:t>-3</a:t>
            </a:r>
            <a:r>
              <a:rPr lang="en-US" b="0" dirty="0"/>
              <a:t> , T &gt; 50K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4700" y="224135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z &gt;1</a:t>
            </a:r>
            <a:endParaRPr lang="en-US" b="0" dirty="0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521458" y="3165347"/>
            <a:ext cx="76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dirty="0" smtClean="0">
                <a:solidFill>
                  <a:srgbClr val="000000"/>
                </a:solidFill>
              </a:rPr>
              <a:t>MS: Baryon </a:t>
            </a:r>
            <a:r>
              <a:rPr lang="en-US" sz="2800" b="0" dirty="0">
                <a:solidFill>
                  <a:srgbClr val="000000"/>
                </a:solidFill>
              </a:rPr>
              <a:t>fraction is dominated by cool gas, not stars </a:t>
            </a:r>
          </a:p>
        </p:txBody>
      </p:sp>
      <p:pic>
        <p:nvPicPr>
          <p:cNvPr id="61442" name="Picture 5" descr="Screen shot 2010-11-15 at 11.05.50 AM.png"/>
          <p:cNvPicPr>
            <a:picLocks noChangeAspect="1"/>
          </p:cNvPicPr>
          <p:nvPr/>
        </p:nvPicPr>
        <p:blipFill>
          <a:blip r:embed="rId3">
            <a:lum bright="-28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7150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6"/>
          <p:cNvSpPr txBox="1">
            <a:spLocks noChangeArrowheads="1"/>
          </p:cNvSpPr>
          <p:nvPr/>
        </p:nvSpPr>
        <p:spPr bwMode="auto">
          <a:xfrm>
            <a:off x="2971800" y="206057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sBzK z~1.5</a:t>
            </a:r>
          </a:p>
        </p:txBody>
      </p:sp>
      <p:sp>
        <p:nvSpPr>
          <p:cNvPr id="61444" name="TextBox 7"/>
          <p:cNvSpPr txBox="1">
            <a:spLocks noChangeArrowheads="1"/>
          </p:cNvSpPr>
          <p:nvPr/>
        </p:nvSpPr>
        <p:spPr bwMode="auto">
          <a:xfrm>
            <a:off x="3581400" y="4498975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/>
              <a:t>z~0 spirals </a:t>
            </a:r>
            <a:endParaRPr lang="en-US" sz="2000" b="0" baseline="-25000"/>
          </a:p>
        </p:txBody>
      </p:sp>
      <p:cxnSp>
        <p:nvCxnSpPr>
          <p:cNvPr id="61445" name="Straight Connector 7"/>
          <p:cNvCxnSpPr>
            <a:cxnSpLocks noChangeShapeType="1"/>
          </p:cNvCxnSpPr>
          <p:nvPr/>
        </p:nvCxnSpPr>
        <p:spPr bwMode="auto">
          <a:xfrm>
            <a:off x="9448800" y="47244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61446" name="TextBox 7"/>
          <p:cNvSpPr txBox="1">
            <a:spLocks noChangeArrowheads="1"/>
          </p:cNvSpPr>
          <p:nvPr/>
        </p:nvSpPr>
        <p:spPr bwMode="auto">
          <a:xfrm>
            <a:off x="3200400" y="11430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Daddi ea 2010</a:t>
            </a:r>
          </a:p>
        </p:txBody>
      </p:sp>
      <p:sp>
        <p:nvSpPr>
          <p:cNvPr id="61447" name="TextBox 1"/>
          <p:cNvSpPr txBox="1">
            <a:spLocks noChangeArrowheads="1"/>
          </p:cNvSpPr>
          <p:nvPr/>
        </p:nvSpPr>
        <p:spPr bwMode="auto">
          <a:xfrm>
            <a:off x="1828800" y="5756275"/>
            <a:ext cx="6019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10000"/>
              </a:lnSpc>
              <a:buFont typeface="Arial"/>
              <a:buChar char="•"/>
            </a:pPr>
            <a:r>
              <a:rPr lang="en-US" b="0" dirty="0" smtClean="0"/>
              <a:t>Possible increase </a:t>
            </a:r>
            <a:r>
              <a:rPr lang="en-US" b="0" dirty="0"/>
              <a:t>with decreasing </a:t>
            </a:r>
            <a:r>
              <a:rPr lang="en-US" b="0" dirty="0" err="1"/>
              <a:t>M</a:t>
            </a:r>
            <a:r>
              <a:rPr lang="en-US" b="0" baseline="-25000" dirty="0" err="1"/>
              <a:t>star</a:t>
            </a:r>
            <a:endParaRPr lang="en-US" b="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486400" y="990600"/>
            <a:ext cx="3581400" cy="4427538"/>
            <a:chOff x="5486400" y="990600"/>
            <a:chExt cx="3581400" cy="4427538"/>
          </a:xfrm>
        </p:grpSpPr>
        <p:pic>
          <p:nvPicPr>
            <p:cNvPr id="61448" name="Picture 1" descr="ta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990600"/>
              <a:ext cx="3581400" cy="442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9" name="TextBox 7"/>
            <p:cNvSpPr txBox="1">
              <a:spLocks noChangeArrowheads="1"/>
            </p:cNvSpPr>
            <p:nvPr/>
          </p:nvSpPr>
          <p:spPr bwMode="auto">
            <a:xfrm>
              <a:off x="6705600" y="1066800"/>
              <a:ext cx="2286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/>
                <a:t>Tacconi ea 2013</a:t>
              </a: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781800" y="1905000"/>
              <a:ext cx="5334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604000" y="2895600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162800" y="3733800"/>
              <a:ext cx="1524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15200" y="3352800"/>
              <a:ext cx="8382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781800" y="1524000"/>
              <a:ext cx="1524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620000" y="3505200"/>
              <a:ext cx="8382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Screen shot 2011-03-04 at 8.1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674688"/>
            <a:ext cx="541020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" y="85725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/>
              <a:t>Star formation history as a function of L</a:t>
            </a:r>
            <a:r>
              <a:rPr lang="en-US" sz="2800" b="0" baseline="-25000"/>
              <a:t>FIR</a:t>
            </a:r>
            <a:r>
              <a:rPr lang="en-US" sz="2800" b="0"/>
              <a:t> (~ SFR)</a:t>
            </a:r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371600" y="61722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6705600" y="990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/>
              <a:t>Murphy ea</a:t>
            </a:r>
            <a:endParaRPr lang="en-US"/>
          </a:p>
        </p:txBody>
      </p:sp>
      <p:pic>
        <p:nvPicPr>
          <p:cNvPr id="22534" name="Picture 12" descr="Screen shot 2011-03-04 at 8.16.34 AM.png"/>
          <p:cNvPicPr>
            <a:picLocks noChangeAspect="1"/>
          </p:cNvPicPr>
          <p:nvPr/>
        </p:nvPicPr>
        <p:blipFill>
          <a:blip r:embed="rId4">
            <a:lum bright="-3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758950"/>
            <a:ext cx="67468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Screen shot 2011-03-04 at 8.16.42 AM.png"/>
          <p:cNvPicPr>
            <a:picLocks noChangeAspect="1"/>
          </p:cNvPicPr>
          <p:nvPr/>
        </p:nvPicPr>
        <p:blipFill>
          <a:blip r:embed="rId5">
            <a:lum bright="-32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1676400"/>
            <a:ext cx="488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8"/>
          <p:cNvSpPr txBox="1">
            <a:spLocks noChangeArrowheads="1"/>
          </p:cNvSpPr>
          <p:nvPr/>
        </p:nvSpPr>
        <p:spPr bwMode="auto">
          <a:xfrm>
            <a:off x="5607050" y="29718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B23A"/>
                </a:solidFill>
              </a:rPr>
              <a:t>SFR &lt; 30 M</a:t>
            </a:r>
            <a:r>
              <a:rPr lang="en-US" sz="1800" baseline="-25000" dirty="0">
                <a:solidFill>
                  <a:srgbClr val="FFB23A"/>
                </a:solidFill>
              </a:rPr>
              <a:t>o</a:t>
            </a:r>
            <a:r>
              <a:rPr lang="en-US" sz="1800" dirty="0">
                <a:solidFill>
                  <a:srgbClr val="FFB23A"/>
                </a:solidFill>
              </a:rPr>
              <a:t>/</a:t>
            </a:r>
            <a:r>
              <a:rPr lang="en-US" sz="1800" dirty="0" err="1">
                <a:solidFill>
                  <a:srgbClr val="FFB23A"/>
                </a:solidFill>
              </a:rPr>
              <a:t>yr</a:t>
            </a:r>
            <a:endParaRPr lang="en-US" sz="1800" dirty="0">
              <a:solidFill>
                <a:srgbClr val="FFB23A"/>
              </a:solidFill>
            </a:endParaRPr>
          </a:p>
        </p:txBody>
      </p:sp>
      <p:sp>
        <p:nvSpPr>
          <p:cNvPr id="22537" name="TextBox 19"/>
          <p:cNvSpPr txBox="1">
            <a:spLocks noChangeArrowheads="1"/>
          </p:cNvSpPr>
          <p:nvPr/>
        </p:nvSpPr>
        <p:spPr bwMode="auto">
          <a:xfrm>
            <a:off x="4387850" y="4002088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SFR &gt; 300 M</a:t>
            </a:r>
            <a:r>
              <a:rPr lang="en-US" sz="1800" baseline="-25000">
                <a:solidFill>
                  <a:srgbClr val="FF0000"/>
                </a:solidFill>
              </a:rPr>
              <a:t>o</a:t>
            </a:r>
            <a:r>
              <a:rPr lang="en-US" sz="1800">
                <a:solidFill>
                  <a:srgbClr val="FF0000"/>
                </a:solidFill>
              </a:rPr>
              <a:t>/yr  FIR &gt; 10</a:t>
            </a:r>
            <a:r>
              <a:rPr lang="en-US" sz="1800" baseline="30000">
                <a:solidFill>
                  <a:srgbClr val="FF0000"/>
                </a:solidFill>
              </a:rPr>
              <a:t>12</a:t>
            </a:r>
            <a:r>
              <a:rPr lang="en-US" sz="1800">
                <a:solidFill>
                  <a:srgbClr val="FF0000"/>
                </a:solidFill>
              </a:rPr>
              <a:t>L</a:t>
            </a:r>
            <a:r>
              <a:rPr lang="en-US" sz="1800" baseline="-25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2538" name="TextBox 19"/>
          <p:cNvSpPr txBox="1">
            <a:spLocks noChangeArrowheads="1"/>
          </p:cNvSpPr>
          <p:nvPr/>
        </p:nvSpPr>
        <p:spPr bwMode="auto">
          <a:xfrm>
            <a:off x="882650" y="380206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5922"/>
                </a:solidFill>
              </a:rPr>
              <a:t>SFR ~ 100 M</a:t>
            </a:r>
            <a:r>
              <a:rPr lang="en-US" sz="1800" baseline="-25000">
                <a:solidFill>
                  <a:srgbClr val="FF5922"/>
                </a:solidFill>
              </a:rPr>
              <a:t>o</a:t>
            </a:r>
            <a:r>
              <a:rPr lang="en-US" sz="1800">
                <a:solidFill>
                  <a:srgbClr val="FF5922"/>
                </a:solidFill>
              </a:rPr>
              <a:t>/yr </a:t>
            </a:r>
          </a:p>
        </p:txBody>
      </p:sp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152400" y="525780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b="0" dirty="0"/>
              <a:t>SFRD shifts to higher SFR galaxies with redshift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b="0" dirty="0"/>
              <a:t>Massive galaxies form most stars quickly and early </a:t>
            </a:r>
          </a:p>
          <a:p>
            <a:pPr lvl="1" algn="l" eaLnBrk="1" hangingPunct="1">
              <a:buFont typeface="Wingdings" charset="0"/>
              <a:buChar char="Ø"/>
            </a:pPr>
            <a:r>
              <a:rPr lang="en-US" sz="2000" b="0" dirty="0"/>
              <a:t>Stellar populations at z=0 </a:t>
            </a:r>
          </a:p>
          <a:p>
            <a:pPr lvl="1" algn="l" eaLnBrk="1" hangingPunct="1">
              <a:buFont typeface="Wingdings" charset="0"/>
              <a:buChar char="Ø"/>
            </a:pPr>
            <a:r>
              <a:rPr lang="en-US" sz="2000" b="0" dirty="0"/>
              <a:t>Old, red galaxies at z~2 to 3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3" descr="Screen shot 2011-03-04 at 2.4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8100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4" descr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4343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76200" y="0"/>
            <a:ext cx="861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0"/>
              <a:t>Emerging paradigm in galaxy formation: cold mode accretion (Keres, Dekel…)</a:t>
            </a:r>
            <a:endParaRPr lang="en-US"/>
          </a:p>
        </p:txBody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0" y="1073150"/>
            <a:ext cx="51054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2000" b="0" dirty="0"/>
              <a:t> Galaxies smoothly accrete cool gas from filamentary IGM onto disk at ~ 100 M</a:t>
            </a:r>
            <a:r>
              <a:rPr lang="en-US" sz="2000" b="0" baseline="-25000" dirty="0"/>
              <a:t>o</a:t>
            </a:r>
            <a:r>
              <a:rPr lang="en-US" sz="2000" b="0" dirty="0"/>
              <a:t>/</a:t>
            </a:r>
            <a:r>
              <a:rPr lang="en-US" sz="2000" b="0" dirty="0" err="1"/>
              <a:t>yr</a:t>
            </a:r>
            <a:r>
              <a:rPr lang="en-US" sz="2000" b="0" dirty="0"/>
              <a:t>  (high density allows cooling w/o </a:t>
            </a:r>
            <a:r>
              <a:rPr lang="en-US" sz="2000" b="0" dirty="0" smtClean="0"/>
              <a:t>shocks)</a:t>
            </a:r>
            <a:endParaRPr lang="en-US" sz="2000" b="0" dirty="0"/>
          </a:p>
          <a:p>
            <a:pPr marL="342900" indent="-342900" algn="l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2000" b="0" dirty="0"/>
              <a:t> Fuels steady star formation for ~ 1Gyr</a:t>
            </a:r>
          </a:p>
          <a:p>
            <a:pPr marL="342900" indent="-342900" algn="l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2000" b="0" dirty="0"/>
              <a:t> Form turbulent, rotating disks with </a:t>
            </a:r>
            <a:r>
              <a:rPr lang="en-US" sz="2000" b="0" dirty="0" err="1"/>
              <a:t>kpc</a:t>
            </a:r>
            <a:r>
              <a:rPr lang="en-US" sz="2000" b="0" dirty="0"/>
              <a:t>-scale star forming regions, which migrate inward over ~ 1  </a:t>
            </a:r>
            <a:r>
              <a:rPr lang="en-US" sz="2000" b="0" dirty="0" err="1"/>
              <a:t>Gyr</a:t>
            </a:r>
            <a:r>
              <a:rPr lang="en-US" sz="2000" b="0" dirty="0"/>
              <a:t> to </a:t>
            </a:r>
            <a:r>
              <a:rPr lang="en-US" sz="2000" b="0" dirty="0" smtClean="0"/>
              <a:t>bulge</a:t>
            </a:r>
            <a:endParaRPr lang="en-US" sz="2000" b="0" dirty="0"/>
          </a:p>
          <a:p>
            <a:pPr marL="342900" indent="-342900" algn="l" eaLnBrk="1" hangingPunct="1">
              <a:spcBef>
                <a:spcPct val="50000"/>
              </a:spcBef>
              <a:buFont typeface="Arial"/>
              <a:buChar char="•"/>
            </a:pPr>
            <a:r>
              <a:rPr lang="ja-JP" altLang="en-US" sz="2000" b="0" dirty="0"/>
              <a:t>‘</a:t>
            </a:r>
            <a:r>
              <a:rPr lang="en-US" altLang="ja-JP" sz="2000" b="0" dirty="0"/>
              <a:t>Dominant mode of star formation in Universe</a:t>
            </a:r>
            <a:r>
              <a:rPr lang="ja-JP" altLang="en-US" sz="2000" b="0" dirty="0" smtClean="0"/>
              <a:t>’</a:t>
            </a:r>
            <a:endParaRPr lang="en-US" altLang="ja-JP" sz="2000" b="0" dirty="0" smtClean="0"/>
          </a:p>
          <a:p>
            <a:pPr marL="342900" indent="-342900" algn="l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2000" b="0" dirty="0" smtClean="0"/>
              <a:t>Problems: </a:t>
            </a:r>
          </a:p>
          <a:p>
            <a:pPr marL="1085850" lvl="1" indent="-342900" algn="l" eaLnBrk="1" hangingPunct="1">
              <a:spcBef>
                <a:spcPct val="50000"/>
              </a:spcBef>
              <a:buFont typeface="Wingdings" charset="2"/>
              <a:buChar char="Ø"/>
            </a:pPr>
            <a:r>
              <a:rPr lang="en-US" sz="2000" b="0" dirty="0" smtClean="0"/>
              <a:t>Circumstantial evidence: No direct observation of accreting gas</a:t>
            </a:r>
          </a:p>
          <a:p>
            <a:pPr marL="1085850" lvl="1" indent="-342900" algn="l" eaLnBrk="1" hangingPunct="1">
              <a:spcBef>
                <a:spcPct val="50000"/>
              </a:spcBef>
              <a:buFont typeface="Wingdings" charset="2"/>
              <a:buChar char="Ø"/>
            </a:pPr>
            <a:r>
              <a:rPr lang="en-US" sz="2000" b="0" dirty="0" smtClean="0"/>
              <a:t>CMA challenged in recent cosmological simulations</a:t>
            </a:r>
            <a:endParaRPr lang="en-US" sz="2000" b="0" dirty="0"/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5105400" y="4038600"/>
            <a:ext cx="289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</a:rPr>
              <a:t>Cerverino + Dekel</a:t>
            </a:r>
            <a:endParaRPr lang="en-US" sz="2000" b="0"/>
          </a:p>
        </p:txBody>
      </p:sp>
      <p:sp>
        <p:nvSpPr>
          <p:cNvPr id="63494" name="TextBox 6"/>
          <p:cNvSpPr txBox="1">
            <a:spLocks noChangeArrowheads="1"/>
          </p:cNvSpPr>
          <p:nvPr/>
        </p:nvSpPr>
        <p:spPr bwMode="auto">
          <a:xfrm>
            <a:off x="5943600" y="3333750"/>
            <a:ext cx="2667000" cy="400050"/>
          </a:xfrm>
          <a:prstGeom prst="rect">
            <a:avLst/>
          </a:prstGeom>
          <a:solidFill>
            <a:srgbClr val="0E15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T&lt;10</a:t>
            </a:r>
            <a:r>
              <a:rPr lang="en-US" sz="2000" baseline="30000">
                <a:solidFill>
                  <a:schemeClr val="bg1"/>
                </a:solidFill>
              </a:rPr>
              <a:t>5</a:t>
            </a:r>
            <a:r>
              <a:rPr lang="en-US" sz="2000">
                <a:solidFill>
                  <a:schemeClr val="bg1"/>
                </a:solidFill>
              </a:rPr>
              <a:t>K, N&gt;10</a:t>
            </a:r>
            <a:r>
              <a:rPr lang="en-US" sz="2000" baseline="30000">
                <a:solidFill>
                  <a:schemeClr val="bg1"/>
                </a:solidFill>
              </a:rPr>
              <a:t>20</a:t>
            </a:r>
            <a:r>
              <a:rPr lang="en-US" sz="2000">
                <a:solidFill>
                  <a:schemeClr val="bg1"/>
                </a:solidFill>
              </a:rPr>
              <a:t> cm</a:t>
            </a:r>
            <a:r>
              <a:rPr lang="en-US" sz="2000" baseline="30000">
                <a:solidFill>
                  <a:schemeClr val="bg1"/>
                </a:solidFill>
              </a:rPr>
              <a:t>-2</a:t>
            </a:r>
          </a:p>
        </p:txBody>
      </p:sp>
      <p:cxnSp>
        <p:nvCxnSpPr>
          <p:cNvPr id="63495" name="Straight Arrow Connector 8"/>
          <p:cNvCxnSpPr>
            <a:cxnSpLocks noChangeShapeType="1"/>
          </p:cNvCxnSpPr>
          <p:nvPr/>
        </p:nvCxnSpPr>
        <p:spPr bwMode="auto">
          <a:xfrm rot="16200000" flipV="1">
            <a:off x="5800725" y="3114675"/>
            <a:ext cx="285750" cy="152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Screen Shot 2013-02-07 at 4.4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609600"/>
            <a:ext cx="57959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1219200" y="0"/>
            <a:ext cx="739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Evolution of gas fraction: epoch of peak cosmic SF rate density (z~2) = epoch of gas-dominated disks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990600" y="5797550"/>
            <a:ext cx="7620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All star forming disk galaxies w.  M</a:t>
            </a:r>
            <a:r>
              <a:rPr lang="en-US" b="0" baseline="-25000"/>
              <a:t>*  </a:t>
            </a:r>
            <a:r>
              <a:rPr lang="en-US" b="0"/>
              <a:t>≥ 10</a:t>
            </a:r>
            <a:r>
              <a:rPr lang="en-US" b="0" baseline="30000"/>
              <a:t>10</a:t>
            </a:r>
            <a:r>
              <a:rPr lang="en-US" b="0"/>
              <a:t> M</a:t>
            </a:r>
            <a:r>
              <a:rPr lang="en-US" b="0" baseline="-2500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All points assume α~ 4 =&gt; empirical ratio ~ L</a:t>
            </a:r>
            <a:r>
              <a:rPr lang="ja-JP" altLang="en-US" b="0"/>
              <a:t>’</a:t>
            </a:r>
            <a:r>
              <a:rPr lang="en-US" altLang="ja-JP" b="0" baseline="-25000"/>
              <a:t>CO</a:t>
            </a:r>
            <a:r>
              <a:rPr lang="en-US" altLang="ja-JP" b="0"/>
              <a:t>/R</a:t>
            </a:r>
            <a:r>
              <a:rPr lang="en-US" altLang="ja-JP" b="0" baseline="-25000"/>
              <a:t>rest</a:t>
            </a: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562600" y="1504950"/>
            <a:ext cx="1382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43FF05"/>
                </a:solidFill>
              </a:rPr>
              <a:t>(1+z)</a:t>
            </a:r>
            <a:r>
              <a:rPr lang="en-US" sz="2000" b="0" baseline="30000">
                <a:solidFill>
                  <a:srgbClr val="43FF05"/>
                </a:solidFill>
              </a:rPr>
              <a:t>2</a:t>
            </a:r>
          </a:p>
        </p:txBody>
      </p:sp>
      <p:sp>
        <p:nvSpPr>
          <p:cNvPr id="66565" name="TextBox 5"/>
          <p:cNvSpPr txBox="1">
            <a:spLocks noChangeArrowheads="1"/>
          </p:cNvSpPr>
          <p:nvPr/>
        </p:nvSpPr>
        <p:spPr bwMode="auto">
          <a:xfrm>
            <a:off x="533400" y="15240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/>
              <a:t>~ L</a:t>
            </a:r>
            <a:r>
              <a:rPr lang="ja-JP" altLang="en-US" b="0" dirty="0"/>
              <a:t>’</a:t>
            </a:r>
            <a:r>
              <a:rPr lang="en-US" altLang="ja-JP" b="0" baseline="-25000" dirty="0"/>
              <a:t>CO</a:t>
            </a:r>
            <a:r>
              <a:rPr lang="en-US" altLang="ja-JP" b="0" dirty="0"/>
              <a:t>/</a:t>
            </a:r>
            <a:r>
              <a:rPr lang="en-US" altLang="ja-JP" b="0" dirty="0" smtClean="0"/>
              <a:t>R</a:t>
            </a:r>
            <a:endParaRPr lang="en-US" b="0" baseline="-25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ta_c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92" y="467972"/>
            <a:ext cx="4661691" cy="3581400"/>
          </a:xfrm>
          <a:prstGeom prst="rect">
            <a:avLst/>
          </a:prstGeom>
        </p:spPr>
      </p:pic>
      <p:sp>
        <p:nvSpPr>
          <p:cNvPr id="373765" name="Text Box 5"/>
          <p:cNvSpPr txBox="1">
            <a:spLocks noChangeArrowheads="1"/>
          </p:cNvSpPr>
          <p:nvPr/>
        </p:nvSpPr>
        <p:spPr bwMode="auto">
          <a:xfrm>
            <a:off x="1143000" y="0"/>
            <a:ext cx="731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Good news for molecular </a:t>
            </a:r>
            <a:r>
              <a:rPr lang="en-US" b="0" dirty="0" smtClean="0"/>
              <a:t>deep fields</a:t>
            </a:r>
            <a:endParaRPr lang="en-US" sz="2400" u="sng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730984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b="0" dirty="0" smtClean="0"/>
              <a:t>JVLA: 25% FBW 31 </a:t>
            </a:r>
            <a:r>
              <a:rPr lang="en-US" sz="2000" b="0" dirty="0"/>
              <a:t>to </a:t>
            </a:r>
            <a:r>
              <a:rPr lang="en-US" sz="2000" b="0" dirty="0" smtClean="0"/>
              <a:t>39 </a:t>
            </a:r>
            <a:r>
              <a:rPr lang="en-US" sz="2000" b="0" dirty="0"/>
              <a:t>GHz </a:t>
            </a:r>
            <a:r>
              <a:rPr lang="en-US" sz="2000" b="0" dirty="0" smtClean="0"/>
              <a:t>=&gt; </a:t>
            </a:r>
            <a:r>
              <a:rPr lang="en-US" sz="2000" b="0" dirty="0"/>
              <a:t> Large cosmic volume searches for molecular </a:t>
            </a:r>
            <a:r>
              <a:rPr lang="en-US" sz="2000" b="0" dirty="0" smtClean="0"/>
              <a:t>gas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 smtClean="0"/>
              <a:t>CO 1</a:t>
            </a:r>
            <a:r>
              <a:rPr lang="en-US" sz="2000" b="0" dirty="0"/>
              <a:t>-0 at z</a:t>
            </a:r>
            <a:r>
              <a:rPr lang="en-US" sz="2000" b="0" dirty="0" smtClean="0"/>
              <a:t>=1.9 </a:t>
            </a:r>
            <a:r>
              <a:rPr lang="en-US" sz="2000" b="0" dirty="0"/>
              <a:t>to </a:t>
            </a:r>
            <a:r>
              <a:rPr lang="en-US" sz="2000" b="0" dirty="0" smtClean="0"/>
              <a:t>2.7 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 smtClean="0"/>
              <a:t>CO 2-1 at z = 4.9 to 6.4</a:t>
            </a:r>
          </a:p>
          <a:p>
            <a:pPr marL="800100" lvl="1" indent="-342900" algn="l">
              <a:buFont typeface="Wingdings" charset="2"/>
              <a:buChar char="Ø"/>
            </a:pPr>
            <a:r>
              <a:rPr lang="en-US" sz="2000" b="0" dirty="0" err="1" smtClean="0"/>
              <a:t>FoV</a:t>
            </a:r>
            <a:r>
              <a:rPr lang="en-US" sz="2000" b="0" dirty="0" smtClean="0"/>
              <a:t> ~ 1.5’</a:t>
            </a:r>
          </a:p>
        </p:txBody>
      </p:sp>
      <p:pic>
        <p:nvPicPr>
          <p:cNvPr id="3" name="Picture 2" descr="cosmos.line-raster10_00_18.173+02d34m57.2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86200"/>
            <a:ext cx="6208448" cy="2500929"/>
          </a:xfrm>
          <a:prstGeom prst="rect">
            <a:avLst/>
          </a:prstGeom>
        </p:spPr>
      </p:pic>
      <p:pic>
        <p:nvPicPr>
          <p:cNvPr id="12" name="Picture 11" descr="Screen Shot 2014-05-07 at 11.46.00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3056468" cy="16457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 flipV="1">
            <a:off x="914400" y="4114800"/>
            <a:ext cx="2286000" cy="11430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352800" y="4049372"/>
            <a:ext cx="0" cy="12084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9070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5"/>
          <p:cNvSpPr txBox="1">
            <a:spLocks noChangeArrowheads="1"/>
          </p:cNvSpPr>
          <p:nvPr/>
        </p:nvSpPr>
        <p:spPr bwMode="auto">
          <a:xfrm>
            <a:off x="228600" y="0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 dirty="0"/>
              <a:t>Good news for molecular deep fields: </a:t>
            </a:r>
            <a:r>
              <a:rPr lang="en-US" sz="2800" b="0" dirty="0" err="1"/>
              <a:t>PdBI</a:t>
            </a:r>
            <a:r>
              <a:rPr lang="en-US" sz="2800" b="0" dirty="0"/>
              <a:t> pilot search</a:t>
            </a:r>
          </a:p>
        </p:txBody>
      </p:sp>
      <p:pic>
        <p:nvPicPr>
          <p:cNvPr id="65538" name="Picture 6" descr="Screen shot 2012-01-19 at 4.18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533400"/>
            <a:ext cx="367506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7"/>
          <p:cNvSpPr txBox="1">
            <a:spLocks noChangeArrowheads="1"/>
          </p:cNvSpPr>
          <p:nvPr/>
        </p:nvSpPr>
        <p:spPr bwMode="auto">
          <a:xfrm>
            <a:off x="3581400" y="560963"/>
            <a:ext cx="533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Spectral scan: 80 to 115GHz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Detect 5 candidate CO galaxies 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1800" b="0" dirty="0"/>
              <a:t>HDF 850.1: z = 5.2 (finally!)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1800" b="0" dirty="0" smtClean="0"/>
              <a:t>CSG  </a:t>
            </a:r>
            <a:r>
              <a:rPr lang="en-US" sz="1800" b="0" dirty="0"/>
              <a:t>z = 1.78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JVLA/ALMA searches in progress</a:t>
            </a:r>
          </a:p>
        </p:txBody>
      </p:sp>
      <p:cxnSp>
        <p:nvCxnSpPr>
          <p:cNvPr id="65540" name="Straight Connector 10"/>
          <p:cNvCxnSpPr>
            <a:cxnSpLocks noChangeShapeType="1"/>
          </p:cNvCxnSpPr>
          <p:nvPr/>
        </p:nvCxnSpPr>
        <p:spPr bwMode="auto">
          <a:xfrm>
            <a:off x="152400" y="685800"/>
            <a:ext cx="0" cy="2879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1" name="TextBox 11"/>
          <p:cNvSpPr txBox="1">
            <a:spLocks noChangeArrowheads="1"/>
          </p:cNvSpPr>
          <p:nvPr/>
        </p:nvSpPr>
        <p:spPr bwMode="auto">
          <a:xfrm>
            <a:off x="76200" y="1828800"/>
            <a:ext cx="60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</a:t>
            </a:r>
            <a:r>
              <a:rPr lang="ja-JP" altLang="en-US"/>
              <a:t>’</a:t>
            </a:r>
            <a:endParaRPr lang="en-US"/>
          </a:p>
        </p:txBody>
      </p:sp>
      <p:pic>
        <p:nvPicPr>
          <p:cNvPr id="65542" name="Picture 1" descr="Screen shot 2012-01-20 at 10.20.20 AM.png"/>
          <p:cNvPicPr>
            <a:picLocks noChangeAspect="1"/>
          </p:cNvPicPr>
          <p:nvPr/>
        </p:nvPicPr>
        <p:blipFill>
          <a:blip r:embed="rId3">
            <a:lum bright="-28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962400"/>
            <a:ext cx="308393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11"/>
          <p:cNvGrpSpPr>
            <a:grpSpLocks/>
          </p:cNvGrpSpPr>
          <p:nvPr/>
        </p:nvGrpSpPr>
        <p:grpSpPr bwMode="auto">
          <a:xfrm>
            <a:off x="6096000" y="2362200"/>
            <a:ext cx="2819400" cy="2590800"/>
            <a:chOff x="152400" y="842963"/>
            <a:chExt cx="4495800" cy="4262437"/>
          </a:xfrm>
        </p:grpSpPr>
        <p:pic>
          <p:nvPicPr>
            <p:cNvPr id="65548" name="Picture 7" descr="Screen shot 2012-01-20 at 10.40.56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842963"/>
              <a:ext cx="4495800" cy="426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9" name="TextBox 9"/>
            <p:cNvSpPr txBox="1">
              <a:spLocks noChangeArrowheads="1"/>
            </p:cNvSpPr>
            <p:nvPr/>
          </p:nvSpPr>
          <p:spPr bwMode="auto">
            <a:xfrm>
              <a:off x="2590801" y="1720524"/>
              <a:ext cx="1814382" cy="60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z</a:t>
              </a:r>
              <a:r>
                <a:rPr lang="en-US" sz="1800" b="0" baseline="-25000"/>
                <a:t>ph</a:t>
              </a:r>
              <a:r>
                <a:rPr lang="en-US" sz="1800" b="0"/>
                <a:t> = 1.78</a:t>
              </a:r>
            </a:p>
          </p:txBody>
        </p:sp>
        <p:cxnSp>
          <p:nvCxnSpPr>
            <p:cNvPr id="65550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593181" y="2364582"/>
              <a:ext cx="376237" cy="2286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5544" name="Picture 4" descr="Screen shot 2012-01-20 at 10.40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4876800"/>
            <a:ext cx="30337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5" name="Straight Arrow Connector 5"/>
          <p:cNvCxnSpPr>
            <a:cxnSpLocks noChangeShapeType="1"/>
          </p:cNvCxnSpPr>
          <p:nvPr/>
        </p:nvCxnSpPr>
        <p:spPr bwMode="auto">
          <a:xfrm>
            <a:off x="990600" y="2209800"/>
            <a:ext cx="609600" cy="1752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6" name="Straight Arrow Connector 25"/>
          <p:cNvCxnSpPr>
            <a:cxnSpLocks noChangeShapeType="1"/>
          </p:cNvCxnSpPr>
          <p:nvPr/>
        </p:nvCxnSpPr>
        <p:spPr bwMode="auto">
          <a:xfrm>
            <a:off x="2514600" y="2819400"/>
            <a:ext cx="4038600" cy="422804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7" name="TextBox 7"/>
          <p:cNvSpPr txBox="1">
            <a:spLocks noChangeArrowheads="1"/>
          </p:cNvSpPr>
          <p:nvPr/>
        </p:nvSpPr>
        <p:spPr bwMode="auto">
          <a:xfrm>
            <a:off x="533400" y="3925888"/>
            <a:ext cx="91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/>
              <a:t>850.1 z=</a:t>
            </a:r>
            <a:r>
              <a:rPr lang="en-US" sz="1800" b="0" dirty="0" smtClean="0"/>
              <a:t>5.2</a:t>
            </a:r>
            <a:endParaRPr lang="en-US" sz="18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676400"/>
            <a:ext cx="992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</a:rPr>
              <a:t>850.1</a:t>
            </a:r>
            <a:endParaRPr lang="en-US" sz="2000" b="0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4-04-25 at 11.12.3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16" y="4051300"/>
            <a:ext cx="2431784" cy="2654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23" y="19264"/>
            <a:ext cx="484821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10" y="5644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>
                <a:solidFill>
                  <a:srgbClr val="FFFFFF"/>
                </a:solidFill>
              </a:rPr>
              <a:t>CO deep fields: VLA GN, Cosmos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524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Goods North </a:t>
            </a:r>
          </a:p>
          <a:p>
            <a:r>
              <a:rPr lang="en-US" sz="2000" b="0" dirty="0" smtClean="0">
                <a:solidFill>
                  <a:schemeClr val="bg1"/>
                </a:solidFill>
              </a:rPr>
              <a:t>50 arcmin</a:t>
            </a:r>
            <a:r>
              <a:rPr lang="en-US" sz="2000" b="0" baseline="30000" dirty="0" smtClean="0">
                <a:solidFill>
                  <a:schemeClr val="bg1"/>
                </a:solidFill>
              </a:rPr>
              <a:t>2</a:t>
            </a:r>
            <a:endParaRPr lang="en-US" sz="20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88" y="533400"/>
            <a:ext cx="4306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150 </a:t>
            </a:r>
            <a:r>
              <a:rPr lang="en-US" sz="2000" b="0" dirty="0" err="1" smtClean="0">
                <a:solidFill>
                  <a:srgbClr val="FFFFFF"/>
                </a:solidFill>
              </a:rPr>
              <a:t>hrs</a:t>
            </a:r>
            <a:r>
              <a:rPr lang="en-US" sz="2000" b="0" dirty="0" smtClean="0">
                <a:solidFill>
                  <a:srgbClr val="FFFFFF"/>
                </a:solidFill>
              </a:rPr>
              <a:t> ;  </a:t>
            </a:r>
            <a:r>
              <a:rPr lang="en-US" sz="2000" b="0" dirty="0" err="1" smtClean="0">
                <a:solidFill>
                  <a:srgbClr val="FFFFFF"/>
                </a:solidFill>
              </a:rPr>
              <a:t>rms</a:t>
            </a:r>
            <a:r>
              <a:rPr lang="en-US" sz="2000" b="0" baseline="-25000" dirty="0" err="1" smtClean="0">
                <a:solidFill>
                  <a:srgbClr val="FFFFFF"/>
                </a:solidFill>
              </a:rPr>
              <a:t>cont</a:t>
            </a:r>
            <a:r>
              <a:rPr lang="en-US" sz="2000" b="0" dirty="0" smtClean="0">
                <a:solidFill>
                  <a:srgbClr val="FFFFFF"/>
                </a:solidFill>
              </a:rPr>
              <a:t>~ 3uJy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30 – 38 GHz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10, 50 arcmin</a:t>
            </a:r>
            <a:r>
              <a:rPr lang="en-US" sz="2000" b="0" baseline="30000" dirty="0" smtClean="0">
                <a:solidFill>
                  <a:srgbClr val="FFFFFF"/>
                </a:solidFill>
              </a:rPr>
              <a:t>2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>
                <a:solidFill>
                  <a:srgbClr val="FFFFFF"/>
                </a:solidFill>
              </a:rPr>
              <a:t>r</a:t>
            </a:r>
            <a:r>
              <a:rPr lang="en-US" sz="2000" b="0" dirty="0" err="1" smtClean="0">
                <a:solidFill>
                  <a:srgbClr val="FFFFFF"/>
                </a:solidFill>
              </a:rPr>
              <a:t>ms</a:t>
            </a:r>
            <a:r>
              <a:rPr lang="en-US" sz="2000" b="0" dirty="0" smtClean="0">
                <a:solidFill>
                  <a:srgbClr val="FFFFFF"/>
                </a:solidFill>
              </a:rPr>
              <a:t> per 100km/s &lt; 0.1mJy =&gt; M</a:t>
            </a:r>
            <a:r>
              <a:rPr lang="en-US" sz="2000" b="0" baseline="-25000" dirty="0" smtClean="0">
                <a:solidFill>
                  <a:srgbClr val="FFFFFF"/>
                </a:solidFill>
              </a:rPr>
              <a:t>H2</a:t>
            </a:r>
            <a:r>
              <a:rPr lang="en-US" sz="2000" b="0" dirty="0" smtClean="0">
                <a:solidFill>
                  <a:srgbClr val="FFFFFF"/>
                </a:solidFill>
              </a:rPr>
              <a:t> = few e9 M</a:t>
            </a:r>
            <a:r>
              <a:rPr lang="en-US" sz="2000" b="0" baseline="-25000" dirty="0" smtClean="0">
                <a:solidFill>
                  <a:srgbClr val="FFFFFF"/>
                </a:solidFill>
              </a:rPr>
              <a:t>o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1</a:t>
            </a:r>
            <a:r>
              <a:rPr lang="en-US" sz="2000" b="0" baseline="30000" dirty="0" smtClean="0">
                <a:solidFill>
                  <a:srgbClr val="FFFFFF"/>
                </a:solidFill>
              </a:rPr>
              <a:t>st</a:t>
            </a:r>
            <a:r>
              <a:rPr lang="en-US" sz="2000" b="0" dirty="0" smtClean="0">
                <a:solidFill>
                  <a:srgbClr val="FFFFFF"/>
                </a:solidFill>
              </a:rPr>
              <a:t> cool CO selected ~ dusty main sequence</a:t>
            </a:r>
            <a:endParaRPr lang="en-US" sz="2000" b="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4-05-07 at 11.46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04" y="5181600"/>
            <a:ext cx="7201396" cy="1447800"/>
          </a:xfrm>
          <a:prstGeom prst="rect">
            <a:avLst/>
          </a:prstGeom>
        </p:spPr>
      </p:pic>
      <p:pic>
        <p:nvPicPr>
          <p:cNvPr id="5" name="Picture 4" descr="Screen Shot 2014-05-07 at 11.46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2774216"/>
            <a:ext cx="4187828" cy="2254984"/>
          </a:xfrm>
          <a:prstGeom prst="rect">
            <a:avLst/>
          </a:prstGeom>
        </p:spPr>
      </p:pic>
      <p:pic>
        <p:nvPicPr>
          <p:cNvPr id="11" name="Picture 10" descr="Screen Shot 2014-05-07 at 11.45.4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" y="5105400"/>
            <a:ext cx="2009326" cy="1625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0" y="2895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M</a:t>
            </a:r>
            <a:r>
              <a:rPr lang="en-US" sz="1800" b="0" baseline="-25000" dirty="0" smtClean="0"/>
              <a:t>H2</a:t>
            </a:r>
            <a:r>
              <a:rPr lang="en-US" sz="1800" b="0" dirty="0" smtClean="0"/>
              <a:t> = 7e10 M</a:t>
            </a:r>
            <a:r>
              <a:rPr lang="en-US" sz="1800" b="0" baseline="-25000" dirty="0" smtClean="0"/>
              <a:t>o</a:t>
            </a:r>
            <a:endParaRPr lang="en-US" sz="1800" b="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895600"/>
            <a:ext cx="183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SFR ~ 250 M</a:t>
            </a:r>
            <a:r>
              <a:rPr lang="en-US" sz="1800" b="0" baseline="-25000" dirty="0" smtClean="0"/>
              <a:t>o</a:t>
            </a:r>
            <a:r>
              <a:rPr lang="en-US" sz="1800" b="0" dirty="0" smtClean="0"/>
              <a:t>/</a:t>
            </a:r>
            <a:r>
              <a:rPr lang="en-US" sz="1800" b="0" dirty="0" err="1" smtClean="0"/>
              <a:t>yr</a:t>
            </a:r>
            <a:endParaRPr lang="en-US" sz="1800" b="0" dirty="0" smtClean="0"/>
          </a:p>
          <a:p>
            <a:r>
              <a:rPr lang="en-US" sz="1800" b="0" dirty="0"/>
              <a:t>z</a:t>
            </a:r>
            <a:r>
              <a:rPr lang="en-US" sz="1800" b="0" dirty="0" smtClean="0"/>
              <a:t>=2.5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114672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13-02-07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41600"/>
            <a:ext cx="2314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066800" y="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/>
              <a:t>Cool Gas History of the Universe</a:t>
            </a: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1143000" y="4858941"/>
            <a:ext cx="74676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SFHU[environment, luminosity, stellar mass] has been delineated in remarkable detail back to </a:t>
            </a:r>
            <a:r>
              <a:rPr lang="en-US" sz="2000" b="0" dirty="0" err="1"/>
              <a:t>reionization</a:t>
            </a:r>
            <a:endParaRPr lang="en-US" sz="2000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SF laws =&gt; SFHU is reflection of CGHU: study of galaxy evolution is shifting to CGHU (source </a:t>
            </a:r>
            <a:r>
              <a:rPr lang="en-US" sz="2000" b="0" dirty="0" err="1"/>
              <a:t>vs</a:t>
            </a:r>
            <a:r>
              <a:rPr lang="en-US" sz="2000" b="0" dirty="0"/>
              <a:t> sink)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Epoch of galaxy assembly = epoch of gas dominated disks</a:t>
            </a:r>
          </a:p>
        </p:txBody>
      </p:sp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4038600" y="2819400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4953000" y="2286000"/>
            <a:ext cx="1079500" cy="60960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2228850"/>
            <a:ext cx="1231900" cy="66675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667000" y="3505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SFR</a:t>
            </a:r>
            <a:endParaRPr lang="en-US" sz="1800" b="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4278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M</a:t>
            </a:r>
            <a:r>
              <a:rPr lang="en-US" sz="1800" b="0" baseline="-25000" dirty="0" err="1" smtClean="0"/>
              <a:t>gas</a:t>
            </a:r>
            <a:endParaRPr lang="en-US" sz="1800" b="0" baseline="-25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5410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 smtClean="0"/>
              <a:t>Pushing back to first (new) light: Fine structure lines</a:t>
            </a:r>
          </a:p>
          <a:p>
            <a:pPr algn="l">
              <a:spcBef>
                <a:spcPts val="600"/>
              </a:spcBef>
            </a:pPr>
            <a:r>
              <a:rPr lang="en-US" dirty="0" smtClean="0"/>
              <a:t>Good news: CII is everywhere! 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[</a:t>
            </a:r>
            <a:r>
              <a:rPr lang="en-US" sz="2000" b="0" dirty="0"/>
              <a:t>CII] 158um </a:t>
            </a:r>
            <a:r>
              <a:rPr lang="en-US" sz="2000" b="0" dirty="0" smtClean="0"/>
              <a:t>line (1900GHz) </a:t>
            </a:r>
            <a:r>
              <a:rPr lang="en-US" sz="2000" b="0" dirty="0"/>
              <a:t>is most luminous line from star forming galaxies from meter to FIR </a:t>
            </a:r>
            <a:r>
              <a:rPr lang="en-US" sz="2000" b="0" dirty="0" smtClean="0"/>
              <a:t>wavelengths: 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/>
              <a:t>0.3% of FIR luminosity of MW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2000" b="0" dirty="0" smtClean="0"/>
              <a:t>[CII]/CO3-2 ~ 50 </a:t>
            </a:r>
            <a:endParaRPr lang="en-US" sz="2000" b="0" dirty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/>
              <a:t>traces WNM, WIM,  SF </a:t>
            </a:r>
            <a:r>
              <a:rPr lang="en-US" sz="2000" b="0" dirty="0" smtClean="0"/>
              <a:t>regions</a:t>
            </a:r>
            <a:r>
              <a:rPr lang="en-US" sz="2000" b="0" dirty="0"/>
              <a:t> </a:t>
            </a:r>
            <a:r>
              <a:rPr lang="en-US" sz="2000" b="0" dirty="0" smtClean="0"/>
              <a:t>=&gt; Good dynamical tracer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z &gt; 1 =&gt; redshifts to ALMA bands (&lt; 900 GHz)</a:t>
            </a:r>
          </a:p>
        </p:txBody>
      </p:sp>
      <p:pic>
        <p:nvPicPr>
          <p:cNvPr id="5" name="Picture 4" descr="Screen Shot 2014-04-12 at 3.33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1000"/>
            <a:ext cx="4334149" cy="2667000"/>
          </a:xfrm>
          <a:prstGeom prst="rect">
            <a:avLst/>
          </a:prstGeom>
        </p:spPr>
      </p:pic>
      <p:pic>
        <p:nvPicPr>
          <p:cNvPr id="6" name="Picture 1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26" y="76200"/>
            <a:ext cx="3558857" cy="284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 descr="Screen Shot 2014-04-13 at 5.26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89" y="3048000"/>
            <a:ext cx="3706461" cy="35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094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creen Shot 2012-12-07 at 9.40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6863"/>
            <a:ext cx="47815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Bad news: CII is everywhere! </a:t>
            </a:r>
            <a:endParaRPr lang="en-US" dirty="0"/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76200" y="1219200"/>
            <a:ext cx="426720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b="0" dirty="0" smtClean="0"/>
              <a:t>CII luminosity is not quantitative </a:t>
            </a:r>
            <a:r>
              <a:rPr lang="en-US" sz="2000" b="0" dirty="0"/>
              <a:t>tracer of </a:t>
            </a:r>
            <a:r>
              <a:rPr lang="en-US" sz="2000" b="0" dirty="0" smtClean="0"/>
              <a:t>anything: FIR </a:t>
            </a:r>
            <a:r>
              <a:rPr lang="en-US" sz="2000" b="0" dirty="0"/>
              <a:t>&gt; </a:t>
            </a:r>
            <a:r>
              <a:rPr lang="en-US" sz="2000" b="0" dirty="0" smtClean="0"/>
              <a:t>10</a:t>
            </a:r>
            <a:r>
              <a:rPr lang="en-US" sz="2000" b="0" baseline="30000" dirty="0" smtClean="0"/>
              <a:t>11</a:t>
            </a:r>
            <a:r>
              <a:rPr lang="en-US" sz="2000" b="0" dirty="0"/>
              <a:t> </a:t>
            </a:r>
            <a:r>
              <a:rPr lang="en-US" sz="2000" b="0" dirty="0" smtClean="0"/>
              <a:t>=&gt; 20dB</a:t>
            </a:r>
            <a:r>
              <a:rPr lang="en-US" sz="2000" b="0" dirty="0"/>
              <a:t> </a:t>
            </a:r>
            <a:r>
              <a:rPr lang="en-US" sz="2000" b="0" dirty="0" smtClean="0"/>
              <a:t>scatter!</a:t>
            </a:r>
          </a:p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b="0" dirty="0" smtClean="0"/>
              <a:t> [</a:t>
            </a:r>
            <a:r>
              <a:rPr lang="en-US" sz="2000" b="0" dirty="0"/>
              <a:t>CII] powerful tool for:</a:t>
            </a:r>
          </a:p>
          <a:p>
            <a:pPr lvl="1" algn="l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dirty="0"/>
              <a:t>Gas dynamics (CNM – </a:t>
            </a:r>
            <a:r>
              <a:rPr lang="en-US" sz="2000" dirty="0" smtClean="0"/>
              <a:t>PDR)</a:t>
            </a:r>
            <a:endParaRPr lang="en-US" sz="2000" dirty="0"/>
          </a:p>
          <a:p>
            <a:pPr lvl="1" algn="l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dirty="0"/>
              <a:t>Redshift determinations z&gt;6</a:t>
            </a:r>
            <a:endParaRPr lang="en-US" sz="1800" dirty="0"/>
          </a:p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dirty="0"/>
              <a:t>Low </a:t>
            </a:r>
            <a:r>
              <a:rPr lang="en-US" sz="2000" dirty="0" err="1"/>
              <a:t>metallicity</a:t>
            </a:r>
            <a:r>
              <a:rPr lang="en-US" sz="2000" dirty="0"/>
              <a:t>: enhanced [CII]/FIR (lower dust attenuation =&gt; large UV heating zone) </a:t>
            </a:r>
            <a:endParaRPr lang="en-US" dirty="0"/>
          </a:p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charset="0"/>
              <a:buChar char="Ø"/>
            </a:pPr>
            <a:r>
              <a:rPr lang="en-US" sz="2000" b="0" dirty="0"/>
              <a:t>Can be suppressed in SB nuclei: dust opacity</a:t>
            </a:r>
            <a:r>
              <a:rPr lang="en-US" sz="2000" b="0" dirty="0" smtClean="0"/>
              <a:t>?</a:t>
            </a:r>
            <a:endParaRPr lang="en-US" sz="2000" b="0" dirty="0"/>
          </a:p>
        </p:txBody>
      </p:sp>
      <p:cxnSp>
        <p:nvCxnSpPr>
          <p:cNvPr id="34820" name="Straight Connector 5"/>
          <p:cNvCxnSpPr>
            <a:cxnSpLocks noChangeShapeType="1"/>
          </p:cNvCxnSpPr>
          <p:nvPr/>
        </p:nvCxnSpPr>
        <p:spPr bwMode="auto">
          <a:xfrm rot="5400000">
            <a:off x="4802981" y="2591594"/>
            <a:ext cx="3806825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4953000" y="228600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accent2"/>
                </a:solidFill>
              </a:rPr>
              <a:t>Mag. Clouds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5638800" y="1414463"/>
            <a:ext cx="76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660066"/>
                </a:solidFill>
              </a:rPr>
              <a:t>MW</a:t>
            </a:r>
          </a:p>
        </p:txBody>
      </p:sp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6477000" y="4419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8666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9" descr="Screen shot 2012-09-18 at 10.2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068388"/>
            <a:ext cx="4649788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987425" y="0"/>
            <a:ext cx="70897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 smtClean="0"/>
              <a:t>[CII] examples: New field (all within last year!)</a:t>
            </a:r>
          </a:p>
          <a:p>
            <a:pPr eaLnBrk="1" hangingPunct="1"/>
            <a:r>
              <a:rPr lang="en-US" sz="2000" b="0" dirty="0" smtClean="0"/>
              <a:t>Dust</a:t>
            </a:r>
            <a:r>
              <a:rPr lang="en-US" sz="2000" b="0" dirty="0"/>
              <a:t>-obscured hyper-starbursts</a:t>
            </a:r>
          </a:p>
          <a:p>
            <a:pPr eaLnBrk="1" hangingPunct="1"/>
            <a:r>
              <a:rPr lang="en-US" sz="2000" b="0" dirty="0"/>
              <a:t>Imaging massive galaxy formation</a:t>
            </a:r>
            <a:endParaRPr lang="en-US" altLang="ja-JP" sz="2000" b="0" dirty="0"/>
          </a:p>
        </p:txBody>
      </p:sp>
      <p:grpSp>
        <p:nvGrpSpPr>
          <p:cNvPr id="37891" name="Group 21"/>
          <p:cNvGrpSpPr>
            <a:grpSpLocks/>
          </p:cNvGrpSpPr>
          <p:nvPr/>
        </p:nvGrpSpPr>
        <p:grpSpPr bwMode="auto">
          <a:xfrm>
            <a:off x="6781800" y="993775"/>
            <a:ext cx="2286000" cy="2132013"/>
            <a:chOff x="6931025" y="0"/>
            <a:chExt cx="1905000" cy="1789113"/>
          </a:xfrm>
        </p:grpSpPr>
        <p:pic>
          <p:nvPicPr>
            <p:cNvPr id="37910" name="Picture 5" descr="Screen shot 2012-05-03 at 3.43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025" y="0"/>
              <a:ext cx="1905000" cy="178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1" name="TextBox 8"/>
            <p:cNvSpPr txBox="1">
              <a:spLocks noChangeArrowheads="1"/>
            </p:cNvSpPr>
            <p:nvPr/>
          </p:nvSpPr>
          <p:spPr bwMode="auto">
            <a:xfrm>
              <a:off x="7315200" y="228600"/>
              <a:ext cx="762000" cy="309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SMG</a:t>
              </a:r>
            </a:p>
          </p:txBody>
        </p:sp>
      </p:grpSp>
      <p:grpSp>
        <p:nvGrpSpPr>
          <p:cNvPr id="37892" name="Group 25"/>
          <p:cNvGrpSpPr>
            <a:grpSpLocks/>
          </p:cNvGrpSpPr>
          <p:nvPr/>
        </p:nvGrpSpPr>
        <p:grpSpPr bwMode="auto">
          <a:xfrm>
            <a:off x="0" y="3355975"/>
            <a:ext cx="2362200" cy="2206625"/>
            <a:chOff x="5026025" y="4914900"/>
            <a:chExt cx="1905000" cy="1820863"/>
          </a:xfrm>
        </p:grpSpPr>
        <p:pic>
          <p:nvPicPr>
            <p:cNvPr id="37908" name="Picture 4" descr="Screen shot 2012-05-03 at 3.42.4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025" y="4914900"/>
              <a:ext cx="1905000" cy="182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9" name="TextBox 9"/>
            <p:cNvSpPr txBox="1">
              <a:spLocks noChangeArrowheads="1"/>
            </p:cNvSpPr>
            <p:nvPr/>
          </p:nvSpPr>
          <p:spPr bwMode="auto">
            <a:xfrm>
              <a:off x="5445125" y="5153819"/>
              <a:ext cx="685800" cy="279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/>
                <a:t>QSO</a:t>
              </a:r>
            </a:p>
          </p:txBody>
        </p:sp>
      </p:grpSp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76200" y="1041400"/>
            <a:ext cx="2209800" cy="2084388"/>
            <a:chOff x="3886200" y="125413"/>
            <a:chExt cx="1905000" cy="1790700"/>
          </a:xfrm>
        </p:grpSpPr>
        <p:pic>
          <p:nvPicPr>
            <p:cNvPr id="37906" name="Picture 6" descr="Screen shot 2012-05-03 at 3.43.0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25413"/>
              <a:ext cx="1905000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7" name="TextBox 10"/>
            <p:cNvSpPr txBox="1">
              <a:spLocks noChangeArrowheads="1"/>
            </p:cNvSpPr>
            <p:nvPr/>
          </p:nvSpPr>
          <p:spPr bwMode="auto">
            <a:xfrm>
              <a:off x="4270375" y="316468"/>
              <a:ext cx="530225" cy="3172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G3</a:t>
              </a:r>
            </a:p>
          </p:txBody>
        </p:sp>
      </p:grpSp>
      <p:grpSp>
        <p:nvGrpSpPr>
          <p:cNvPr id="37894" name="Group 24"/>
          <p:cNvGrpSpPr>
            <a:grpSpLocks/>
          </p:cNvGrpSpPr>
          <p:nvPr/>
        </p:nvGrpSpPr>
        <p:grpSpPr bwMode="auto">
          <a:xfrm>
            <a:off x="6781800" y="3355975"/>
            <a:ext cx="2286000" cy="2171700"/>
            <a:chOff x="6931025" y="4914900"/>
            <a:chExt cx="1984375" cy="1866900"/>
          </a:xfrm>
        </p:grpSpPr>
        <p:pic>
          <p:nvPicPr>
            <p:cNvPr id="37904" name="Picture 7" descr="Screen shot 2012-05-03 at 3.43.1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025" y="4914900"/>
              <a:ext cx="1984375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5" name="TextBox 11"/>
            <p:cNvSpPr txBox="1">
              <a:spLocks noChangeArrowheads="1"/>
            </p:cNvSpPr>
            <p:nvPr/>
          </p:nvSpPr>
          <p:spPr bwMode="auto">
            <a:xfrm>
              <a:off x="7315200" y="5156200"/>
              <a:ext cx="533400" cy="317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G4</a:t>
              </a:r>
            </a:p>
          </p:txBody>
        </p:sp>
      </p:grp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1524000" y="5768975"/>
            <a:ext cx="7162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Two hyper-starbursts (SMG and quasar host): SFR ~ 10</a:t>
            </a:r>
            <a:r>
              <a:rPr lang="en-US" sz="2000" b="0" baseline="30000"/>
              <a:t>3</a:t>
            </a:r>
            <a:r>
              <a:rPr lang="en-US" sz="2000" b="0"/>
              <a:t> M</a:t>
            </a:r>
            <a:r>
              <a:rPr lang="en-US" sz="2000" b="0" baseline="-25000"/>
              <a:t>o</a:t>
            </a:r>
            <a:r>
              <a:rPr lang="en-US" sz="2000" b="0"/>
              <a:t>/yr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Two </a:t>
            </a:r>
            <a:r>
              <a:rPr lang="ja-JP" altLang="en-US" sz="2000" b="0"/>
              <a:t>‘</a:t>
            </a:r>
            <a:r>
              <a:rPr lang="en-US" altLang="ja-JP" sz="2000" b="0"/>
              <a:t>normal</a:t>
            </a:r>
            <a:r>
              <a:rPr lang="ja-JP" altLang="en-US" sz="2000" b="0"/>
              <a:t>’</a:t>
            </a:r>
            <a:r>
              <a:rPr lang="en-US" altLang="ja-JP" sz="2000" b="0"/>
              <a:t> LAE: SFR ≤ 10</a:t>
            </a:r>
            <a:r>
              <a:rPr lang="en-US" altLang="ja-JP" sz="2000" b="0" baseline="30000"/>
              <a:t>2</a:t>
            </a:r>
            <a:r>
              <a:rPr lang="en-US" altLang="ja-JP" sz="2000" b="0"/>
              <a:t> M</a:t>
            </a:r>
            <a:r>
              <a:rPr lang="en-US" altLang="ja-JP" sz="2000" b="0" baseline="-25000"/>
              <a:t>o</a:t>
            </a:r>
            <a:r>
              <a:rPr lang="en-US" altLang="ja-JP" sz="2000" b="0"/>
              <a:t>/yr </a:t>
            </a:r>
            <a:endParaRPr lang="en-US" sz="2000" b="0"/>
          </a:p>
        </p:txBody>
      </p:sp>
      <p:sp>
        <p:nvSpPr>
          <p:cNvPr id="37896" name="TextBox 14"/>
          <p:cNvSpPr txBox="1">
            <a:spLocks noChangeArrowheads="1"/>
          </p:cNvSpPr>
          <p:nvPr/>
        </p:nvSpPr>
        <p:spPr bwMode="auto">
          <a:xfrm>
            <a:off x="990600" y="17653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G3</a:t>
            </a:r>
          </a:p>
        </p:txBody>
      </p:sp>
      <p:sp>
        <p:nvSpPr>
          <p:cNvPr id="37897" name="TextBox 16"/>
          <p:cNvSpPr txBox="1">
            <a:spLocks noChangeArrowheads="1"/>
          </p:cNvSpPr>
          <p:nvPr/>
        </p:nvSpPr>
        <p:spPr bwMode="auto">
          <a:xfrm>
            <a:off x="1600200" y="30607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G4</a:t>
            </a:r>
          </a:p>
        </p:txBody>
      </p:sp>
      <p:sp>
        <p:nvSpPr>
          <p:cNvPr id="37898" name="TextBox 18"/>
          <p:cNvSpPr txBox="1">
            <a:spLocks noChangeArrowheads="1"/>
          </p:cNvSpPr>
          <p:nvPr/>
        </p:nvSpPr>
        <p:spPr bwMode="auto">
          <a:xfrm>
            <a:off x="5181600" y="4738688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rms=100uJy</a:t>
            </a:r>
          </a:p>
        </p:txBody>
      </p:sp>
      <p:cxnSp>
        <p:nvCxnSpPr>
          <p:cNvPr id="37899" name="Straight Connector 20"/>
          <p:cNvCxnSpPr>
            <a:cxnSpLocks noChangeShapeType="1"/>
          </p:cNvCxnSpPr>
          <p:nvPr/>
        </p:nvCxnSpPr>
        <p:spPr bwMode="auto">
          <a:xfrm rot="5400000">
            <a:off x="6288088" y="3127375"/>
            <a:ext cx="684212" cy="15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0" name="TextBox 21"/>
          <p:cNvSpPr txBox="1">
            <a:spLocks noChangeArrowheads="1"/>
          </p:cNvSpPr>
          <p:nvPr/>
        </p:nvSpPr>
        <p:spPr bwMode="auto">
          <a:xfrm>
            <a:off x="6248400" y="2974975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2</a:t>
            </a:r>
            <a:r>
              <a:rPr lang="ja-JP" altLang="en-US" sz="1800" b="0">
                <a:solidFill>
                  <a:schemeClr val="bg1"/>
                </a:solidFill>
              </a:rPr>
              <a:t>”</a:t>
            </a:r>
            <a:endParaRPr lang="en-US" sz="1800" b="0">
              <a:solidFill>
                <a:schemeClr val="bg1"/>
              </a:solidFill>
            </a:endParaRPr>
          </a:p>
        </p:txBody>
      </p:sp>
      <p:cxnSp>
        <p:nvCxnSpPr>
          <p:cNvPr id="37901" name="Straight Arrow Connector 2"/>
          <p:cNvCxnSpPr>
            <a:cxnSpLocks noChangeShapeType="1"/>
          </p:cNvCxnSpPr>
          <p:nvPr/>
        </p:nvCxnSpPr>
        <p:spPr bwMode="auto">
          <a:xfrm>
            <a:off x="7658100" y="2505075"/>
            <a:ext cx="7651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2" name="TextBox 4"/>
          <p:cNvSpPr txBox="1">
            <a:spLocks noChangeArrowheads="1"/>
          </p:cNvSpPr>
          <p:nvPr/>
        </p:nvSpPr>
        <p:spPr bwMode="auto">
          <a:xfrm>
            <a:off x="7543800" y="2517775"/>
            <a:ext cx="110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700km/s</a:t>
            </a:r>
          </a:p>
        </p:txBody>
      </p:sp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4724400" y="1222375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B1202-07 z=4.7</a:t>
            </a:r>
          </a:p>
        </p:txBody>
      </p:sp>
    </p:spTree>
    <p:extLst>
      <p:ext uri="{BB962C8B-B14F-4D97-AF65-F5344CB8AC3E}">
        <p14:creationId xmlns:p14="http://schemas.microsoft.com/office/powerpoint/2010/main" val="21191182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88900" y="411163"/>
            <a:ext cx="35687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b="0"/>
              <a:t>[CII] in 1202: Imaging cool gas dynamics at z=4.7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Quasar, SMG: Broad, strong lines 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Tidal bridge across G3, as expected in gas-rich merger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Possible quasar outflow, or further tidal feature, toward G4  </a:t>
            </a:r>
          </a:p>
        </p:txBody>
      </p:sp>
      <p:pic>
        <p:nvPicPr>
          <p:cNvPr id="38914" name="Picture 3" descr="Screen shot 2012-05-29 at 9.26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35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4038600" y="1492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SMG</a:t>
            </a:r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4419600" y="9874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G4</a:t>
            </a:r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4381500" y="5588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G3</a:t>
            </a: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4191000" y="7366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648434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Screen shot 2012-09-19 at 1.3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500868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304800" y="5461337"/>
            <a:ext cx="8458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 dirty="0"/>
              <a:t>Rapid rise </a:t>
            </a:r>
            <a:r>
              <a:rPr lang="en-US" sz="2000" b="0" dirty="0" smtClean="0"/>
              <a:t>2009 – 2012</a:t>
            </a:r>
            <a:endParaRPr lang="en-US" sz="2000" b="0" dirty="0"/>
          </a:p>
          <a:p>
            <a:pPr lvl="1" algn="l" eaLnBrk="1" hangingPunct="1">
              <a:buFont typeface="Wingdings" charset="0"/>
              <a:buChar char="Ø"/>
            </a:pPr>
            <a:r>
              <a:rPr lang="en-US" sz="2000" b="0" dirty="0"/>
              <a:t> New instrumentation (</a:t>
            </a:r>
            <a:r>
              <a:rPr lang="en-US" sz="2000" b="0" dirty="0" err="1"/>
              <a:t>Bure</a:t>
            </a:r>
            <a:r>
              <a:rPr lang="en-US" sz="2000" b="0" dirty="0"/>
              <a:t>, VLA, GBT)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 New </a:t>
            </a:r>
            <a:r>
              <a:rPr lang="en-US" sz="2000" b="0" dirty="0" smtClean="0"/>
              <a:t>CO discoveries: Main Sequence</a:t>
            </a:r>
            <a:r>
              <a:rPr lang="en-US" altLang="ja-JP" sz="2000" b="0" dirty="0" smtClean="0"/>
              <a:t> </a:t>
            </a:r>
            <a:r>
              <a:rPr lang="en-US" altLang="ja-JP" sz="2000" b="0" dirty="0"/>
              <a:t>galaxies (</a:t>
            </a:r>
            <a:r>
              <a:rPr lang="en-US" altLang="ja-JP" sz="2000" b="0" dirty="0" err="1"/>
              <a:t>sBzK</a:t>
            </a:r>
            <a:r>
              <a:rPr lang="en-US" altLang="ja-JP" sz="2000" b="0" dirty="0"/>
              <a:t>/BX/BM…</a:t>
            </a:r>
            <a:r>
              <a:rPr lang="en-US" altLang="ja-JP" sz="2000" b="0" dirty="0" smtClean="0"/>
              <a:t>)</a:t>
            </a: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2590800" y="2819400"/>
            <a:ext cx="3048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000" b="0" dirty="0" err="1" smtClean="0">
                <a:solidFill>
                  <a:srgbClr val="FF0000"/>
                </a:solidFill>
              </a:rPr>
              <a:t>HyLIRG</a:t>
            </a:r>
            <a:r>
              <a:rPr lang="en-US" sz="2000" b="0" dirty="0" smtClean="0">
                <a:solidFill>
                  <a:srgbClr val="FF0000"/>
                </a:solidFill>
              </a:rPr>
              <a:t> (FIR~10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13</a:t>
            </a:r>
            <a:r>
              <a:rPr lang="en-US" sz="2000" b="0" dirty="0" smtClean="0">
                <a:solidFill>
                  <a:srgbClr val="FF0000"/>
                </a:solidFill>
              </a:rPr>
              <a:t> L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o</a:t>
            </a:r>
            <a:r>
              <a:rPr lang="en-US" sz="2000" b="0" dirty="0" smtClean="0">
                <a:solidFill>
                  <a:srgbClr val="FF0000"/>
                </a:solidFill>
              </a:rPr>
              <a:t>) </a:t>
            </a:r>
          </a:p>
          <a:p>
            <a:pPr algn="l" eaLnBrk="1" hangingPunct="1">
              <a:defRPr/>
            </a:pPr>
            <a:r>
              <a:rPr lang="en-US" sz="2000" b="0" dirty="0" smtClean="0">
                <a:solidFill>
                  <a:srgbClr val="FF0000"/>
                </a:solidFill>
              </a:rPr>
              <a:t>‘starburst’: </a:t>
            </a:r>
          </a:p>
          <a:p>
            <a:pPr marL="57150" indent="-342900" algn="l" eaLnBrk="1" hangingPunct="1">
              <a:buFont typeface="Wingdings" charset="2"/>
              <a:buChar char="Ø"/>
              <a:defRPr/>
            </a:pPr>
            <a:r>
              <a:rPr lang="en-US" sz="2000" b="0" dirty="0" smtClean="0">
                <a:solidFill>
                  <a:srgbClr val="FF0000"/>
                </a:solidFill>
              </a:rPr>
              <a:t>SFR ≥ 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b="0" dirty="0" smtClean="0">
                <a:solidFill>
                  <a:srgbClr val="FF0000"/>
                </a:solidFill>
              </a:rPr>
              <a:t> M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o</a:t>
            </a:r>
            <a:r>
              <a:rPr lang="en-US" sz="2000" b="0" dirty="0" smtClean="0">
                <a:solidFill>
                  <a:srgbClr val="FF0000"/>
                </a:solidFill>
              </a:rPr>
              <a:t>/</a:t>
            </a:r>
            <a:r>
              <a:rPr lang="en-US" sz="2000" b="0" dirty="0" err="1" smtClean="0">
                <a:solidFill>
                  <a:srgbClr val="FF0000"/>
                </a:solidFill>
              </a:rPr>
              <a:t>yr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</a:p>
          <a:p>
            <a:pPr marL="57150" indent="-342900" algn="l" eaLnBrk="1" hangingPunct="1">
              <a:buFont typeface="Wingdings" charset="2"/>
              <a:buChar char="Ø"/>
              <a:defRPr/>
            </a:pPr>
            <a:r>
              <a:rPr lang="en-US" sz="2000" b="0" dirty="0" err="1" smtClean="0">
                <a:solidFill>
                  <a:srgbClr val="FF0000"/>
                </a:solidFill>
              </a:rPr>
              <a:t>ρ</a:t>
            </a:r>
            <a:r>
              <a:rPr lang="en-US" sz="2000" b="0" dirty="0" smtClean="0">
                <a:solidFill>
                  <a:srgbClr val="FF0000"/>
                </a:solidFill>
              </a:rPr>
              <a:t> ≤ 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-5 </a:t>
            </a:r>
            <a:r>
              <a:rPr lang="en-US" sz="2000" b="0" dirty="0" smtClean="0">
                <a:solidFill>
                  <a:srgbClr val="FF0000"/>
                </a:solidFill>
              </a:rPr>
              <a:t>Mpc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-3</a:t>
            </a:r>
            <a:r>
              <a:rPr lang="en-US" sz="2000" b="0" dirty="0" smtClean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6781800" y="2644775"/>
            <a:ext cx="2362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000" b="0" dirty="0" smtClean="0">
                <a:solidFill>
                  <a:srgbClr val="0000FF"/>
                </a:solidFill>
              </a:rPr>
              <a:t>Main sequence (FIR≤10</a:t>
            </a:r>
            <a:r>
              <a:rPr lang="en-US" sz="2000" b="0" baseline="30000" dirty="0" smtClean="0">
                <a:solidFill>
                  <a:srgbClr val="0000FF"/>
                </a:solidFill>
              </a:rPr>
              <a:t>12</a:t>
            </a:r>
            <a:r>
              <a:rPr lang="en-US" sz="2000" b="0" dirty="0" smtClean="0">
                <a:solidFill>
                  <a:srgbClr val="0000FF"/>
                </a:solidFill>
              </a:rPr>
              <a:t> L</a:t>
            </a:r>
            <a:r>
              <a:rPr lang="en-US" sz="2000" b="0" baseline="-25000" dirty="0" smtClean="0">
                <a:solidFill>
                  <a:srgbClr val="0000FF"/>
                </a:solidFill>
              </a:rPr>
              <a:t>o</a:t>
            </a:r>
            <a:r>
              <a:rPr lang="en-US" sz="2000" b="0" dirty="0" smtClean="0">
                <a:solidFill>
                  <a:srgbClr val="0000FF"/>
                </a:solidFill>
              </a:rPr>
              <a:t>)</a:t>
            </a:r>
            <a:r>
              <a:rPr lang="en-US" altLang="ja-JP" sz="2000" b="0" dirty="0" smtClean="0">
                <a:solidFill>
                  <a:srgbClr val="0000FF"/>
                </a:solidFill>
              </a:rPr>
              <a:t>:</a:t>
            </a: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US" sz="2000" b="0" dirty="0" smtClean="0">
                <a:solidFill>
                  <a:srgbClr val="0000FF"/>
                </a:solidFill>
              </a:rPr>
              <a:t>SFR ≤ 10</a:t>
            </a:r>
            <a:r>
              <a:rPr lang="en-US" sz="2000" b="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0" dirty="0" smtClean="0">
                <a:solidFill>
                  <a:srgbClr val="0000FF"/>
                </a:solidFill>
              </a:rPr>
              <a:t> M</a:t>
            </a:r>
            <a:r>
              <a:rPr lang="en-US" sz="2000" b="0" baseline="-25000" dirty="0" smtClean="0">
                <a:solidFill>
                  <a:srgbClr val="0000FF"/>
                </a:solidFill>
              </a:rPr>
              <a:t>o</a:t>
            </a:r>
            <a:r>
              <a:rPr lang="en-US" sz="2000" b="0" dirty="0" smtClean="0">
                <a:solidFill>
                  <a:srgbClr val="0000FF"/>
                </a:solidFill>
              </a:rPr>
              <a:t>/</a:t>
            </a:r>
            <a:r>
              <a:rPr lang="en-US" sz="2000" b="0" dirty="0" err="1" smtClean="0">
                <a:solidFill>
                  <a:srgbClr val="0000FF"/>
                </a:solidFill>
              </a:rPr>
              <a:t>yr</a:t>
            </a:r>
            <a:r>
              <a:rPr lang="en-US" sz="2000" b="0" dirty="0" smtClean="0">
                <a:solidFill>
                  <a:srgbClr val="0000FF"/>
                </a:solidFill>
              </a:rPr>
              <a:t>, </a:t>
            </a: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US" sz="2000" b="0" dirty="0" err="1" smtClean="0">
                <a:solidFill>
                  <a:srgbClr val="0000FF"/>
                </a:solidFill>
              </a:rPr>
              <a:t>ρ</a:t>
            </a:r>
            <a:r>
              <a:rPr lang="en-US" sz="2000" b="0" dirty="0" smtClean="0">
                <a:solidFill>
                  <a:srgbClr val="0000FF"/>
                </a:solidFill>
              </a:rPr>
              <a:t> ≥ 10</a:t>
            </a:r>
            <a:r>
              <a:rPr lang="en-US" sz="2000" b="0" baseline="30000" dirty="0" smtClean="0">
                <a:solidFill>
                  <a:srgbClr val="0000FF"/>
                </a:solidFill>
              </a:rPr>
              <a:t>-4</a:t>
            </a:r>
            <a:r>
              <a:rPr lang="en-US" sz="2000" b="0" dirty="0" smtClean="0">
                <a:solidFill>
                  <a:srgbClr val="0000FF"/>
                </a:solidFill>
              </a:rPr>
              <a:t> Mpc</a:t>
            </a:r>
            <a:r>
              <a:rPr lang="en-US" sz="2000" b="0" baseline="30000" dirty="0" smtClean="0">
                <a:solidFill>
                  <a:srgbClr val="0000FF"/>
                </a:solidFill>
              </a:rPr>
              <a:t>-3</a:t>
            </a:r>
            <a:endParaRPr lang="en-US" sz="2000" b="0" dirty="0" smtClean="0">
              <a:solidFill>
                <a:srgbClr val="0000FF"/>
              </a:solidFill>
            </a:endParaRPr>
          </a:p>
        </p:txBody>
      </p:sp>
      <p:cxnSp>
        <p:nvCxnSpPr>
          <p:cNvPr id="36869" name="Straight Arrow Connector 7"/>
          <p:cNvCxnSpPr>
            <a:cxnSpLocks noChangeShapeType="1"/>
          </p:cNvCxnSpPr>
          <p:nvPr/>
        </p:nvCxnSpPr>
        <p:spPr bwMode="auto">
          <a:xfrm rot="10800000">
            <a:off x="5257800" y="3549650"/>
            <a:ext cx="7620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0" name="Straight Arrow Connector 9"/>
          <p:cNvCxnSpPr>
            <a:cxnSpLocks noChangeShapeType="1"/>
          </p:cNvCxnSpPr>
          <p:nvPr/>
        </p:nvCxnSpPr>
        <p:spPr bwMode="auto">
          <a:xfrm>
            <a:off x="6096000" y="3038475"/>
            <a:ext cx="762000" cy="1588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1" name="TextBox 11"/>
          <p:cNvSpPr txBox="1">
            <a:spLocks noChangeArrowheads="1"/>
          </p:cNvSpPr>
          <p:nvPr/>
        </p:nvSpPr>
        <p:spPr bwMode="auto">
          <a:xfrm>
            <a:off x="914400" y="0"/>
            <a:ext cx="723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dirty="0"/>
              <a:t>Cool gas detections at z&gt;1 over </a:t>
            </a:r>
            <a:r>
              <a:rPr lang="en-US" b="0" dirty="0" smtClean="0"/>
              <a:t>time </a:t>
            </a:r>
          </a:p>
          <a:p>
            <a:pPr eaLnBrk="1" hangingPunct="1"/>
            <a:r>
              <a:rPr lang="en-US" b="0" dirty="0" smtClean="0"/>
              <a:t>Dec 2011 (pre-ALMA/JVLA)</a:t>
            </a:r>
            <a:endParaRPr lang="en-US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creen shot 2012-09-18 at 10.26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20738"/>
            <a:ext cx="495300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Screen shot 2012-09-18 at 10.2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191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2"/>
          <p:cNvSpPr txBox="1">
            <a:spLocks noChangeArrowheads="1"/>
          </p:cNvSpPr>
          <p:nvPr/>
        </p:nvSpPr>
        <p:spPr bwMode="auto">
          <a:xfrm>
            <a:off x="1524000" y="4800600"/>
            <a:ext cx="7543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Tidal stream connecting hyper-starbursts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SMG: warped disk, highly optically obscured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HyLIRG QSO host, with outflow seen in [CII] and CO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G3: Ly-alpha + [CII]  in tidal gas stream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G4: dust and [CII] in normal LAE  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223838"/>
            <a:ext cx="899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BRI1202: ‘smoking gun’ for major merger of gas rich galaxies</a:t>
            </a: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7696200" y="14478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SMG</a:t>
            </a: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5486400" y="30480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Q</a:t>
            </a:r>
          </a:p>
        </p:txBody>
      </p: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6781800" y="25257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G3</a:t>
            </a:r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7010400" y="37338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G4</a:t>
            </a:r>
          </a:p>
        </p:txBody>
      </p:sp>
      <p:sp>
        <p:nvSpPr>
          <p:cNvPr id="39945" name="TextBox 11"/>
          <p:cNvSpPr txBox="1">
            <a:spLocks noChangeArrowheads="1"/>
          </p:cNvSpPr>
          <p:nvPr/>
        </p:nvSpPr>
        <p:spPr bwMode="auto">
          <a:xfrm>
            <a:off x="5486400" y="41148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E40000"/>
                </a:solidFill>
              </a:rPr>
              <a:t>+500km/s</a:t>
            </a:r>
          </a:p>
        </p:txBody>
      </p:sp>
      <p:sp>
        <p:nvSpPr>
          <p:cNvPr id="39946" name="TextBox 12"/>
          <p:cNvSpPr txBox="1">
            <a:spLocks noChangeArrowheads="1"/>
          </p:cNvSpPr>
          <p:nvPr/>
        </p:nvSpPr>
        <p:spPr bwMode="auto">
          <a:xfrm>
            <a:off x="5943600" y="13716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0000E4"/>
                </a:solidFill>
              </a:rPr>
              <a:t>-500km/s</a:t>
            </a:r>
          </a:p>
        </p:txBody>
      </p:sp>
      <p:cxnSp>
        <p:nvCxnSpPr>
          <p:cNvPr id="39947" name="Straight Arrow Connector 2"/>
          <p:cNvCxnSpPr>
            <a:cxnSpLocks noChangeShapeType="1"/>
          </p:cNvCxnSpPr>
          <p:nvPr/>
        </p:nvCxnSpPr>
        <p:spPr bwMode="auto">
          <a:xfrm>
            <a:off x="5257800" y="1219200"/>
            <a:ext cx="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8" name="TextBox 4"/>
          <p:cNvSpPr txBox="1">
            <a:spLocks noChangeArrowheads="1"/>
          </p:cNvSpPr>
          <p:nvPr/>
        </p:nvSpPr>
        <p:spPr bwMode="auto">
          <a:xfrm>
            <a:off x="5257800" y="1524000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7kpc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3434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ALMA: 20min, 17ant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30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29 at 9.1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6900"/>
            <a:ext cx="4724400" cy="4735040"/>
          </a:xfrm>
          <a:prstGeom prst="rect">
            <a:avLst/>
          </a:prstGeom>
        </p:spPr>
      </p:pic>
      <p:pic>
        <p:nvPicPr>
          <p:cNvPr id="40962" name="Picture 3" descr="az3_alma_point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09600"/>
            <a:ext cx="4572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457200" y="85725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 dirty="0"/>
              <a:t>Aztec 3: massive cluster formation at z=5.3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28600" y="5334000"/>
            <a:ext cx="8839200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 dirty="0" smtClean="0"/>
              <a:t>SMG SFR </a:t>
            </a:r>
            <a:r>
              <a:rPr lang="en-US" b="0" dirty="0"/>
              <a:t>~ 1800, </a:t>
            </a:r>
            <a:r>
              <a:rPr lang="en-US" b="0" dirty="0" err="1"/>
              <a:t>M</a:t>
            </a:r>
            <a:r>
              <a:rPr lang="en-US" b="0" baseline="-25000" dirty="0" err="1"/>
              <a:t>gas</a:t>
            </a:r>
            <a:r>
              <a:rPr lang="en-US" b="0" dirty="0"/>
              <a:t> ~ 5e10 (α/0.8) M</a:t>
            </a:r>
            <a:r>
              <a:rPr lang="en-US" b="0" baseline="-25000" dirty="0"/>
              <a:t>o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 dirty="0"/>
              <a:t>Most distant proto-cluster: 11 LBGs  in ~ 1</a:t>
            </a:r>
            <a:r>
              <a:rPr lang="ja-JP" altLang="en-US" b="0" dirty="0"/>
              <a:t>’</a:t>
            </a:r>
            <a:r>
              <a:rPr lang="en-US" altLang="ja-JP" b="0" dirty="0"/>
              <a:t>;   5 w. </a:t>
            </a:r>
            <a:r>
              <a:rPr lang="en-US" altLang="ja-JP" b="0" dirty="0" err="1"/>
              <a:t>z</a:t>
            </a:r>
            <a:r>
              <a:rPr lang="en-US" altLang="ja-JP" b="0" baseline="-25000" dirty="0" err="1"/>
              <a:t>spec</a:t>
            </a:r>
            <a:r>
              <a:rPr lang="en-US" altLang="ja-JP" b="0" dirty="0"/>
              <a:t> ~ 5.30  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7467600" y="3810000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/>
              <a:t>Riechers ea</a:t>
            </a:r>
          </a:p>
          <a:p>
            <a:pPr algn="l" eaLnBrk="1" hangingPunct="1"/>
            <a:r>
              <a:rPr lang="en-US" sz="2000" b="0"/>
              <a:t>rms = 70uJy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19200" y="3124200"/>
            <a:ext cx="228600" cy="381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2743200" y="1905000"/>
            <a:ext cx="228600" cy="381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2717800" y="2590800"/>
            <a:ext cx="990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Rectangle 10"/>
          <p:cNvSpPr>
            <a:spLocks noChangeArrowheads="1"/>
          </p:cNvSpPr>
          <p:nvPr/>
        </p:nvSpPr>
        <p:spPr bwMode="auto">
          <a:xfrm>
            <a:off x="381000" y="4546600"/>
            <a:ext cx="35814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TextBox 2"/>
          <p:cNvSpPr txBox="1">
            <a:spLocks noChangeArrowheads="1"/>
          </p:cNvSpPr>
          <p:nvPr/>
        </p:nvSpPr>
        <p:spPr bwMode="auto">
          <a:xfrm>
            <a:off x="0" y="47752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Capak ea 2012</a:t>
            </a:r>
          </a:p>
        </p:txBody>
      </p:sp>
      <p:sp>
        <p:nvSpPr>
          <p:cNvPr id="40971" name="TextBox 2"/>
          <p:cNvSpPr txBox="1">
            <a:spLocks noChangeArrowheads="1"/>
          </p:cNvSpPr>
          <p:nvPr/>
        </p:nvSpPr>
        <p:spPr bwMode="auto">
          <a:xfrm>
            <a:off x="4572000" y="1030288"/>
            <a:ext cx="12954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 dirty="0">
                <a:solidFill>
                  <a:schemeClr val="bg1"/>
                </a:solidFill>
              </a:rPr>
              <a:t>ALMA 1hr, 17ant</a:t>
            </a:r>
          </a:p>
        </p:txBody>
      </p:sp>
      <p:pic>
        <p:nvPicPr>
          <p:cNvPr id="4" name="Picture 3" descr="Screen Shot 2014-06-22 at 7.09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79350"/>
            <a:ext cx="2048090" cy="17974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7391400" y="2590800"/>
            <a:ext cx="609600" cy="91440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7349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61770" y="3060120"/>
            <a:ext cx="3745653" cy="3797880"/>
            <a:chOff x="-304800" y="609600"/>
            <a:chExt cx="4572000" cy="4584700"/>
          </a:xfrm>
        </p:grpSpPr>
        <p:pic>
          <p:nvPicPr>
            <p:cNvPr id="40962" name="Picture 3" descr="az3_alma_poi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800" y="609600"/>
              <a:ext cx="4572000" cy="458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219200" y="3124200"/>
              <a:ext cx="228600" cy="381000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Wingdings" charset="2"/>
                <a:buNone/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743200" y="1905000"/>
              <a:ext cx="228600" cy="381000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Wingdings" charset="2"/>
                <a:buNone/>
                <a:defRPr/>
              </a:pPr>
              <a:endParaRPr lang="en-US"/>
            </a:p>
          </p:txBody>
        </p:sp>
        <p:sp>
          <p:nvSpPr>
            <p:cNvPr id="40968" name="Rectangle 9"/>
            <p:cNvSpPr>
              <a:spLocks noChangeArrowheads="1"/>
            </p:cNvSpPr>
            <p:nvPr/>
          </p:nvSpPr>
          <p:spPr bwMode="auto">
            <a:xfrm>
              <a:off x="2717800" y="2590800"/>
              <a:ext cx="9906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9" name="Rectangle 10"/>
            <p:cNvSpPr>
              <a:spLocks noChangeArrowheads="1"/>
            </p:cNvSpPr>
            <p:nvPr/>
          </p:nvSpPr>
          <p:spPr bwMode="auto">
            <a:xfrm>
              <a:off x="381000" y="4546600"/>
              <a:ext cx="35814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Screen Shot 2014-04-29 at 9.18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8446"/>
            <a:ext cx="8548021" cy="2744855"/>
          </a:xfrm>
          <a:prstGeom prst="rect">
            <a:avLst/>
          </a:prstGeom>
        </p:spPr>
      </p:pic>
      <p:pic>
        <p:nvPicPr>
          <p:cNvPr id="15" name="Picture 14" descr="Screen Shot 2014-04-29 at 9.18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916"/>
            <a:ext cx="5511800" cy="259123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4876800" y="2783301"/>
            <a:ext cx="3265312" cy="128069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4572000" y="5246987"/>
            <a:ext cx="1676400" cy="31561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85800" y="306012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ALMA observations [CII] 158um line from Aztec 3 group (</a:t>
            </a:r>
            <a:r>
              <a:rPr lang="en-US" sz="2000" b="0" dirty="0" err="1" smtClean="0"/>
              <a:t>Riechers</a:t>
            </a:r>
            <a:r>
              <a:rPr lang="en-US" sz="2000" b="0" dirty="0" smtClean="0"/>
              <a:t>)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86966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905000" y="4343400"/>
            <a:ext cx="579120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algn="l" eaLnBrk="1" hangingPunct="1">
              <a:spcBef>
                <a:spcPts val="600"/>
              </a:spcBef>
            </a:pPr>
            <a:r>
              <a:rPr lang="en-US" b="0" dirty="0" smtClean="0"/>
              <a:t>SMG 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 smtClean="0"/>
              <a:t>Roughly face-on, size ~ 8kpc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 err="1" smtClean="0"/>
              <a:t>M</a:t>
            </a:r>
            <a:r>
              <a:rPr lang="en-US" b="0" baseline="-25000" dirty="0" err="1" smtClean="0"/>
              <a:t>dyn</a:t>
            </a:r>
            <a:r>
              <a:rPr lang="en-US" b="0" dirty="0" smtClean="0"/>
              <a:t> ~ 10</a:t>
            </a:r>
            <a:r>
              <a:rPr lang="en-US" b="0" baseline="30000" dirty="0" smtClean="0"/>
              <a:t>11</a:t>
            </a:r>
            <a:r>
              <a:rPr lang="en-US" b="0" dirty="0" smtClean="0"/>
              <a:t> M</a:t>
            </a:r>
            <a:r>
              <a:rPr lang="en-US" b="0" baseline="-25000" dirty="0" smtClean="0"/>
              <a:t>o</a:t>
            </a:r>
            <a:endParaRPr lang="en-US" b="0" baseline="-25000" dirty="0"/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/>
              <a:t>[CII]/FIR </a:t>
            </a:r>
            <a:r>
              <a:rPr lang="en-US" b="0" dirty="0" smtClean="0"/>
              <a:t> ~ </a:t>
            </a:r>
            <a:r>
              <a:rPr lang="en-US" b="0" dirty="0"/>
              <a:t>0.001 ~ ‘starburst/AGN’ </a:t>
            </a:r>
          </a:p>
        </p:txBody>
      </p:sp>
      <p:pic>
        <p:nvPicPr>
          <p:cNvPr id="7" name="Picture 6" descr="Screen Shot 2014-04-29 at 9.1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843636" cy="38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884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609600" y="4660374"/>
            <a:ext cx="8229600" cy="15850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algn="l" eaLnBrk="1" hangingPunct="1">
              <a:spcBef>
                <a:spcPts val="600"/>
              </a:spcBef>
            </a:pPr>
            <a:r>
              <a:rPr lang="en-US" b="0" dirty="0" smtClean="0"/>
              <a:t>Detect </a:t>
            </a:r>
            <a:r>
              <a:rPr lang="en-US" b="0" dirty="0"/>
              <a:t>LBG group in [CII]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2000" b="0" dirty="0" smtClean="0"/>
              <a:t>No FIR: S</a:t>
            </a:r>
            <a:r>
              <a:rPr lang="en-US" sz="2000" b="0" baseline="-25000" dirty="0" smtClean="0"/>
              <a:t>300</a:t>
            </a:r>
            <a:r>
              <a:rPr lang="en-US" sz="2000" b="0" dirty="0" smtClean="0"/>
              <a:t> </a:t>
            </a:r>
            <a:r>
              <a:rPr lang="en-US" sz="2000" b="0" dirty="0"/>
              <a:t>&lt; 0.2mJy =&gt; SFR &lt; </a:t>
            </a:r>
            <a:r>
              <a:rPr lang="en-US" sz="2000" b="0" dirty="0" smtClean="0"/>
              <a:t>50 </a:t>
            </a:r>
            <a:r>
              <a:rPr lang="en-US" sz="2000" b="0" dirty="0"/>
              <a:t>M</a:t>
            </a:r>
            <a:r>
              <a:rPr lang="en-US" sz="2000" b="0" baseline="-25000" dirty="0"/>
              <a:t>o</a:t>
            </a:r>
            <a:r>
              <a:rPr lang="en-US" sz="2000" b="0" dirty="0"/>
              <a:t>/</a:t>
            </a:r>
            <a:r>
              <a:rPr lang="en-US" sz="2000" b="0" dirty="0" err="1"/>
              <a:t>yr</a:t>
            </a:r>
            <a:endParaRPr lang="en-US" sz="2000" b="0" dirty="0"/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2000" b="0" dirty="0"/>
              <a:t>[CII]/FIR &gt; 0.0023 ~ </a:t>
            </a:r>
            <a:r>
              <a:rPr lang="en-US" sz="2000" b="0" dirty="0" smtClean="0"/>
              <a:t>MW</a:t>
            </a:r>
            <a:endParaRPr lang="en-US" sz="2000" b="0" dirty="0"/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 dirty="0" smtClean="0"/>
              <a:t>Tidally disturbed gas </a:t>
            </a:r>
            <a:r>
              <a:rPr lang="en-US" sz="2000" b="0" dirty="0"/>
              <a:t>dynamics in interacting LBG </a:t>
            </a:r>
            <a:r>
              <a:rPr lang="en-US" sz="2000" b="0" dirty="0" smtClean="0"/>
              <a:t>group</a:t>
            </a:r>
            <a:endParaRPr lang="en-US" sz="2000" b="0" dirty="0"/>
          </a:p>
        </p:txBody>
      </p:sp>
      <p:pic>
        <p:nvPicPr>
          <p:cNvPr id="7" name="Picture 6" descr="Screen Shot 2014-04-29 at 9.1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620000" cy="45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42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25 at 11.18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22" y="381000"/>
            <a:ext cx="6150378" cy="556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52400"/>
            <a:ext cx="3276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Representative sample Main Sequence  galaxies z=5 – 6 (LBGs)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875472"/>
            <a:ext cx="3048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SFRs ~ 30 to 300 M</a:t>
            </a:r>
            <a:r>
              <a:rPr lang="en-US" sz="2000" b="0" baseline="-25000" dirty="0" smtClean="0"/>
              <a:t>o</a:t>
            </a:r>
            <a:r>
              <a:rPr lang="en-US" sz="2000" b="0" dirty="0" smtClean="0"/>
              <a:t>/</a:t>
            </a:r>
            <a:r>
              <a:rPr lang="en-US" sz="2000" b="0" dirty="0" err="1" smtClean="0"/>
              <a:t>yr</a:t>
            </a:r>
            <a:endParaRPr lang="en-US" sz="2000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10/10 detected in [CII] w. ALMA 1hr, 22 ants.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Only 4 detected in dust continuum</a:t>
            </a:r>
            <a:endParaRPr lang="en-US" sz="2000" b="0" dirty="0"/>
          </a:p>
        </p:txBody>
      </p:sp>
      <p:pic>
        <p:nvPicPr>
          <p:cNvPr id="2" name="Picture 1" descr="Screen Shot 2014-06-18 at 6.46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5" y="4267200"/>
            <a:ext cx="6015369" cy="24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8546"/>
      </p:ext>
    </p:extLst>
  </p:cSld>
  <p:clrMapOvr>
    <a:masterClrMapping/>
  </p:clrMapOvr>
  <p:transition xmlns:p14="http://schemas.microsoft.com/office/powerpoint/2010/main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25 at 11.20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6563428" cy="472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55626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[CII]/FIR: similar large scatter to low redshift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22379136"/>
      </p:ext>
    </p:extLst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Z10.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17" y="5629"/>
            <a:ext cx="4432300" cy="2646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62000" y="3003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Galaxy dynamics at z=5.7</a:t>
            </a:r>
            <a:endParaRPr lang="en-US" dirty="0"/>
          </a:p>
        </p:txBody>
      </p:sp>
      <p:pic>
        <p:nvPicPr>
          <p:cNvPr id="5" name="Picture 4" descr="Screen Shot 2014-05-09 at 1.14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4724400" cy="44648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53000" y="3035300"/>
            <a:ext cx="4058387" cy="3537010"/>
            <a:chOff x="4953000" y="3035300"/>
            <a:chExt cx="4058387" cy="3537010"/>
          </a:xfrm>
        </p:grpSpPr>
        <p:pic>
          <p:nvPicPr>
            <p:cNvPr id="2" name="Picture 1" descr="HZ10.mom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035300"/>
              <a:ext cx="4058387" cy="30607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62600" y="617220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-125 to +125 km/s</a:t>
              </a:r>
              <a:endParaRPr lang="en-US" sz="2000" b="0" dirty="0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438513" y="4191000"/>
              <a:ext cx="457200" cy="5334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147447"/>
      </p:ext>
    </p:extLst>
  </p:cSld>
  <p:clrMapOvr>
    <a:masterClrMapping/>
  </p:clrMapOvr>
  <p:transition xmlns:p14="http://schemas.microsoft.com/office/powerpoint/2010/main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2"/>
          <p:cNvSpPr txBox="1">
            <a:spLocks noChangeArrowheads="1"/>
          </p:cNvSpPr>
          <p:nvPr/>
        </p:nvSpPr>
        <p:spPr bwMode="auto">
          <a:xfrm>
            <a:off x="0" y="4359295"/>
            <a:ext cx="90678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GP effect: damped profile of neutral IGM wipes-out </a:t>
            </a:r>
            <a:r>
              <a:rPr lang="en-US" b="0" dirty="0" err="1"/>
              <a:t>Lya</a:t>
            </a:r>
            <a:r>
              <a:rPr lang="en-US" b="0" dirty="0"/>
              <a:t> line: </a:t>
            </a:r>
            <a:r>
              <a:rPr lang="en-US" b="0" dirty="0" err="1"/>
              <a:t>τ</a:t>
            </a:r>
            <a:r>
              <a:rPr lang="en-US" b="0" baseline="-25000" dirty="0" err="1"/>
              <a:t>IGM</a:t>
            </a:r>
            <a:r>
              <a:rPr lang="en-US" b="0" dirty="0"/>
              <a:t> &gt;  5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 smtClean="0"/>
              <a:t> </a:t>
            </a:r>
            <a:r>
              <a:rPr lang="en-US" b="0" dirty="0"/>
              <a:t>[CII] and dust detected with </a:t>
            </a:r>
            <a:r>
              <a:rPr lang="en-US" b="0" dirty="0" err="1"/>
              <a:t>Bure</a:t>
            </a:r>
            <a:r>
              <a:rPr lang="en-US" b="0" dirty="0"/>
              <a:t> =&gt; SFR ~ 300 Mo/</a:t>
            </a:r>
            <a:r>
              <a:rPr lang="en-US" b="0" dirty="0" err="1"/>
              <a:t>yr</a:t>
            </a:r>
            <a:r>
              <a:rPr lang="en-US" b="0" dirty="0"/>
              <a:t> 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ISM of host galaxy substantially enriched (but not IGM; Simcoe ea.)</a:t>
            </a:r>
          </a:p>
        </p:txBody>
      </p:sp>
      <p:pic>
        <p:nvPicPr>
          <p:cNvPr id="74754" name="Picture 4" descr="Screen Shot 2012-12-07 at 2.47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1993900" y="1123950"/>
            <a:ext cx="3424238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J1120+0641: z=7.084</a:t>
            </a:r>
          </a:p>
          <a:p>
            <a:pPr eaLnBrk="1" hangingPunct="1"/>
            <a:r>
              <a:rPr lang="en-US" b="0"/>
              <a:t>Most distant z</a:t>
            </a:r>
            <a:r>
              <a:rPr lang="en-US" b="0" baseline="-25000"/>
              <a:t>spec</a:t>
            </a:r>
          </a:p>
        </p:txBody>
      </p:sp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6019800" y="3943350"/>
            <a:ext cx="3386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Mortlock ea;Venemans ea.</a:t>
            </a:r>
          </a:p>
        </p:txBody>
      </p:sp>
      <p:pic>
        <p:nvPicPr>
          <p:cNvPr id="74757" name="Picture 1" descr="Screen Shot 2013-02-07 at 12.0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047750"/>
            <a:ext cx="338613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Cosmic </a:t>
            </a:r>
            <a:r>
              <a:rPr lang="en-US" b="0" dirty="0" err="1" smtClean="0"/>
              <a:t>reionization</a:t>
            </a:r>
            <a:r>
              <a:rPr lang="en-US" b="0" dirty="0" smtClean="0"/>
              <a:t> and beyond: redshifts for first galaxies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71536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2"/>
          <p:cNvSpPr txBox="1">
            <a:spLocks noChangeArrowheads="1"/>
          </p:cNvSpPr>
          <p:nvPr/>
        </p:nvSpPr>
        <p:spPr bwMode="auto">
          <a:xfrm>
            <a:off x="152400" y="2269391"/>
            <a:ext cx="8686800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Drop-out technique</a:t>
            </a:r>
            <a:r>
              <a:rPr lang="en-US" b="0" dirty="0" smtClean="0"/>
              <a:t>: </a:t>
            </a:r>
            <a:r>
              <a:rPr lang="en-US" b="0" dirty="0"/>
              <a:t>z~9 </a:t>
            </a:r>
            <a:r>
              <a:rPr lang="en-US" b="0" dirty="0" smtClean="0"/>
              <a:t>galaxies?</a:t>
            </a:r>
            <a:endParaRPr lang="en-US" b="0" dirty="0"/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SFR ~ few to ten M</a:t>
            </a:r>
            <a:r>
              <a:rPr lang="en-US" b="0" baseline="-25000" dirty="0"/>
              <a:t>o</a:t>
            </a:r>
            <a:r>
              <a:rPr lang="en-US" b="0" dirty="0"/>
              <a:t>/</a:t>
            </a:r>
            <a:r>
              <a:rPr lang="en-US" b="0" dirty="0" err="1" smtClean="0"/>
              <a:t>yr</a:t>
            </a:r>
            <a:r>
              <a:rPr lang="en-US" b="0" dirty="0" smtClean="0"/>
              <a:t>: </a:t>
            </a:r>
            <a:r>
              <a:rPr lang="en-US" b="0" dirty="0"/>
              <a:t>low </a:t>
            </a:r>
            <a:r>
              <a:rPr lang="en-US" b="0" dirty="0" smtClean="0"/>
              <a:t>SFR </a:t>
            </a:r>
            <a:r>
              <a:rPr lang="en-US" b="0" dirty="0"/>
              <a:t>galaxies that </a:t>
            </a:r>
            <a:r>
              <a:rPr lang="en-US" b="0" dirty="0" err="1"/>
              <a:t>reionize</a:t>
            </a:r>
            <a:r>
              <a:rPr lang="en-US" b="0" dirty="0"/>
              <a:t> the </a:t>
            </a:r>
            <a:r>
              <a:rPr lang="en-US" b="0" dirty="0" smtClean="0"/>
              <a:t>Universe?</a:t>
            </a:r>
            <a:endParaRPr lang="en-US" b="0" dirty="0"/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Difficulty: confirming </a:t>
            </a:r>
            <a:r>
              <a:rPr lang="en-US" b="0" dirty="0" smtClean="0"/>
              <a:t>redshifts (no </a:t>
            </a:r>
            <a:r>
              <a:rPr lang="en-US" b="0" dirty="0" err="1" smtClean="0"/>
              <a:t>Lya</a:t>
            </a:r>
            <a:r>
              <a:rPr lang="en-US" b="0" dirty="0" smtClean="0"/>
              <a:t>!)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 smtClean="0"/>
              <a:t>ALMA: </a:t>
            </a:r>
            <a:r>
              <a:rPr lang="en-US" b="0" dirty="0"/>
              <a:t>[CII] from 5M</a:t>
            </a:r>
            <a:r>
              <a:rPr lang="en-US" b="0" baseline="-25000" dirty="0"/>
              <a:t>o</a:t>
            </a:r>
            <a:r>
              <a:rPr lang="en-US" b="0" dirty="0"/>
              <a:t>/</a:t>
            </a:r>
            <a:r>
              <a:rPr lang="en-US" b="0" dirty="0" err="1"/>
              <a:t>yr</a:t>
            </a:r>
            <a:r>
              <a:rPr lang="en-US" b="0" dirty="0"/>
              <a:t> at z=7 in </a:t>
            </a:r>
            <a:r>
              <a:rPr lang="en-US" b="0" dirty="0" smtClean="0"/>
              <a:t>1hr; 8GHz </a:t>
            </a:r>
            <a:r>
              <a:rPr lang="en-US" b="0" dirty="0"/>
              <a:t>BW =&gt; </a:t>
            </a:r>
            <a:r>
              <a:rPr lang="en-US" b="0" dirty="0" err="1"/>
              <a:t>Δz</a:t>
            </a:r>
            <a:r>
              <a:rPr lang="en-US" b="0" dirty="0"/>
              <a:t> ~ 0.3 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/>
              <a:t>Low </a:t>
            </a:r>
            <a:r>
              <a:rPr lang="en-US" b="0" dirty="0" err="1" smtClean="0"/>
              <a:t>Metalicities</a:t>
            </a:r>
            <a:r>
              <a:rPr lang="en-US" b="0" dirty="0"/>
              <a:t> </a:t>
            </a:r>
            <a:r>
              <a:rPr lang="en-US" b="0" dirty="0" smtClean="0"/>
              <a:t>=&gt; </a:t>
            </a:r>
            <a:r>
              <a:rPr lang="en-US" b="0" dirty="0"/>
              <a:t>[CII]/FIR </a:t>
            </a:r>
            <a:r>
              <a:rPr lang="en-US" b="0" dirty="0" smtClean="0"/>
              <a:t>increases!</a:t>
            </a:r>
            <a:endParaRPr lang="en-US" b="0" dirty="0"/>
          </a:p>
        </p:txBody>
      </p:sp>
      <p:pic>
        <p:nvPicPr>
          <p:cNvPr id="75778" name="Picture 5" descr="Screen Shot 2012-12-07 at 3.04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6"/>
          <p:cNvSpPr txBox="1">
            <a:spLocks noChangeArrowheads="1"/>
          </p:cNvSpPr>
          <p:nvPr/>
        </p:nvSpPr>
        <p:spPr bwMode="auto">
          <a:xfrm>
            <a:off x="5384800" y="1539875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err="1"/>
              <a:t>Bouwens</a:t>
            </a:r>
            <a:r>
              <a:rPr lang="en-US" sz="2000" b="0" dirty="0"/>
              <a:t> et al. 2012</a:t>
            </a:r>
          </a:p>
        </p:txBody>
      </p:sp>
      <p:sp>
        <p:nvSpPr>
          <p:cNvPr id="75782" name="TextBox 6"/>
          <p:cNvSpPr txBox="1">
            <a:spLocks noChangeArrowheads="1"/>
          </p:cNvSpPr>
          <p:nvPr/>
        </p:nvSpPr>
        <p:spPr bwMode="auto">
          <a:xfrm>
            <a:off x="838200" y="0"/>
            <a:ext cx="762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Pushing further into reionization: z~9 near-IR dropouts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3200" y="24511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73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4-24 at 10.59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0"/>
            <a:ext cx="5778500" cy="5422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5334000"/>
            <a:ext cx="6324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Low z: main </a:t>
            </a:r>
            <a:r>
              <a:rPr lang="en-US" b="0" dirty="0" err="1" smtClean="0"/>
              <a:t>seq</a:t>
            </a:r>
            <a:r>
              <a:rPr lang="en-US" b="0" dirty="0" smtClean="0"/>
              <a:t> + SB + quasar hosts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High z: luminous quasar host galaxies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All cases: preselected on other properties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05398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_MG_5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Screen Shot 2013-02-07 at 11.50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038" y="152400"/>
            <a:ext cx="96980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3" descr="Screen Shot 2012-12-06 at 3.29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00" y="3200400"/>
            <a:ext cx="33791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8"/>
          <p:cNvSpPr txBox="1">
            <a:spLocks noChangeArrowheads="1"/>
          </p:cNvSpPr>
          <p:nvPr/>
        </p:nvSpPr>
        <p:spPr bwMode="auto">
          <a:xfrm>
            <a:off x="7124700" y="17526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+300 km/s</a:t>
            </a:r>
          </a:p>
        </p:txBody>
      </p:sp>
      <p:sp>
        <p:nvSpPr>
          <p:cNvPr id="73732" name="TextBox 9"/>
          <p:cNvSpPr txBox="1">
            <a:spLocks noChangeArrowheads="1"/>
          </p:cNvSpPr>
          <p:nvPr/>
        </p:nvSpPr>
        <p:spPr bwMode="auto">
          <a:xfrm>
            <a:off x="6553200" y="925512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3366FF"/>
                </a:solidFill>
              </a:rPr>
              <a:t>-200 km/s</a:t>
            </a:r>
          </a:p>
        </p:txBody>
      </p:sp>
      <p:sp>
        <p:nvSpPr>
          <p:cNvPr id="73733" name="TextBox 10"/>
          <p:cNvSpPr txBox="1">
            <a:spLocks noChangeArrowheads="1"/>
          </p:cNvSpPr>
          <p:nvPr/>
        </p:nvSpPr>
        <p:spPr bwMode="auto">
          <a:xfrm>
            <a:off x="210080" y="3200400"/>
            <a:ext cx="6516688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en-US" b="0" dirty="0"/>
              <a:t>ALMA Cycle 0: 5/5 detected [CII] + dust</a:t>
            </a:r>
          </a:p>
          <a:p>
            <a:pPr marL="342900" indent="-342900" algn="l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US" sz="2000" b="0" dirty="0"/>
              <a:t> Sizes ~ 2-3kpc, clear velocity gradients </a:t>
            </a:r>
          </a:p>
          <a:p>
            <a:pPr marL="342900" indent="-342900" algn="l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US" sz="2000" b="0" dirty="0"/>
              <a:t> </a:t>
            </a:r>
            <a:r>
              <a:rPr lang="en-US" sz="2000" b="0" dirty="0" err="1"/>
              <a:t>M</a:t>
            </a:r>
            <a:r>
              <a:rPr lang="en-US" sz="2000" b="0" baseline="-25000" dirty="0" err="1"/>
              <a:t>dyn</a:t>
            </a:r>
            <a:r>
              <a:rPr lang="en-US" sz="2000" b="0" dirty="0"/>
              <a:t> ~ </a:t>
            </a:r>
            <a:r>
              <a:rPr lang="en-US" sz="2000" b="0" dirty="0" smtClean="0"/>
              <a:t>5e10 M</a:t>
            </a:r>
            <a:r>
              <a:rPr lang="en-US" sz="2000" b="0" baseline="-25000" dirty="0" smtClean="0"/>
              <a:t>o</a:t>
            </a:r>
            <a:r>
              <a:rPr lang="en-US" sz="2000" b="0" baseline="-25000" dirty="0"/>
              <a:t>,</a:t>
            </a:r>
            <a:r>
              <a:rPr lang="en-US" sz="2000" b="0" dirty="0" smtClean="0"/>
              <a:t> </a:t>
            </a:r>
            <a:r>
              <a:rPr lang="en-US" sz="2000" b="0" dirty="0"/>
              <a:t>M</a:t>
            </a:r>
            <a:r>
              <a:rPr lang="en-US" sz="2000" b="0" baseline="-25000" dirty="0"/>
              <a:t>H2</a:t>
            </a:r>
            <a:r>
              <a:rPr lang="en-US" sz="2000" b="0" dirty="0"/>
              <a:t> ~ 3e10 (α/0.8) </a:t>
            </a:r>
            <a:r>
              <a:rPr lang="en-US" sz="2000" b="0" dirty="0" smtClean="0"/>
              <a:t>M</a:t>
            </a:r>
            <a:r>
              <a:rPr lang="en-US" sz="2000" b="0" baseline="-25000" dirty="0" smtClean="0"/>
              <a:t>o</a:t>
            </a:r>
          </a:p>
          <a:p>
            <a:pPr algn="l">
              <a:spcBef>
                <a:spcPct val="50000"/>
              </a:spcBef>
              <a:buFontTx/>
              <a:buChar char="•"/>
              <a:defRPr/>
            </a:pPr>
            <a:r>
              <a:rPr lang="en-US" b="0" dirty="0"/>
              <a:t>Maximal SB disk</a:t>
            </a:r>
            <a:r>
              <a:rPr lang="en-US" b="0" dirty="0" smtClean="0"/>
              <a:t>: </a:t>
            </a:r>
            <a:r>
              <a:rPr lang="en-US" b="0" dirty="0"/>
              <a:t>1000 M</a:t>
            </a:r>
            <a:r>
              <a:rPr lang="en-US" b="0" baseline="-25000" dirty="0"/>
              <a:t>o</a:t>
            </a:r>
            <a:r>
              <a:rPr lang="en-US" b="0" dirty="0"/>
              <a:t> yr</a:t>
            </a:r>
            <a:r>
              <a:rPr lang="en-US" b="0" baseline="30000" dirty="0"/>
              <a:t>-1</a:t>
            </a:r>
            <a:r>
              <a:rPr lang="en-US" b="0" dirty="0"/>
              <a:t> kpc</a:t>
            </a:r>
            <a:r>
              <a:rPr lang="en-US" b="0" baseline="30000" dirty="0"/>
              <a:t>-2 </a:t>
            </a:r>
            <a:endParaRPr lang="en-US" sz="2000" b="0" dirty="0"/>
          </a:p>
          <a:p>
            <a:pPr lvl="1" algn="l">
              <a:spcBef>
                <a:spcPct val="50000"/>
              </a:spcBef>
              <a:buFont typeface="Wingdings" charset="0"/>
              <a:buChar char="Ø"/>
              <a:defRPr/>
            </a:pPr>
            <a:r>
              <a:rPr lang="en-US" sz="2000" b="0" dirty="0"/>
              <a:t> Self-gravitating gas disk, support by radiation pressure on dust grains </a:t>
            </a:r>
          </a:p>
          <a:p>
            <a:pPr lvl="1" algn="l">
              <a:spcBef>
                <a:spcPct val="50000"/>
              </a:spcBef>
              <a:buFont typeface="Wingdings" charset="0"/>
              <a:buChar char="Ø"/>
              <a:defRPr/>
            </a:pPr>
            <a:r>
              <a:rPr lang="ja-JP" altLang="en-US" sz="2000" b="0" dirty="0"/>
              <a:t>‘</a:t>
            </a:r>
            <a:r>
              <a:rPr lang="en-US" altLang="ja-JP" sz="2000" b="0" dirty="0" err="1"/>
              <a:t>Eddington</a:t>
            </a:r>
            <a:r>
              <a:rPr lang="en-US" altLang="ja-JP" sz="2000" b="0" dirty="0"/>
              <a:t> limited</a:t>
            </a:r>
            <a:r>
              <a:rPr lang="ja-JP" altLang="en-US" sz="2000" b="0" dirty="0"/>
              <a:t>’</a:t>
            </a:r>
            <a:r>
              <a:rPr lang="en-US" altLang="ja-JP" sz="2000" b="0" dirty="0"/>
              <a:t> </a:t>
            </a:r>
            <a:endParaRPr lang="en-US" altLang="ja-JP" sz="2000" b="0" baseline="30000" dirty="0"/>
          </a:p>
          <a:p>
            <a:pPr lvl="1" algn="l">
              <a:spcBef>
                <a:spcPct val="50000"/>
              </a:spcBef>
              <a:buFont typeface="Wingdings" charset="0"/>
              <a:buChar char="Ø"/>
              <a:defRPr/>
            </a:pPr>
            <a:r>
              <a:rPr lang="en-US" sz="2000" b="0" dirty="0"/>
              <a:t> </a:t>
            </a:r>
            <a:r>
              <a:rPr lang="en-US" sz="2000" b="0" dirty="0" err="1"/>
              <a:t>eg</a:t>
            </a:r>
            <a:r>
              <a:rPr lang="en-US" sz="2000" b="0" dirty="0"/>
              <a:t>. Arp 220 on 100pc scale, Orion &lt; 1pc </a:t>
            </a:r>
            <a:r>
              <a:rPr lang="en-US" sz="2000" b="0" dirty="0" smtClean="0"/>
              <a:t>scale</a:t>
            </a:r>
            <a:endParaRPr lang="en-US" sz="3200" b="0" baseline="-25000" dirty="0"/>
          </a:p>
        </p:txBody>
      </p:sp>
      <p:sp>
        <p:nvSpPr>
          <p:cNvPr id="73734" name="TextBox 2"/>
          <p:cNvSpPr txBox="1">
            <a:spLocks noChangeArrowheads="1"/>
          </p:cNvSpPr>
          <p:nvPr/>
        </p:nvSpPr>
        <p:spPr bwMode="auto">
          <a:xfrm>
            <a:off x="152400" y="1955800"/>
            <a:ext cx="2133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3AF7FF"/>
                </a:solidFill>
              </a:rPr>
              <a:t>300GHz, 0.5</a:t>
            </a:r>
            <a:r>
              <a:rPr lang="ja-JP" altLang="en-US" sz="1800" b="0">
                <a:solidFill>
                  <a:srgbClr val="3AF7FF"/>
                </a:solidFill>
              </a:rPr>
              <a:t>”</a:t>
            </a:r>
            <a:r>
              <a:rPr lang="en-US" altLang="ja-JP" sz="1800" b="0">
                <a:solidFill>
                  <a:srgbClr val="3AF7FF"/>
                </a:solidFill>
              </a:rPr>
              <a:t> res</a:t>
            </a:r>
          </a:p>
          <a:p>
            <a:pPr eaLnBrk="1" hangingPunct="1"/>
            <a:r>
              <a:rPr lang="en-US" altLang="ja-JP" sz="1800" b="0">
                <a:solidFill>
                  <a:srgbClr val="3AF7FF"/>
                </a:solidFill>
              </a:rPr>
              <a:t>1hr, 17ant</a:t>
            </a:r>
          </a:p>
          <a:p>
            <a:pPr eaLnBrk="1" hangingPunct="1"/>
            <a:endParaRPr lang="en-US">
              <a:solidFill>
                <a:srgbClr val="3AF7FF"/>
              </a:solidFill>
            </a:endParaRPr>
          </a:p>
        </p:txBody>
      </p:sp>
      <p:sp>
        <p:nvSpPr>
          <p:cNvPr id="73735" name="TextBox 10"/>
          <p:cNvSpPr txBox="1">
            <a:spLocks noChangeArrowheads="1"/>
          </p:cNvSpPr>
          <p:nvPr/>
        </p:nvSpPr>
        <p:spPr bwMode="auto">
          <a:xfrm>
            <a:off x="201613" y="522288"/>
            <a:ext cx="2084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0" dirty="0" smtClean="0">
                <a:solidFill>
                  <a:schemeClr val="bg1"/>
                </a:solidFill>
              </a:rPr>
              <a:t>Dust         Wang </a:t>
            </a:r>
            <a:r>
              <a:rPr lang="en-US" altLang="ja-JP" sz="1800" b="0" dirty="0" err="1" smtClean="0">
                <a:solidFill>
                  <a:schemeClr val="bg1"/>
                </a:solidFill>
              </a:rPr>
              <a:t>ea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 </a:t>
            </a:r>
            <a:endParaRPr lang="en-US" altLang="ja-JP" sz="1800" b="0" dirty="0">
              <a:solidFill>
                <a:schemeClr val="bg1"/>
              </a:solidFill>
            </a:endParaRPr>
          </a:p>
        </p:txBody>
      </p:sp>
      <p:sp>
        <p:nvSpPr>
          <p:cNvPr id="73736" name="TextBox 11"/>
          <p:cNvSpPr txBox="1">
            <a:spLocks noChangeArrowheads="1"/>
          </p:cNvSpPr>
          <p:nvPr/>
        </p:nvSpPr>
        <p:spPr bwMode="auto">
          <a:xfrm>
            <a:off x="3124200" y="457200"/>
            <a:ext cx="95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0">
                <a:solidFill>
                  <a:schemeClr val="bg1"/>
                </a:solidFill>
              </a:rPr>
              <a:t>Gas</a:t>
            </a:r>
          </a:p>
        </p:txBody>
      </p:sp>
      <p:sp>
        <p:nvSpPr>
          <p:cNvPr id="73737" name="TextBox 3"/>
          <p:cNvSpPr txBox="1">
            <a:spLocks noChangeArrowheads="1"/>
          </p:cNvSpPr>
          <p:nvPr/>
        </p:nvSpPr>
        <p:spPr bwMode="auto">
          <a:xfrm>
            <a:off x="9448800" y="1358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Quasar hosts: Dynamics of first galaxies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19618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Picture 16.png"/>
          <p:cNvPicPr>
            <a:picLocks noChangeAspect="1"/>
          </p:cNvPicPr>
          <p:nvPr/>
        </p:nvPicPr>
        <p:blipFill>
          <a:blip r:embed="rId2">
            <a:lum bright="-32000" contrast="46000"/>
          </a:blip>
          <a:srcRect/>
          <a:stretch>
            <a:fillRect/>
          </a:stretch>
        </p:blipFill>
        <p:spPr bwMode="auto">
          <a:xfrm>
            <a:off x="1143000" y="533400"/>
            <a:ext cx="7010400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905000" y="0"/>
            <a:ext cx="594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/>
              <a:t>M</a:t>
            </a:r>
            <a:r>
              <a:rPr lang="en-US" b="0" baseline="-25000"/>
              <a:t>bh</a:t>
            </a:r>
            <a:r>
              <a:rPr lang="en-US" b="0"/>
              <a:t>/M</a:t>
            </a:r>
            <a:r>
              <a:rPr lang="en-US" b="0" baseline="-25000"/>
              <a:t>dyn</a:t>
            </a:r>
            <a:r>
              <a:rPr lang="en-US" b="0"/>
              <a:t> vs. inclination for z=6 QSOs</a:t>
            </a:r>
          </a:p>
        </p:txBody>
      </p:sp>
      <p:cxnSp>
        <p:nvCxnSpPr>
          <p:cNvPr id="65540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4648994" y="2971006"/>
            <a:ext cx="381000" cy="230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3200400" y="32004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/>
              <a:t>Low z relation</a:t>
            </a:r>
          </a:p>
        </p:txBody>
      </p:sp>
      <p:sp>
        <p:nvSpPr>
          <p:cNvPr id="65542" name="TextBox 10"/>
          <p:cNvSpPr txBox="1">
            <a:spLocks noChangeArrowheads="1"/>
          </p:cNvSpPr>
          <p:nvPr/>
        </p:nvSpPr>
        <p:spPr bwMode="auto">
          <a:xfrm>
            <a:off x="2286000" y="5545138"/>
            <a:ext cx="525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/>
              <a:t>All must be face-on: </a:t>
            </a:r>
            <a:r>
              <a:rPr lang="en-US" b="0" dirty="0" err="1"/>
              <a:t>i</a:t>
            </a:r>
            <a:r>
              <a:rPr lang="en-US" b="0" dirty="0"/>
              <a:t> &lt; </a:t>
            </a:r>
            <a:r>
              <a:rPr lang="en-US" b="0" dirty="0" smtClean="0"/>
              <a:t>20</a:t>
            </a:r>
            <a:r>
              <a:rPr lang="en-US" b="0" baseline="30000" dirty="0" smtClean="0"/>
              <a:t>o</a:t>
            </a:r>
          </a:p>
          <a:p>
            <a:r>
              <a:rPr lang="en-US" b="0" dirty="0" smtClean="0"/>
              <a:t>Need imaging!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43808041"/>
      </p:ext>
    </p:extLst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5-09 at 4.2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799"/>
            <a:ext cx="7696200" cy="3836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4953000"/>
            <a:ext cx="594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Correlation has become scatter</a:t>
            </a:r>
          </a:p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Possibly sub-correlations</a:t>
            </a:r>
          </a:p>
          <a:p>
            <a:pPr marL="342900" indent="-342900" algn="l">
              <a:buFont typeface="Arial"/>
              <a:buChar char="•"/>
            </a:pPr>
            <a:r>
              <a:rPr lang="en-US" b="0" dirty="0" smtClean="0"/>
              <a:t>See </a:t>
            </a:r>
            <a:r>
              <a:rPr lang="en-US" b="0" dirty="0" err="1" smtClean="0"/>
              <a:t>Kormendy</a:t>
            </a:r>
            <a:r>
              <a:rPr lang="en-US" b="0" dirty="0" smtClean="0"/>
              <a:t> &amp; Ho ARAA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60795177"/>
      </p:ext>
    </p:extLst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lk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77682"/>
            <a:ext cx="6324600" cy="6151718"/>
          </a:xfrm>
          <a:prstGeom prst="rect">
            <a:avLst/>
          </a:prstGeom>
        </p:spPr>
      </p:pic>
      <p:pic>
        <p:nvPicPr>
          <p:cNvPr id="4" name="Picture 3" descr="m82_subar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11"/>
            <a:ext cx="3472873" cy="1790700"/>
          </a:xfrm>
          <a:prstGeom prst="rect">
            <a:avLst/>
          </a:prstGeom>
        </p:spPr>
      </p:pic>
      <p:pic>
        <p:nvPicPr>
          <p:cNvPr id="5" name="Picture 4" descr="Screen Shot 2014-05-10 at 3.29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85" y="3048000"/>
            <a:ext cx="3047999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0635"/>
      </p:ext>
    </p:extLst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5-10 at 3.30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2681162" cy="3136900"/>
          </a:xfrm>
          <a:prstGeom prst="rect">
            <a:avLst/>
          </a:prstGeom>
        </p:spPr>
      </p:pic>
      <p:pic>
        <p:nvPicPr>
          <p:cNvPr id="3" name="Picture 2" descr="Screen Shot 2014-05-10 at 3.29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7714"/>
            <a:ext cx="4953000" cy="2830286"/>
          </a:xfrm>
          <a:prstGeom prst="rect">
            <a:avLst/>
          </a:prstGeom>
        </p:spPr>
      </p:pic>
      <p:pic>
        <p:nvPicPr>
          <p:cNvPr id="4" name="Picture 3" descr="Screen Shot 2014-05-10 at 3.26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22" y="3136900"/>
            <a:ext cx="4064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22203"/>
      </p:ext>
    </p:extLst>
  </p:cSld>
  <p:clrMapOvr>
    <a:masterClrMapping/>
  </p:clrMapOvr>
  <p:transition xmlns:p14="http://schemas.microsoft.com/office/powerpoint/2010/main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5-10 at 3.3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7200"/>
            <a:ext cx="4450887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 flow problem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36576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err="1" smtClean="0"/>
              <a:t>Tcool</a:t>
            </a:r>
            <a:r>
              <a:rPr lang="en-US" b="0" dirty="0" smtClean="0"/>
              <a:t> = ?? &lt; </a:t>
            </a:r>
            <a:r>
              <a:rPr lang="en-US" b="0" dirty="0" err="1" smtClean="0"/>
              <a:t>thubble</a:t>
            </a:r>
            <a:endParaRPr lang="en-US" b="0" dirty="0" smtClean="0"/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b="0" dirty="0" smtClean="0"/>
              <a:t>Radio jet energy input is enough to keep the gas hot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04424031"/>
      </p:ext>
    </p:extLst>
  </p:cSld>
  <p:clrMapOvr>
    <a:masterClrMapping/>
  </p:clrMapOvr>
  <p:transition xmlns:p14="http://schemas.microsoft.com/office/powerpoint/2010/main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1" descr="Screen shot 2011-05-18 at 4.1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7323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4" descr="Screen shot 2011-05-18 at 4.4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76200"/>
            <a:ext cx="3051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152400" y="7937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b="0" dirty="0" smtClean="0"/>
              <a:t>CO in Main sequence</a:t>
            </a:r>
            <a:endParaRPr lang="en-US" b="0" dirty="0"/>
          </a:p>
        </p:txBody>
      </p:sp>
      <p:cxnSp>
        <p:nvCxnSpPr>
          <p:cNvPr id="49156" name="Straight Arrow Connector 6"/>
          <p:cNvCxnSpPr>
            <a:cxnSpLocks noChangeShapeType="1"/>
          </p:cNvCxnSpPr>
          <p:nvPr/>
        </p:nvCxnSpPr>
        <p:spPr bwMode="auto">
          <a:xfrm>
            <a:off x="3200400" y="1397000"/>
            <a:ext cx="3886200" cy="2317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7845425" y="522288"/>
            <a:ext cx="1219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z=1.5</a:t>
            </a:r>
          </a:p>
        </p:txBody>
      </p:sp>
      <p:sp>
        <p:nvSpPr>
          <p:cNvPr id="49158" name="TextBox 9"/>
          <p:cNvSpPr txBox="1">
            <a:spLocks noChangeArrowheads="1"/>
          </p:cNvSpPr>
          <p:nvPr/>
        </p:nvSpPr>
        <p:spPr bwMode="auto">
          <a:xfrm>
            <a:off x="7772400" y="152400"/>
            <a:ext cx="1292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CO1-0</a:t>
            </a:r>
          </a:p>
        </p:txBody>
      </p:sp>
      <p:cxnSp>
        <p:nvCxnSpPr>
          <p:cNvPr id="49159" name="Straight Connector 11"/>
          <p:cNvCxnSpPr>
            <a:cxnSpLocks noChangeShapeType="1"/>
          </p:cNvCxnSpPr>
          <p:nvPr/>
        </p:nvCxnSpPr>
        <p:spPr bwMode="auto">
          <a:xfrm>
            <a:off x="8686800" y="56388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49160" name="Group 4"/>
          <p:cNvGrpSpPr>
            <a:grpSpLocks/>
          </p:cNvGrpSpPr>
          <p:nvPr/>
        </p:nvGrpSpPr>
        <p:grpSpPr bwMode="auto">
          <a:xfrm>
            <a:off x="6019800" y="3352800"/>
            <a:ext cx="2971800" cy="2884488"/>
            <a:chOff x="4724400" y="990600"/>
            <a:chExt cx="3419475" cy="3419475"/>
          </a:xfrm>
        </p:grpSpPr>
        <p:pic>
          <p:nvPicPr>
            <p:cNvPr id="49164" name="Picture 12" descr="gn20_overl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066800"/>
              <a:ext cx="3419475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5" name="TextBox 17"/>
            <p:cNvSpPr txBox="1">
              <a:spLocks noChangeArrowheads="1"/>
            </p:cNvSpPr>
            <p:nvPr/>
          </p:nvSpPr>
          <p:spPr bwMode="auto">
            <a:xfrm>
              <a:off x="6162676" y="990600"/>
              <a:ext cx="1866900" cy="49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cxnSp>
        <p:nvCxnSpPr>
          <p:cNvPr id="49161" name="Straight Arrow Connector 15"/>
          <p:cNvCxnSpPr>
            <a:cxnSpLocks noChangeShapeType="1"/>
          </p:cNvCxnSpPr>
          <p:nvPr/>
        </p:nvCxnSpPr>
        <p:spPr bwMode="auto">
          <a:xfrm>
            <a:off x="2590800" y="3352800"/>
            <a:ext cx="3581400" cy="9906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2" name="TextBox 16"/>
          <p:cNvSpPr txBox="1">
            <a:spLocks noChangeArrowheads="1"/>
          </p:cNvSpPr>
          <p:nvPr/>
        </p:nvSpPr>
        <p:spPr bwMode="auto">
          <a:xfrm>
            <a:off x="7848600" y="3406775"/>
            <a:ext cx="1347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CO2-1 z=4.0</a:t>
            </a:r>
          </a:p>
        </p:txBody>
      </p:sp>
      <p:sp>
        <p:nvSpPr>
          <p:cNvPr id="49163" name="TextBox 13"/>
          <p:cNvSpPr txBox="1">
            <a:spLocks noChangeArrowheads="1"/>
          </p:cNvSpPr>
          <p:nvPr/>
        </p:nvSpPr>
        <p:spPr bwMode="auto">
          <a:xfrm>
            <a:off x="152400" y="5429250"/>
            <a:ext cx="5751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 dirty="0" smtClean="0"/>
              <a:t>Serendipity becomes </a:t>
            </a:r>
            <a:r>
              <a:rPr lang="en-US" b="0" dirty="0"/>
              <a:t>the norm!</a:t>
            </a:r>
          </a:p>
          <a:p>
            <a:pPr algn="l" eaLnBrk="1" hangingPunct="1"/>
            <a:r>
              <a:rPr lang="en-US" b="0" dirty="0"/>
              <a:t>Every observation with JVLA at ≥ 20GHz, w. 8 GHz BW will detect CO in distant galaxies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9740" y="1295400"/>
            <a:ext cx="1770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bg1"/>
                </a:solidFill>
              </a:rPr>
              <a:t>GN 20, 1</a:t>
            </a:r>
            <a:r>
              <a:rPr lang="ja-JP" altLang="en-US" sz="1800" b="0" dirty="0">
                <a:solidFill>
                  <a:schemeClr val="bg1"/>
                </a:solidFill>
              </a:rPr>
              <a:t>’</a:t>
            </a:r>
            <a:r>
              <a:rPr lang="en-US" altLang="ja-JP" sz="1800" b="0" dirty="0">
                <a:solidFill>
                  <a:schemeClr val="bg1"/>
                </a:solidFill>
              </a:rPr>
              <a:t> 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field  256MHz  BW</a:t>
            </a:r>
          </a:p>
          <a:p>
            <a:pPr algn="l"/>
            <a:r>
              <a:rPr lang="en-US" altLang="ja-JP" sz="1800" b="0" dirty="0">
                <a:solidFill>
                  <a:schemeClr val="bg1"/>
                </a:solidFill>
              </a:rPr>
              <a:t>3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z</a:t>
            </a:r>
            <a:r>
              <a:rPr lang="en-US" altLang="ja-JP" sz="1800" b="0" dirty="0">
                <a:solidFill>
                  <a:schemeClr val="bg1"/>
                </a:solidFill>
              </a:rPr>
              <a:t>=4 SMGs 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altLang="ja-JP" sz="1800" b="0" dirty="0" smtClean="0">
                <a:solidFill>
                  <a:schemeClr val="bg1"/>
                </a:solidFill>
              </a:rPr>
              <a:t>1 </a:t>
            </a:r>
            <a:r>
              <a:rPr lang="en-US" altLang="ja-JP" sz="1800" b="0" dirty="0" err="1" smtClean="0">
                <a:solidFill>
                  <a:schemeClr val="bg1"/>
                </a:solidFill>
              </a:rPr>
              <a:t>sBzK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</a:t>
            </a:r>
            <a:r>
              <a:rPr lang="en-US" altLang="ja-JP" sz="1800" b="0" dirty="0">
                <a:solidFill>
                  <a:schemeClr val="bg1"/>
                </a:solidFill>
              </a:rPr>
              <a:t>at z=1.5</a:t>
            </a:r>
            <a:endParaRPr lang="en-US" sz="1800" b="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dropped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9" y="1076622"/>
            <a:ext cx="8756675" cy="438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0" name="AutoShape 2"/>
          <p:cNvSpPr>
            <a:spLocks/>
          </p:cNvSpPr>
          <p:nvPr/>
        </p:nvSpPr>
        <p:spPr bwMode="auto">
          <a:xfrm>
            <a:off x="69205" y="174129"/>
            <a:ext cx="8974336" cy="3393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CE8B5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2000" dirty="0"/>
              <a:t>complementarity of different frequency bands</a:t>
            </a:r>
            <a:endParaRPr lang="en-US" sz="3200" dirty="0"/>
          </a:p>
        </p:txBody>
      </p:sp>
      <p:sp>
        <p:nvSpPr>
          <p:cNvPr id="99331" name="AutoShape 3"/>
          <p:cNvSpPr>
            <a:spLocks/>
          </p:cNvSpPr>
          <p:nvPr/>
        </p:nvSpPr>
        <p:spPr bwMode="auto">
          <a:xfrm>
            <a:off x="6583412" y="5680323"/>
            <a:ext cx="2273722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algn="l"/>
            <a:endParaRPr lang="en-US" b="0" dirty="0"/>
          </a:p>
        </p:txBody>
      </p:sp>
      <p:sp>
        <p:nvSpPr>
          <p:cNvPr id="99332" name="AutoShape 4"/>
          <p:cNvSpPr>
            <a:spLocks/>
          </p:cNvSpPr>
          <p:nvPr/>
        </p:nvSpPr>
        <p:spPr bwMode="auto">
          <a:xfrm>
            <a:off x="946547" y="838200"/>
            <a:ext cx="3145482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algn="l"/>
            <a:r>
              <a:rPr lang="en-US" sz="1400" b="0" dirty="0"/>
              <a:t>redshift coverage and detections: CO lines</a:t>
            </a:r>
            <a:endParaRPr lang="en-US" b="0" dirty="0"/>
          </a:p>
        </p:txBody>
      </p:sp>
      <p:sp>
        <p:nvSpPr>
          <p:cNvPr id="99333" name="AutoShape 5"/>
          <p:cNvSpPr>
            <a:spLocks/>
          </p:cNvSpPr>
          <p:nvPr/>
        </p:nvSpPr>
        <p:spPr bwMode="auto">
          <a:xfrm>
            <a:off x="5206008" y="842665"/>
            <a:ext cx="3274963" cy="2768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algn="l"/>
            <a:r>
              <a:rPr lang="en-US" sz="1400" b="0" dirty="0"/>
              <a:t>redshift coverage and detections: other lines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01110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4-24 at 11.21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6673"/>
            <a:ext cx="7251700" cy="5710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228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Multi-line spectroscopy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90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Screen shot 2012-09-18 at 10.21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19137"/>
            <a:ext cx="715645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Box 2"/>
          <p:cNvSpPr txBox="1">
            <a:spLocks noChangeArrowheads="1"/>
          </p:cNvSpPr>
          <p:nvPr/>
        </p:nvSpPr>
        <p:spPr bwMode="auto">
          <a:xfrm>
            <a:off x="381000" y="338137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/>
              <a:t>Spectroscopic imaging </a:t>
            </a:r>
            <a:r>
              <a:rPr lang="ja-JP" altLang="en-US" b="0" dirty="0"/>
              <a:t>‘</a:t>
            </a:r>
            <a:r>
              <a:rPr lang="en-US" altLang="ja-JP" b="0" dirty="0" err="1"/>
              <a:t>n</a:t>
            </a:r>
            <a:r>
              <a:rPr lang="en-US" altLang="ja-JP" b="0" baseline="-25000" dirty="0" err="1"/>
              <a:t>ch</a:t>
            </a:r>
            <a:r>
              <a:rPr lang="en-US" altLang="ja-JP" b="0" dirty="0"/>
              <a:t> x 1000 words</a:t>
            </a:r>
            <a:r>
              <a:rPr lang="ja-JP" altLang="en-US" b="0" dirty="0"/>
              <a:t>’</a:t>
            </a:r>
            <a:endParaRPr lang="en-US" b="0" dirty="0"/>
          </a:p>
        </p:txBody>
      </p:sp>
      <p:sp>
        <p:nvSpPr>
          <p:cNvPr id="126979" name="TextBox 3"/>
          <p:cNvSpPr txBox="1">
            <a:spLocks noChangeArrowheads="1"/>
          </p:cNvSpPr>
          <p:nvPr/>
        </p:nvSpPr>
        <p:spPr bwMode="auto">
          <a:xfrm>
            <a:off x="1905000" y="4757737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FFFFFF"/>
                </a:solidFill>
              </a:rPr>
              <a:t>CSG</a:t>
            </a:r>
          </a:p>
        </p:txBody>
      </p:sp>
      <p:sp>
        <p:nvSpPr>
          <p:cNvPr id="126980" name="TextBox 4"/>
          <p:cNvSpPr txBox="1">
            <a:spLocks noChangeArrowheads="1"/>
          </p:cNvSpPr>
          <p:nvPr/>
        </p:nvSpPr>
        <p:spPr bwMode="auto">
          <a:xfrm>
            <a:off x="6553200" y="4757737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SMG</a:t>
            </a:r>
          </a:p>
        </p:txBody>
      </p:sp>
      <p:sp>
        <p:nvSpPr>
          <p:cNvPr id="126981" name="TextBox 5"/>
          <p:cNvSpPr txBox="1">
            <a:spLocks noChangeArrowheads="1"/>
          </p:cNvSpPr>
          <p:nvPr/>
        </p:nvSpPr>
        <p:spPr bwMode="auto">
          <a:xfrm>
            <a:off x="4038600" y="4757737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Quasar</a:t>
            </a:r>
          </a:p>
        </p:txBody>
      </p:sp>
      <p:sp>
        <p:nvSpPr>
          <p:cNvPr id="126983" name="TextBox 7"/>
          <p:cNvSpPr txBox="1">
            <a:spLocks noChangeArrowheads="1"/>
          </p:cNvSpPr>
          <p:nvPr/>
        </p:nvSpPr>
        <p:spPr bwMode="auto">
          <a:xfrm>
            <a:off x="1295400" y="1176337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Bure</a:t>
            </a:r>
          </a:p>
        </p:txBody>
      </p:sp>
      <p:sp>
        <p:nvSpPr>
          <p:cNvPr id="126984" name="TextBox 8"/>
          <p:cNvSpPr txBox="1">
            <a:spLocks noChangeArrowheads="1"/>
          </p:cNvSpPr>
          <p:nvPr/>
        </p:nvSpPr>
        <p:spPr bwMode="auto">
          <a:xfrm>
            <a:off x="3429000" y="1176337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VLA</a:t>
            </a:r>
          </a:p>
        </p:txBody>
      </p:sp>
      <p:sp>
        <p:nvSpPr>
          <p:cNvPr id="126985" name="TextBox 9"/>
          <p:cNvSpPr txBox="1">
            <a:spLocks noChangeArrowheads="1"/>
          </p:cNvSpPr>
          <p:nvPr/>
        </p:nvSpPr>
        <p:spPr bwMode="auto">
          <a:xfrm>
            <a:off x="5486400" y="1143000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VLA</a:t>
            </a:r>
          </a:p>
        </p:txBody>
      </p:sp>
    </p:spTree>
    <p:extLst>
      <p:ext uri="{BB962C8B-B14F-4D97-AF65-F5344CB8AC3E}">
        <p14:creationId xmlns:p14="http://schemas.microsoft.com/office/powerpoint/2010/main" val="42918901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tto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76200"/>
            <a:ext cx="5689600" cy="4608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7592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0" dirty="0" err="1" smtClean="0"/>
              <a:t>Submm</a:t>
            </a:r>
            <a:r>
              <a:rPr lang="en-US" b="0" dirty="0" smtClean="0"/>
              <a:t> galaxies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Sources identified with first 250/350 GHz bolometer surveys w. </a:t>
            </a:r>
            <a:r>
              <a:rPr lang="en-US" sz="2000" b="0" dirty="0" err="1" smtClean="0"/>
              <a:t>mJy</a:t>
            </a:r>
            <a:r>
              <a:rPr lang="en-US" sz="2000" b="0" dirty="0" smtClean="0"/>
              <a:t> sensitivity w. JCMT, IRAM 30m (1998)</a:t>
            </a:r>
          </a:p>
          <a:p>
            <a:pPr marL="342900" indent="-342900" algn="l">
              <a:spcBef>
                <a:spcPts val="600"/>
              </a:spcBef>
              <a:buFont typeface="Arial"/>
              <a:buChar char="•"/>
            </a:pPr>
            <a:r>
              <a:rPr lang="en-US" sz="2000" b="0" dirty="0" smtClean="0"/>
              <a:t>What are they?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Distant galaxies?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Nearby galaxies?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Galactic dust?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Rocks in interplanetary medium?</a:t>
            </a:r>
          </a:p>
        </p:txBody>
      </p:sp>
      <p:pic>
        <p:nvPicPr>
          <p:cNvPr id="5" name="Picture 4" descr="scub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684849"/>
            <a:ext cx="2530208" cy="2007157"/>
          </a:xfrm>
          <a:prstGeom prst="rect">
            <a:avLst/>
          </a:prstGeom>
        </p:spPr>
      </p:pic>
      <p:pic>
        <p:nvPicPr>
          <p:cNvPr id="7" name="Picture 6" descr="jc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9" y="4095750"/>
            <a:ext cx="3322281" cy="2491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6008" y="5020270"/>
            <a:ext cx="2117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/>
              <a:t>SCUBA Bolometer camera: direct detector at </a:t>
            </a:r>
            <a:r>
              <a:rPr lang="en-US" sz="1800" b="0" dirty="0" err="1" smtClean="0"/>
              <a:t>submm</a:t>
            </a:r>
            <a:r>
              <a:rPr lang="en-US" sz="1800" b="0" dirty="0" smtClean="0"/>
              <a:t> wavelengths (850um)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719071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38704</TotalTime>
  <Words>3010</Words>
  <Application>Microsoft Macintosh PowerPoint</Application>
  <PresentationFormat>On-screen Show (4:3)</PresentationFormat>
  <Paragraphs>427</Paragraphs>
  <Slides>57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Chris Carilli</cp:lastModifiedBy>
  <cp:revision>724</cp:revision>
  <cp:lastPrinted>2012-05-02T11:15:56Z</cp:lastPrinted>
  <dcterms:created xsi:type="dcterms:W3CDTF">2012-05-28T12:34:36Z</dcterms:created>
  <dcterms:modified xsi:type="dcterms:W3CDTF">2014-06-23T09:46:48Z</dcterms:modified>
</cp:coreProperties>
</file>