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2"/>
  </p:notesMasterIdLst>
  <p:sldIdLst>
    <p:sldId id="616" r:id="rId2"/>
    <p:sldId id="625" r:id="rId3"/>
    <p:sldId id="1260" r:id="rId4"/>
    <p:sldId id="1052" r:id="rId5"/>
    <p:sldId id="1068" r:id="rId6"/>
    <p:sldId id="1241" r:id="rId7"/>
    <p:sldId id="1257" r:id="rId8"/>
    <p:sldId id="1252" r:id="rId9"/>
    <p:sldId id="1058" r:id="rId10"/>
    <p:sldId id="1056" r:id="rId11"/>
    <p:sldId id="1253" r:id="rId12"/>
    <p:sldId id="292" r:id="rId13"/>
    <p:sldId id="1245" r:id="rId14"/>
    <p:sldId id="1566" r:id="rId15"/>
    <p:sldId id="1564" r:id="rId16"/>
    <p:sldId id="1259" r:id="rId17"/>
    <p:sldId id="1243" r:id="rId18"/>
    <p:sldId id="1248" r:id="rId19"/>
    <p:sldId id="1562" r:id="rId20"/>
    <p:sldId id="1565" r:id="rId21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AE48"/>
    <a:srgbClr val="008DF5"/>
    <a:srgbClr val="C55A28"/>
    <a:srgbClr val="DD662F"/>
    <a:srgbClr val="FBFAF9"/>
    <a:srgbClr val="CD5F2B"/>
    <a:srgbClr val="57C9F7"/>
    <a:srgbClr val="BF7FBF"/>
    <a:srgbClr val="EE7D33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27" autoAdjust="0"/>
    <p:restoredTop sz="96137" autoAdjust="0"/>
  </p:normalViewPr>
  <p:slideViewPr>
    <p:cSldViewPr snapToGrid="0" snapToObjects="1" showGuides="1">
      <p:cViewPr>
        <p:scale>
          <a:sx n="249" d="100"/>
          <a:sy n="249" d="100"/>
        </p:scale>
        <p:origin x="616" y="65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644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502BE4-89DD-6548-82D3-2826A713AC64}" type="datetimeFigureOut">
              <a:rPr lang="en-US" smtClean="0"/>
              <a:t>5/12/26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CA6C1E-B574-9248-808E-C0199F168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287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be the next U.S. Flagship Radio Observatory.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218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ngVLA</a:t>
            </a:r>
            <a:r>
              <a:rPr lang="en-US" dirty="0"/>
              <a:t> essentially checked off every box of Astro2020 scientific priorities.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79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Snapshot</a:t>
            </a:r>
            <a:r>
              <a:rPr lang="en-US" baseline="0" dirty="0"/>
              <a:t> c</a:t>
            </a:r>
            <a:r>
              <a:rPr lang="en-US" dirty="0"/>
              <a:t>omparison of effective collecting area for dish-arrays</a:t>
            </a:r>
            <a:r>
              <a:rPr lang="en-US" baseline="0" dirty="0"/>
              <a:t> expected in the 2030’s.  </a:t>
            </a: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078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153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dirty="0"/>
            </a:br>
            <a:r>
              <a:rPr lang="en-US" b="1" i="0" u="none" strike="noStrike" dirty="0">
                <a:solidFill>
                  <a:srgbClr val="212438"/>
                </a:solidFill>
                <a:effectLst/>
                <a:latin typeface="Quicksand"/>
              </a:rPr>
              <a:t>HD 163296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ALMA observation of HD163296 at 1mm along with a simulated 1 cm </a:t>
            </a:r>
            <a:r>
              <a:rPr lang="en-US" sz="1200" dirty="0" err="1"/>
              <a:t>ngVLA</a:t>
            </a:r>
            <a:r>
              <a:rPr lang="en-US" sz="1200" dirty="0"/>
              <a:t> observations (Ricci et al. 2019) of the innermost 24 au region at 1 au resolution for Jupiter-, Saturn-, and Neptune-like planets. 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The distribution of exoplanets and young planets embedded in circumstellar disks: Then </a:t>
            </a:r>
            <a:r>
              <a:rPr lang="en-US" sz="1200" dirty="0" err="1"/>
              <a:t>ngVLA</a:t>
            </a:r>
            <a:r>
              <a:rPr lang="en-US" sz="1200" dirty="0"/>
              <a:t> will discover many hundreds of planets with orbital periods &lt;10 yr.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dirty="0"/>
              <a:t>The </a:t>
            </a:r>
            <a:r>
              <a:rPr lang="en-US" sz="1200" b="1" i="1" dirty="0" err="1"/>
              <a:t>ngVLA</a:t>
            </a:r>
            <a:r>
              <a:rPr lang="en-US" sz="1200" b="1" i="1" dirty="0"/>
              <a:t> will measure the orbital motion of planets and related features on monthly timescales: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Simulated 100 GHz </a:t>
            </a:r>
            <a:r>
              <a:rPr lang="en-US" sz="1200" dirty="0" err="1"/>
              <a:t>ngVLA</a:t>
            </a:r>
            <a:r>
              <a:rPr lang="en-US" sz="1200" dirty="0"/>
              <a:t> observations of a newborn planetary system comprising a Jupiter analogue orbiting at 5 AU from a Solar type star.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9E6F-7BF3-B449-B9CC-EDC129FF190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327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Simulated movies of the gas motions in the radio photosphere of an asymptotic</a:t>
            </a:r>
          </a:p>
          <a:p>
            <a:r>
              <a:rPr lang="en-US" dirty="0"/>
              <a:t>giant branch (AGB) star as observed with the ngVLA Main Array at 46 GHz. The</a:t>
            </a:r>
          </a:p>
          <a:p>
            <a:r>
              <a:rPr lang="en-US" dirty="0"/>
              <a:t>angular resolution is ~1.5 mas, corresponding to roughly 0.04 stellar radii.</a:t>
            </a:r>
          </a:p>
          <a:p>
            <a:r>
              <a:rPr lang="en-US" dirty="0"/>
              <a:t>Each movie covers a single 1.3-year pulsation period for a model AGB star,</a:t>
            </a:r>
          </a:p>
          <a:p>
            <a:r>
              <a:rPr lang="en-US" dirty="0"/>
              <a:t>assuming observations every 2-3 weeks. The adopted distance was 150 pc.</a:t>
            </a:r>
          </a:p>
          <a:p>
            <a:endParaRPr lang="en-US" dirty="0"/>
          </a:p>
          <a:p>
            <a:r>
              <a:rPr lang="en-US" dirty="0"/>
              <a:t>AGB star atmospheres are highly dynamic owing to a combination of radial</a:t>
            </a:r>
          </a:p>
          <a:p>
            <a:r>
              <a:rPr lang="en-US" dirty="0"/>
              <a:t>pulsations, shocks, and large-scale convective processes. These stars also shed</a:t>
            </a:r>
          </a:p>
          <a:p>
            <a:r>
              <a:rPr lang="en-US" dirty="0"/>
              <a:t>large amounts of matter through cool, dense winds. Radio waves are emitted from</a:t>
            </a:r>
          </a:p>
          <a:p>
            <a:r>
              <a:rPr lang="en-US" dirty="0"/>
              <a:t>a portion of their atmospheres that lie at a radius of roughly twice the</a:t>
            </a:r>
          </a:p>
          <a:p>
            <a:r>
              <a:rPr lang="en-US" dirty="0"/>
              <a:t>visible photosphere, and just interior to the wind launch region.</a:t>
            </a:r>
          </a:p>
          <a:p>
            <a:endParaRPr lang="en-US" dirty="0"/>
          </a:p>
          <a:p>
            <a:r>
              <a:rPr lang="en-US" dirty="0"/>
              <a:t>The adopted brightness distribution for the radio photosphere model (the</a:t>
            </a:r>
          </a:p>
          <a:p>
            <a:r>
              <a:rPr lang="en-US" dirty="0"/>
              <a:t>"ground truth model" shown in the left hand frame) was based on a 3D</a:t>
            </a:r>
          </a:p>
          <a:p>
            <a:r>
              <a:rPr lang="en-US" dirty="0"/>
              <a:t>hydrodynamic model of an AGB star atmosphere from Freytag et al. (2017). The</a:t>
            </a:r>
          </a:p>
          <a:p>
            <a:r>
              <a:rPr lang="en-US" dirty="0"/>
              <a:t>Freytag et al. model is not specific to millimeter wavelengths, but was adapted</a:t>
            </a:r>
          </a:p>
          <a:p>
            <a:r>
              <a:rPr lang="en-US" dirty="0"/>
              <a:t>here for illustrative purposes. The second frame shows the ground truth model</a:t>
            </a:r>
          </a:p>
          <a:p>
            <a:r>
              <a:rPr lang="en-US" dirty="0"/>
              <a:t>blurred with a Gaussian kernel.</a:t>
            </a:r>
          </a:p>
          <a:p>
            <a:endParaRPr lang="en-US" dirty="0"/>
          </a:p>
          <a:p>
            <a:r>
              <a:rPr lang="en-US" dirty="0"/>
              <a:t>The two frames on the right show image reconstructions of the model based</a:t>
            </a:r>
          </a:p>
          <a:p>
            <a:r>
              <a:rPr lang="en-US" dirty="0"/>
              <a:t>on simulated ngVLA Main Array observations. The integration time was 2</a:t>
            </a:r>
          </a:p>
          <a:p>
            <a:r>
              <a:rPr lang="en-US" dirty="0"/>
              <a:t>hours per frame and the assumed bandwidth was 10 GHz in dual</a:t>
            </a:r>
          </a:p>
          <a:p>
            <a:r>
              <a:rPr lang="en-US" dirty="0"/>
              <a:t>polarizations. The second frame from the right shows a multi-scale CLEAN</a:t>
            </a:r>
          </a:p>
          <a:p>
            <a:r>
              <a:rPr lang="en-US" dirty="0"/>
              <a:t>reconstruction, while the frame on the right shows the result of a</a:t>
            </a:r>
          </a:p>
          <a:p>
            <a:r>
              <a:rPr lang="en-US" dirty="0"/>
              <a:t>regularized maximum likelihood reconstruction using the SMILI package of</a:t>
            </a:r>
          </a:p>
          <a:p>
            <a:r>
              <a:rPr lang="en-US" dirty="0"/>
              <a:t>Akiyama et al. (2019).  While both methods do well at reproducing many of</a:t>
            </a:r>
          </a:p>
          <a:p>
            <a:r>
              <a:rPr lang="en-US" dirty="0"/>
              <a:t>the key features of the model, the SMILI version achieves superior angular</a:t>
            </a:r>
          </a:p>
          <a:p>
            <a:r>
              <a:rPr lang="en-US" dirty="0"/>
              <a:t>resolution.</a:t>
            </a:r>
          </a:p>
          <a:p>
            <a:endParaRPr lang="en-US" dirty="0"/>
          </a:p>
          <a:p>
            <a:r>
              <a:rPr lang="en-US" dirty="0"/>
              <a:t>These results underscore that the exquisite sensitivity and resolution of the</a:t>
            </a:r>
          </a:p>
          <a:p>
            <a:r>
              <a:rPr lang="en-US" dirty="0"/>
              <a:t>ngVLA will enable studies of the physical properties and kinematics of the</a:t>
            </a:r>
          </a:p>
          <a:p>
            <a:r>
              <a:rPr lang="en-US" dirty="0"/>
              <a:t>atmospheres of evolved stars in unprecedented detail.</a:t>
            </a:r>
          </a:p>
          <a:p>
            <a:endParaRPr lang="en-US" dirty="0"/>
          </a:p>
          <a:p>
            <a:r>
              <a:rPr lang="en-US" dirty="0"/>
              <a:t>Credit: K. Akiyama and L. D. Matthews, based on models adapted from B.</a:t>
            </a:r>
          </a:p>
          <a:p>
            <a:r>
              <a:rPr lang="en-US" dirty="0"/>
              <a:t>Freytag.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9E6F-7BF3-B449-B9CC-EDC129FF190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400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192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D7887-7DE0-4E61-F38B-C03981518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8CABF5-97A2-4D20-3F85-CD9DD20FFD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89C0C2-CB9E-E3A9-313C-67A4592CF1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4A2EB0-FC53-9EB1-6FBE-913FE4DCC0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015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0" cy="28003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252010D-3405-684F-B2B0-49E8B74F020B}"/>
              </a:ext>
            </a:extLst>
          </p:cNvPr>
          <p:cNvSpPr/>
          <p:nvPr userDrawn="1"/>
        </p:nvSpPr>
        <p:spPr>
          <a:xfrm>
            <a:off x="1" y="2800350"/>
            <a:ext cx="9144000" cy="2343150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0758" y="4179807"/>
            <a:ext cx="999131" cy="5925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339" y="4119802"/>
            <a:ext cx="712547" cy="7125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962" y="2882504"/>
            <a:ext cx="6482924" cy="64941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  <a:latin typeface="Orbitron Medium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5157" y="4173202"/>
            <a:ext cx="466425" cy="605746"/>
          </a:xfrm>
          <a:prstGeom prst="rect">
            <a:avLst/>
          </a:prstGeom>
        </p:spPr>
      </p:pic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85962" y="3550577"/>
            <a:ext cx="2357238" cy="39211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2E95FC-F2FF-484C-B164-0B467A10D8E8}"/>
              </a:ext>
            </a:extLst>
          </p:cNvPr>
          <p:cNvSpPr/>
          <p:nvPr userDrawn="1"/>
        </p:nvSpPr>
        <p:spPr>
          <a:xfrm>
            <a:off x="-1" y="0"/>
            <a:ext cx="2286000" cy="1432677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72849861-2E54-1342-94A6-59F8EF28BF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5962" y="4440236"/>
            <a:ext cx="2357238" cy="392113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 err="1"/>
              <a:t>ngvla.nrao.edu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E1C94F-84F9-C04C-BF98-219DD097AA6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079" y="173794"/>
            <a:ext cx="1259840" cy="108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9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pos="312">
          <p15:clr>
            <a:srgbClr val="FBAE40"/>
          </p15:clr>
        </p15:guide>
        <p15:guide id="2" orient="horz" pos="176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C6E2085-C117-964A-A40E-3F5CA8BBFAD5}"/>
              </a:ext>
            </a:extLst>
          </p:cNvPr>
          <p:cNvSpPr/>
          <p:nvPr userDrawn="1"/>
        </p:nvSpPr>
        <p:spPr>
          <a:xfrm>
            <a:off x="0" y="4525617"/>
            <a:ext cx="9144000" cy="61788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5290" y="10601"/>
            <a:ext cx="7000059" cy="994172"/>
          </a:xfrm>
        </p:spPr>
        <p:txBody>
          <a:bodyPr>
            <a:normAutofit/>
          </a:bodyPr>
          <a:lstStyle>
            <a:lvl1pPr>
              <a:defRPr sz="3200"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318" y="1215504"/>
            <a:ext cx="7886700" cy="3224985"/>
          </a:xfrm>
        </p:spPr>
        <p:txBody>
          <a:bodyPr/>
          <a:lstStyle>
            <a:lvl1pPr>
              <a:defRPr sz="2200"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 sz="1500">
                <a:latin typeface="Helvetica" pitchFamily="2" charset="0"/>
              </a:defRPr>
            </a:lvl4pPr>
            <a:lvl5pPr>
              <a:defRPr sz="15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0" y="4525617"/>
            <a:ext cx="9144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7318" y="4677711"/>
            <a:ext cx="409330" cy="3325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C007A3FA-37C8-B64A-9EE6-D07431EEED5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B898D1-904F-A747-9746-2F6C0ED482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9191" y="4648409"/>
            <a:ext cx="627708" cy="3722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C98605-B378-6346-BE9F-CF5DAF74B5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4965" y="4610711"/>
            <a:ext cx="447661" cy="4476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9556BB-8C9F-4B4C-9D18-6BA91B221F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0985" y="4644259"/>
            <a:ext cx="293033" cy="38056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6AACEA5-9CA8-3F4B-97F3-EA0E9698AF54}"/>
              </a:ext>
            </a:extLst>
          </p:cNvPr>
          <p:cNvSpPr/>
          <p:nvPr userDrawn="1"/>
        </p:nvSpPr>
        <p:spPr>
          <a:xfrm>
            <a:off x="-1" y="0"/>
            <a:ext cx="1365070" cy="100477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E62934A-5B1A-544F-8458-304190AD60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4991" y="5493122"/>
            <a:ext cx="627708" cy="37226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85ACE8F-9047-C646-8934-B9B9FCA903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0765" y="5455424"/>
            <a:ext cx="447661" cy="4476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858F246-8B25-F143-B478-AD444D449F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785" y="5488972"/>
            <a:ext cx="293033" cy="3805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590DC9C-4039-F045-B5B4-8C4EC6117B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34" t="31786" r="23925" b="36341"/>
          <a:stretch/>
        </p:blipFill>
        <p:spPr>
          <a:xfrm>
            <a:off x="6439987" y="5454859"/>
            <a:ext cx="572758" cy="4487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098921-102A-6447-8A72-EBE231E68EC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464" y="129387"/>
            <a:ext cx="866140" cy="74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5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25A87-7B9E-49BF-3CDB-0B0645392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593A37-FA93-5FEC-ADB9-F463DE0AA1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179BD-41FF-6014-90AB-E367AEC86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3614-478A-A747-8D5D-46EBF5840A90}" type="datetimeFigureOut">
              <a:rPr lang="en-US" smtClean="0"/>
              <a:t>5/12/26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70A31-BB5C-16A1-5E30-863000263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97B51-D6CC-F9DD-A8D1-0877E3154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D2818-6D48-1044-BD14-9DC10391F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775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E62934A-5B1A-544F-8458-304190AD60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4991" y="5493122"/>
            <a:ext cx="627708" cy="37226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85ACE8F-9047-C646-8934-B9B9FCA903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0765" y="5455424"/>
            <a:ext cx="447661" cy="4476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858F246-8B25-F143-B478-AD444D449F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785" y="5488972"/>
            <a:ext cx="293033" cy="3805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590DC9C-4039-F045-B5B4-8C4EC6117B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34" t="31786" r="23925" b="36341"/>
          <a:stretch/>
        </p:blipFill>
        <p:spPr>
          <a:xfrm>
            <a:off x="6439987" y="5454859"/>
            <a:ext cx="572758" cy="44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5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03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28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728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2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3446CB6-96D0-AA45-943F-02AF19C01A6C}"/>
              </a:ext>
            </a:extLst>
          </p:cNvPr>
          <p:cNvSpPr/>
          <p:nvPr userDrawn="1"/>
        </p:nvSpPr>
        <p:spPr>
          <a:xfrm>
            <a:off x="0" y="4525617"/>
            <a:ext cx="9144000" cy="61788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2349" y="402192"/>
            <a:ext cx="4219303" cy="3668450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668955" y="4732653"/>
            <a:ext cx="1641475" cy="2299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80000"/>
              </a:lnSpc>
              <a:spcBef>
                <a:spcPct val="20000"/>
              </a:spcBef>
            </a:pPr>
            <a:r>
              <a:rPr lang="en-US" sz="1800" b="1" dirty="0" err="1">
                <a:solidFill>
                  <a:schemeClr val="bg1"/>
                </a:solidFill>
                <a:latin typeface="Helvetica" pitchFamily="2" charset="0"/>
                <a:cs typeface="Gill Sans" charset="0"/>
              </a:rPr>
              <a:t>ngvla.nrao.edu</a:t>
            </a:r>
            <a:endParaRPr lang="en-US" sz="1800" b="1" dirty="0">
              <a:solidFill>
                <a:schemeClr val="bg1"/>
              </a:solidFill>
              <a:latin typeface="Helvetica" pitchFamily="2" charset="0"/>
              <a:cs typeface="Gill Sans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661F793-CC53-E543-BB36-CE6236F0C7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9191" y="4648409"/>
            <a:ext cx="627708" cy="3722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6FF8B86-738C-DC43-AC4A-2D8E275E29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4965" y="4610711"/>
            <a:ext cx="447661" cy="44766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E344E05-8C7F-3D42-BC50-9CE635A9EDE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0985" y="4644259"/>
            <a:ext cx="293033" cy="38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3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260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50208" y="109307"/>
            <a:ext cx="8636000" cy="3579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73040" y="489632"/>
            <a:ext cx="8636000" cy="4026612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Gill Sans MT" panose="020B0502020104020203" pitchFamily="34" charset="0"/>
              </a:defRPr>
            </a:lvl1pPr>
            <a:lvl2pPr>
              <a:defRPr sz="1650">
                <a:latin typeface="Gill Sans MT" panose="020B0502020104020203" pitchFamily="34" charset="0"/>
              </a:defRPr>
            </a:lvl2pPr>
            <a:lvl3pPr>
              <a:defRPr sz="1500">
                <a:latin typeface="Gill Sans MT" panose="020B0502020104020203" pitchFamily="34" charset="0"/>
              </a:defRPr>
            </a:lvl3pPr>
            <a:lvl4pPr>
              <a:defRPr sz="1350">
                <a:latin typeface="Gill Sans MT" panose="020B0502020104020203" pitchFamily="34" charset="0"/>
              </a:defRPr>
            </a:lvl4pPr>
            <a:lvl5pPr>
              <a:defRPr sz="1200"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5277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0601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004773"/>
            <a:ext cx="7886700" cy="3627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7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4" r:id="rId3"/>
    <p:sldLayoutId id="2147483666" r:id="rId4"/>
    <p:sldLayoutId id="2147483677" r:id="rId5"/>
    <p:sldLayoutId id="2147483676" r:id="rId6"/>
    <p:sldLayoutId id="2147483670" r:id="rId7"/>
    <p:sldLayoutId id="2147483673" r:id="rId8"/>
    <p:sldLayoutId id="2147483680" r:id="rId9"/>
    <p:sldLayoutId id="2147483681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1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2.jpeg"/><Relationship Id="rId4" Type="http://schemas.openxmlformats.org/officeDocument/2006/relationships/image" Target="../media/image4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jpeg"/><Relationship Id="rId11" Type="http://schemas.openxmlformats.org/officeDocument/2006/relationships/image" Target="../media/image68.png"/><Relationship Id="rId5" Type="http://schemas.openxmlformats.org/officeDocument/2006/relationships/image" Target="../media/image63.jpeg"/><Relationship Id="rId10" Type="http://schemas.openxmlformats.org/officeDocument/2006/relationships/image" Target="../media/image67.jpeg"/><Relationship Id="rId4" Type="http://schemas.openxmlformats.org/officeDocument/2006/relationships/image" Target="../media/image62.png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6389" y="854088"/>
            <a:ext cx="5597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 new facility for a new millennium: replace the VLA and VLBA to tackle new Scientific Frontiers into the mid-Century</a:t>
            </a:r>
          </a:p>
          <a:p>
            <a:r>
              <a:rPr lang="en-US" sz="1600" i="1" dirty="0"/>
              <a:t>Thermal imaging at milli-arcsec scales (&lt;10K @ 7mas, 3mm)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4ED987B-81D3-8E44-9548-94CC6E0DBE1C}"/>
              </a:ext>
            </a:extLst>
          </p:cNvPr>
          <p:cNvSpPr txBox="1">
            <a:spLocks/>
          </p:cNvSpPr>
          <p:nvPr/>
        </p:nvSpPr>
        <p:spPr>
          <a:xfrm>
            <a:off x="665756" y="82928"/>
            <a:ext cx="7812488" cy="8329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The next-generation Very Large Array (</a:t>
            </a:r>
            <a:r>
              <a:rPr lang="en-US" sz="2800" b="1" dirty="0" err="1"/>
              <a:t>ngVLA</a:t>
            </a:r>
            <a:r>
              <a:rPr lang="en-US" sz="2800" b="1" dirty="0"/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285C0B-0863-6B08-8AC5-3682CF3D552C}"/>
              </a:ext>
            </a:extLst>
          </p:cNvPr>
          <p:cNvSpPr txBox="1"/>
          <p:nvPr/>
        </p:nvSpPr>
        <p:spPr>
          <a:xfrm>
            <a:off x="3546389" y="3241796"/>
            <a:ext cx="508690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cs typeface="Helvetica" panose="020B0604020202020204" pitchFamily="34" charset="0"/>
              </a:rPr>
              <a:t>10x area of JVLA/ALMA/VLBA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cs typeface="Helvetica" panose="020B0604020202020204" pitchFamily="34" charset="0"/>
              </a:rPr>
              <a:t>1.2 - 116 GHz Frequency Coverage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cs typeface="Helvetica" panose="020B0604020202020204" pitchFamily="34" charset="0"/>
              </a:rPr>
              <a:t>244 x 18m + 19 x 6m</a:t>
            </a:r>
          </a:p>
          <a:p>
            <a:pPr marL="628650" lvl="1" indent="-285750">
              <a:buFont typeface="Wingdings" pitchFamily="2" charset="2"/>
              <a:buChar char="Ø"/>
            </a:pPr>
            <a:r>
              <a:rPr lang="en-US" sz="1500" dirty="0">
                <a:solidFill>
                  <a:schemeClr val="bg1"/>
                </a:solidFill>
                <a:cs typeface="Helvetica" panose="020B0604020202020204" pitchFamily="34" charset="0"/>
              </a:rPr>
              <a:t>Centered at VLA site, extending over USA &amp; MX</a:t>
            </a:r>
          </a:p>
          <a:p>
            <a:pPr marL="628650" lvl="1" indent="-285750">
              <a:buFont typeface="Wingdings" pitchFamily="2" charset="2"/>
              <a:buChar char="Ø"/>
            </a:pPr>
            <a:r>
              <a:rPr lang="en-US" sz="1500" dirty="0">
                <a:solidFill>
                  <a:schemeClr val="bg1"/>
                </a:solidFill>
                <a:cs typeface="Helvetica" panose="020B0604020202020204" pitchFamily="34" charset="0"/>
              </a:rPr>
              <a:t>High and dry sites for 115 GHz </a:t>
            </a:r>
          </a:p>
          <a:p>
            <a:pPr marL="628650" lvl="1" indent="-285750">
              <a:buFont typeface="Wingdings" pitchFamily="2" charset="2"/>
              <a:buChar char="Ø"/>
            </a:pPr>
            <a:r>
              <a:rPr lang="en-US" sz="1500" dirty="0">
                <a:solidFill>
                  <a:schemeClr val="bg1"/>
                </a:solidFill>
                <a:cs typeface="Helvetica" panose="020B0604020202020204" pitchFamily="34" charset="0"/>
              </a:rPr>
              <a:t>Fixed antenna locations </a:t>
            </a:r>
          </a:p>
        </p:txBody>
      </p:sp>
    </p:spTree>
    <p:extLst>
      <p:ext uri="{BB962C8B-B14F-4D97-AF65-F5344CB8AC3E}">
        <p14:creationId xmlns:p14="http://schemas.microsoft.com/office/powerpoint/2010/main" val="174067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1651471" y="501846"/>
            <a:ext cx="7356348" cy="5458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b="1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587318" y="4677711"/>
            <a:ext cx="409330" cy="3325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07A3FA-37C8-B64A-9EE6-D07431EEED58}" type="slidenum">
              <a:rPr lang="en-US" smtClean="0"/>
              <a:pPr/>
              <a:t>10</a:t>
            </a:fld>
            <a:endParaRPr lang="en-US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167DF5-B157-BD41-B6FF-E8074A09C5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95794" y="359266"/>
            <a:ext cx="3880052" cy="3556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2000" b="1" dirty="0"/>
              <a:t>KSG1&amp;2: Unveiling the Formation of Solar System Analogues and Life</a:t>
            </a:r>
            <a:br>
              <a:rPr lang="en-US" sz="2000" b="1" dirty="0"/>
            </a:br>
            <a:endParaRPr lang="en-US" sz="2000" b="1" dirty="0"/>
          </a:p>
        </p:txBody>
      </p:sp>
      <p:sp>
        <p:nvSpPr>
          <p:cNvPr id="3" name="Rectangle 2"/>
          <p:cNvSpPr/>
          <p:nvPr/>
        </p:nvSpPr>
        <p:spPr>
          <a:xfrm>
            <a:off x="2113927" y="755209"/>
            <a:ext cx="45692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i="1" dirty="0"/>
              <a:t>Image Earth-mass planets in proto-Solar Systems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8A5087-26EF-F81C-D476-74FC7BC5A618}"/>
              </a:ext>
            </a:extLst>
          </p:cNvPr>
          <p:cNvSpPr txBox="1"/>
          <p:nvPr/>
        </p:nvSpPr>
        <p:spPr>
          <a:xfrm>
            <a:off x="2417868" y="1242951"/>
            <a:ext cx="39579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Gill Sans MT" panose="020B0502020104020203" pitchFamily="34" charset="77"/>
              </a:rPr>
              <a:t>Resolution needed: 7mas = 1 AU at 140pc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err="1">
                <a:latin typeface="Gill Sans MT" panose="020B0502020104020203" pitchFamily="34" charset="77"/>
              </a:rPr>
              <a:t>ngVLA</a:t>
            </a:r>
            <a:r>
              <a:rPr lang="en-US" sz="1400" dirty="0">
                <a:latin typeface="Gill Sans MT" panose="020B0502020104020203" pitchFamily="34" charset="77"/>
              </a:rPr>
              <a:t> at 30 to 100 GHz resolves the inner few AU;  optically thick to ALMA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Gill Sans MT" panose="020B0502020104020203" pitchFamily="34" charset="77"/>
              </a:rPr>
              <a:t>Ideal </a:t>
            </a:r>
            <a:r>
              <a:rPr lang="en-US" sz="1400" dirty="0" err="1">
                <a:latin typeface="Gill Sans MT" panose="020B0502020104020203" pitchFamily="34" charset="77"/>
              </a:rPr>
              <a:t>freq</a:t>
            </a:r>
            <a:r>
              <a:rPr lang="en-US" sz="1400" dirty="0">
                <a:latin typeface="Gill Sans MT" panose="020B0502020104020203" pitchFamily="34" charset="77"/>
              </a:rPr>
              <a:t> range for pre-biotic molecules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9F3841-4FF6-526F-9A4E-CB79063AB3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8" y="252994"/>
            <a:ext cx="2234517" cy="4336291"/>
          </a:xfrm>
          <a:prstGeom prst="rect">
            <a:avLst/>
          </a:prstGeom>
        </p:spPr>
      </p:pic>
      <p:pic>
        <p:nvPicPr>
          <p:cNvPr id="7" name="ngvla_movie.mp4">
            <a:hlinkClick r:id="" action="ppaction://media"/>
            <a:extLst>
              <a:ext uri="{FF2B5EF4-FFF2-40B4-BE49-F238E27FC236}">
                <a16:creationId xmlns:a16="http://schemas.microsoft.com/office/drawing/2014/main" id="{302FCEF5-F49C-FCB1-AE63-894871BEA7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/>
          <a:stretch/>
        </p:blipFill>
        <p:spPr>
          <a:xfrm>
            <a:off x="6598055" y="77500"/>
            <a:ext cx="2503391" cy="242263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1F2FB3-837C-E293-7DE6-B554A8AAE0BD}"/>
              </a:ext>
            </a:extLst>
          </p:cNvPr>
          <p:cNvSpPr/>
          <p:nvPr/>
        </p:nvSpPr>
        <p:spPr>
          <a:xfrm>
            <a:off x="6617528" y="2636468"/>
            <a:ext cx="2503391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400" dirty="0">
                <a:latin typeface="Gill Sans MT" panose="020B0502020104020203" pitchFamily="34" charset="77"/>
              </a:rPr>
              <a:t>Movies of planet formation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latin typeface="Gill Sans MT" panose="020B0502020104020203" pitchFamily="34" charset="77"/>
              </a:rPr>
              <a:t>Forming Jupiter in 1Myr,  1M</a:t>
            </a:r>
            <a:r>
              <a:rPr lang="en-US" sz="1200" baseline="-25000" dirty="0">
                <a:latin typeface="Gill Sans MT" panose="020B0502020104020203" pitchFamily="34" charset="77"/>
              </a:rPr>
              <a:t>o</a:t>
            </a:r>
            <a:r>
              <a:rPr lang="en-US" sz="1200" dirty="0">
                <a:latin typeface="Gill Sans MT" panose="020B0502020104020203" pitchFamily="34" charset="77"/>
              </a:rPr>
              <a:t> protostar and disk at 140 pc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latin typeface="Gill Sans MT" panose="020B0502020104020203" pitchFamily="34" charset="77"/>
              </a:rPr>
              <a:t>Monthly </a:t>
            </a:r>
            <a:r>
              <a:rPr lang="en-US" sz="1200" dirty="0" err="1">
                <a:latin typeface="Gill Sans MT" panose="020B0502020104020203" pitchFamily="34" charset="77"/>
              </a:rPr>
              <a:t>obs</a:t>
            </a:r>
            <a:r>
              <a:rPr lang="en-US" sz="1200" dirty="0">
                <a:latin typeface="Gill Sans MT" panose="020B0502020104020203" pitchFamily="34" charset="77"/>
              </a:rPr>
              <a:t> over few years at 100 GHz, 7mas resolution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latin typeface="Gill Sans MT" panose="020B0502020104020203" pitchFamily="34" charset="77"/>
              </a:rPr>
              <a:t>Image dust gaps and traps, and potentially the circumplanetary disk = accretion onto planet!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7BC79E-51FD-3D3D-CCAE-2F054A4CDF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9969" y="2708860"/>
            <a:ext cx="4168086" cy="201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83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42"/>
    </mc:Choice>
    <mc:Fallback xmlns="">
      <p:transition spd="slow" advTm="67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0BA3C3AF-8B18-F93C-748B-5D00C18BF23F}"/>
              </a:ext>
            </a:extLst>
          </p:cNvPr>
          <p:cNvGrpSpPr/>
          <p:nvPr/>
        </p:nvGrpSpPr>
        <p:grpSpPr>
          <a:xfrm>
            <a:off x="-1661442" y="669073"/>
            <a:ext cx="11592726" cy="3135667"/>
            <a:chOff x="-1661442" y="824373"/>
            <a:chExt cx="11592726" cy="313566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CD81809-7E9E-134C-8363-1A7EA29CD189}"/>
                </a:ext>
              </a:extLst>
            </p:cNvPr>
            <p:cNvGrpSpPr/>
            <p:nvPr/>
          </p:nvGrpSpPr>
          <p:grpSpPr>
            <a:xfrm>
              <a:off x="-1661442" y="824373"/>
              <a:ext cx="11592726" cy="3135667"/>
              <a:chOff x="-1669459" y="959947"/>
              <a:chExt cx="11592726" cy="3135667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F6137300-BB5F-5ED0-AC5B-24A23501160D}"/>
                  </a:ext>
                </a:extLst>
              </p:cNvPr>
              <p:cNvGrpSpPr/>
              <p:nvPr/>
            </p:nvGrpSpPr>
            <p:grpSpPr>
              <a:xfrm>
                <a:off x="-1669459" y="959947"/>
                <a:ext cx="11592726" cy="3135667"/>
                <a:chOff x="-756628" y="1341028"/>
                <a:chExt cx="9459416" cy="2510569"/>
              </a:xfrm>
            </p:grpSpPr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5D596737-B114-8585-2A6C-B9C5586F4D8C}"/>
                    </a:ext>
                  </a:extLst>
                </p:cNvPr>
                <p:cNvGrpSpPr/>
                <p:nvPr/>
              </p:nvGrpSpPr>
              <p:grpSpPr>
                <a:xfrm>
                  <a:off x="-756628" y="1341028"/>
                  <a:ext cx="9459416" cy="2503859"/>
                  <a:chOff x="-756628" y="1341028"/>
                  <a:chExt cx="9459416" cy="2503859"/>
                </a:xfrm>
              </p:grpSpPr>
              <p:grpSp>
                <p:nvGrpSpPr>
                  <p:cNvPr id="36" name="Group 35">
                    <a:extLst>
                      <a:ext uri="{FF2B5EF4-FFF2-40B4-BE49-F238E27FC236}">
                        <a16:creationId xmlns:a16="http://schemas.microsoft.com/office/drawing/2014/main" id="{6260D8F5-E422-7534-3F30-0094B7B13647}"/>
                      </a:ext>
                    </a:extLst>
                  </p:cNvPr>
                  <p:cNvGrpSpPr/>
                  <p:nvPr/>
                </p:nvGrpSpPr>
                <p:grpSpPr>
                  <a:xfrm>
                    <a:off x="-756628" y="1341028"/>
                    <a:ext cx="9459416" cy="2503859"/>
                    <a:chOff x="-756628" y="1341028"/>
                    <a:chExt cx="9459416" cy="2503859"/>
                  </a:xfrm>
                </p:grpSpPr>
                <p:grpSp>
                  <p:nvGrpSpPr>
                    <p:cNvPr id="32" name="Group 31">
                      <a:extLst>
                        <a:ext uri="{FF2B5EF4-FFF2-40B4-BE49-F238E27FC236}">
                          <a16:creationId xmlns:a16="http://schemas.microsoft.com/office/drawing/2014/main" id="{F77E0BCE-EFB7-AA49-1300-5914AC58FB5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756628" y="1341028"/>
                      <a:ext cx="9459416" cy="2503859"/>
                      <a:chOff x="208375" y="1350207"/>
                      <a:chExt cx="8793551" cy="2146822"/>
                    </a:xfrm>
                  </p:grpSpPr>
                  <p:grpSp>
                    <p:nvGrpSpPr>
                      <p:cNvPr id="9" name="Group 8">
                        <a:extLst>
                          <a:ext uri="{FF2B5EF4-FFF2-40B4-BE49-F238E27FC236}">
                            <a16:creationId xmlns:a16="http://schemas.microsoft.com/office/drawing/2014/main" id="{AAC9B5F7-F20A-5B3D-B145-6516987A021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08375" y="1350207"/>
                        <a:ext cx="8793551" cy="2146822"/>
                        <a:chOff x="653619" y="992221"/>
                        <a:chExt cx="8793551" cy="2146822"/>
                      </a:xfrm>
                    </p:grpSpPr>
                    <p:grpSp>
                      <p:nvGrpSpPr>
                        <p:cNvPr id="8" name="Group 7">
                          <a:extLst>
                            <a:ext uri="{FF2B5EF4-FFF2-40B4-BE49-F238E27FC236}">
                              <a16:creationId xmlns:a16="http://schemas.microsoft.com/office/drawing/2014/main" id="{25A63F5F-9F88-3FB2-F68C-037476F3BE6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653619" y="992221"/>
                          <a:ext cx="8793551" cy="2146822"/>
                          <a:chOff x="653619" y="992221"/>
                          <a:chExt cx="8793551" cy="2146822"/>
                        </a:xfrm>
                      </p:grpSpPr>
                      <p:pic>
                        <p:nvPicPr>
                          <p:cNvPr id="11" name="Picture 10">
                            <a:extLst>
                              <a:ext uri="{FF2B5EF4-FFF2-40B4-BE49-F238E27FC236}">
                                <a16:creationId xmlns:a16="http://schemas.microsoft.com/office/drawing/2014/main" id="{058D69C4-135B-2544-8C8E-2C866823B41D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3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rcRect/>
                          <a:stretch/>
                        </p:blipFill>
                        <p:spPr>
                          <a:xfrm>
                            <a:off x="685936" y="1069831"/>
                            <a:ext cx="8761234" cy="2058195"/>
                          </a:xfrm>
                          <a:prstGeom prst="rect">
                            <a:avLst/>
                          </a:prstGeom>
                        </p:spPr>
                      </p:pic>
                      <p:sp>
                        <p:nvSpPr>
                          <p:cNvPr id="7" name="Rectangle 6">
                            <a:extLst>
                              <a:ext uri="{FF2B5EF4-FFF2-40B4-BE49-F238E27FC236}">
                                <a16:creationId xmlns:a16="http://schemas.microsoft.com/office/drawing/2014/main" id="{1CA17A98-0C09-C83C-BA8E-58EA7BE7933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53619" y="992221"/>
                            <a:ext cx="6222044" cy="2146822"/>
                          </a:xfrm>
                          <a:prstGeom prst="rect">
                            <a:avLst/>
                          </a:prstGeom>
                          <a:solidFill>
                            <a:schemeClr val="tx1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</p:grpSp>
                    <p:pic>
                      <p:nvPicPr>
                        <p:cNvPr id="14" name="Picture 13">
                          <a:extLst>
                            <a:ext uri="{FF2B5EF4-FFF2-40B4-BE49-F238E27FC236}">
                              <a16:creationId xmlns:a16="http://schemas.microsoft.com/office/drawing/2014/main" id="{018748AD-D1A0-13E0-CA0C-FF05E7DC808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2368427" y="1352446"/>
                          <a:ext cx="1730791" cy="1580795"/>
                        </a:xfrm>
                        <a:prstGeom prst="rect">
                          <a:avLst/>
                        </a:prstGeom>
                      </p:spPr>
                    </p:pic>
                  </p:grpSp>
                  <p:pic>
                    <p:nvPicPr>
                      <p:cNvPr id="16" name="Picture 15">
                        <a:extLst>
                          <a:ext uri="{FF2B5EF4-FFF2-40B4-BE49-F238E27FC236}">
                            <a16:creationId xmlns:a16="http://schemas.microsoft.com/office/drawing/2014/main" id="{565A9967-2520-A7CA-C9D7-3C0F3BF38B5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4073253" y="1673248"/>
                        <a:ext cx="1832588" cy="1747087"/>
                      </a:xfrm>
                      <a:prstGeom prst="rect">
                        <a:avLst/>
                      </a:prstGeom>
                    </p:spPr>
                  </p:pic>
                  <p:cxnSp>
                    <p:nvCxnSpPr>
                      <p:cNvPr id="22" name="Straight Connector 21">
                        <a:extLst>
                          <a:ext uri="{FF2B5EF4-FFF2-40B4-BE49-F238E27FC236}">
                            <a16:creationId xmlns:a16="http://schemas.microsoft.com/office/drawing/2014/main" id="{073B7413-E6A1-4542-EEBC-B9817E4C765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2788578" y="2651357"/>
                        <a:ext cx="1654270" cy="485904"/>
                      </a:xfrm>
                      <a:prstGeom prst="line">
                        <a:avLst/>
                      </a:prstGeom>
                      <a:ln w="19050"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5" name="Straight Connector 24">
                        <a:extLst>
                          <a:ext uri="{FF2B5EF4-FFF2-40B4-BE49-F238E27FC236}">
                            <a16:creationId xmlns:a16="http://schemas.microsoft.com/office/drawing/2014/main" id="{7CEDD457-4E53-3F04-C350-ED0FED61F56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4955293" y="1964909"/>
                        <a:ext cx="1981941" cy="529963"/>
                      </a:xfrm>
                      <a:prstGeom prst="line">
                        <a:avLst/>
                      </a:prstGeom>
                      <a:ln w="19050"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" name="Straight Connector 27">
                        <a:extLst>
                          <a:ext uri="{FF2B5EF4-FFF2-40B4-BE49-F238E27FC236}">
                            <a16:creationId xmlns:a16="http://schemas.microsoft.com/office/drawing/2014/main" id="{AD045DED-0EA1-3031-4107-2DA7DFC7FC1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4967726" y="2546791"/>
                        <a:ext cx="2011142" cy="308095"/>
                      </a:xfrm>
                      <a:prstGeom prst="line">
                        <a:avLst/>
                      </a:prstGeom>
                      <a:ln w="19050"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" name="Straight Connector 11">
                        <a:extLst>
                          <a:ext uri="{FF2B5EF4-FFF2-40B4-BE49-F238E27FC236}">
                            <a16:creationId xmlns:a16="http://schemas.microsoft.com/office/drawing/2014/main" id="{6D6DF3A3-005D-C424-6F79-D0A4BA49B89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2788578" y="1938560"/>
                        <a:ext cx="1686999" cy="485058"/>
                      </a:xfrm>
                      <a:prstGeom prst="line">
                        <a:avLst/>
                      </a:prstGeom>
                      <a:ln w="19050"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33" name="Rectangle 32">
                      <a:extLst>
                        <a:ext uri="{FF2B5EF4-FFF2-40B4-BE49-F238E27FC236}">
                          <a16:creationId xmlns:a16="http://schemas.microsoft.com/office/drawing/2014/main" id="{980EA040-A51E-3214-1BE5-8F619BDCF9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6750" y="1692987"/>
                      <a:ext cx="1861850" cy="20932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JWST</a:t>
                      </a:r>
                    </a:p>
                  </p:txBody>
                </p:sp>
                <p:sp>
                  <p:nvSpPr>
                    <p:cNvPr id="34" name="Rectangle 33">
                      <a:extLst>
                        <a:ext uri="{FF2B5EF4-FFF2-40B4-BE49-F238E27FC236}">
                          <a16:creationId xmlns:a16="http://schemas.microsoft.com/office/drawing/2014/main" id="{29262131-1819-ECAE-5751-4C950B4E56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32186" y="1684273"/>
                      <a:ext cx="1861850" cy="20932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ALMA</a:t>
                      </a:r>
                    </a:p>
                  </p:txBody>
                </p:sp>
                <p:sp>
                  <p:nvSpPr>
                    <p:cNvPr id="35" name="Rectangle 34">
                      <a:extLst>
                        <a:ext uri="{FF2B5EF4-FFF2-40B4-BE49-F238E27FC236}">
                          <a16:creationId xmlns:a16="http://schemas.microsoft.com/office/drawing/2014/main" id="{565889A1-76B0-BB7F-E0EF-BA06843CD5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49761" y="1613054"/>
                      <a:ext cx="1861850" cy="20932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 err="1"/>
                        <a:t>ngVLA</a:t>
                      </a:r>
                      <a:endParaRPr lang="en-US" dirty="0"/>
                    </a:p>
                  </p:txBody>
                </p:sp>
                <p:sp>
                  <p:nvSpPr>
                    <p:cNvPr id="2" name="Rectangle 1">
                      <a:extLst>
                        <a:ext uri="{FF2B5EF4-FFF2-40B4-BE49-F238E27FC236}">
                          <a16:creationId xmlns:a16="http://schemas.microsoft.com/office/drawing/2014/main" id="{7CC09F2A-3673-F783-47AC-1A49725D81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49127" y="1682237"/>
                      <a:ext cx="1861850" cy="20932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 err="1"/>
                        <a:t>ngVLA</a:t>
                      </a:r>
                      <a:endParaRPr lang="en-US" dirty="0"/>
                    </a:p>
                  </p:txBody>
                </p:sp>
              </p:grpSp>
              <p:cxnSp>
                <p:nvCxnSpPr>
                  <p:cNvPr id="40" name="Straight Connector 39">
                    <a:extLst>
                      <a:ext uri="{FF2B5EF4-FFF2-40B4-BE49-F238E27FC236}">
                        <a16:creationId xmlns:a16="http://schemas.microsoft.com/office/drawing/2014/main" id="{05A969ED-776B-1EB2-1F4B-09849831580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771900" y="3694882"/>
                    <a:ext cx="1500191" cy="0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E13B5A5C-68A5-3E64-B839-2C3C73693978}"/>
                      </a:ext>
                    </a:extLst>
                  </p:cNvPr>
                  <p:cNvSpPr/>
                  <p:nvPr/>
                </p:nvSpPr>
                <p:spPr>
                  <a:xfrm>
                    <a:off x="3557459" y="3462364"/>
                    <a:ext cx="1861850" cy="2093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8000 AU</a:t>
                    </a:r>
                  </a:p>
                </p:txBody>
              </p:sp>
              <p:cxnSp>
                <p:nvCxnSpPr>
                  <p:cNvPr id="42" name="Straight Connector 41">
                    <a:extLst>
                      <a:ext uri="{FF2B5EF4-FFF2-40B4-BE49-F238E27FC236}">
                        <a16:creationId xmlns:a16="http://schemas.microsoft.com/office/drawing/2014/main" id="{2B346E65-C21D-EFDB-4764-B3373DDC18A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501184" y="3684384"/>
                    <a:ext cx="919788" cy="2917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278A762D-AC34-4E2B-F431-8AAEFEBF21B4}"/>
                      </a:ext>
                    </a:extLst>
                  </p:cNvPr>
                  <p:cNvSpPr/>
                  <p:nvPr/>
                </p:nvSpPr>
                <p:spPr>
                  <a:xfrm>
                    <a:off x="5992864" y="3429806"/>
                    <a:ext cx="1861850" cy="2093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8 AU</a:t>
                    </a:r>
                  </a:p>
                </p:txBody>
              </p:sp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01E0A929-8CB3-33AA-B104-4A9BBB6D0BED}"/>
                      </a:ext>
                    </a:extLst>
                  </p:cNvPr>
                  <p:cNvSpPr/>
                  <p:nvPr/>
                </p:nvSpPr>
                <p:spPr>
                  <a:xfrm>
                    <a:off x="1092132" y="3410234"/>
                    <a:ext cx="1861850" cy="2093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80000 AU</a:t>
                    </a:r>
                  </a:p>
                </p:txBody>
              </p:sp>
              <p:cxnSp>
                <p:nvCxnSpPr>
                  <p:cNvPr id="48" name="Straight Connector 47">
                    <a:extLst>
                      <a:ext uri="{FF2B5EF4-FFF2-40B4-BE49-F238E27FC236}">
                        <a16:creationId xmlns:a16="http://schemas.microsoft.com/office/drawing/2014/main" id="{9B489A9E-78E0-967E-D8CE-F4B1D0D7370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541826" y="3671684"/>
                    <a:ext cx="990600" cy="0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14F0A53D-05F5-3A43-6CAB-4743CAF994A4}"/>
                    </a:ext>
                  </a:extLst>
                </p:cNvPr>
                <p:cNvSpPr/>
                <p:nvPr/>
              </p:nvSpPr>
              <p:spPr>
                <a:xfrm rot="5400000">
                  <a:off x="7002237" y="2615688"/>
                  <a:ext cx="113789" cy="235803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E4404054-F90E-53B1-3F8C-872F996E0DB0}"/>
                  </a:ext>
                </a:extLst>
              </p:cNvPr>
              <p:cNvSpPr/>
              <p:nvPr/>
            </p:nvSpPr>
            <p:spPr>
              <a:xfrm>
                <a:off x="7020836" y="1770779"/>
                <a:ext cx="1448084" cy="1411264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34B1D3C-13DE-76BD-0B7B-1996B06B05AC}"/>
                  </a:ext>
                </a:extLst>
              </p:cNvPr>
              <p:cNvSpPr txBox="1"/>
              <p:nvPr/>
            </p:nvSpPr>
            <p:spPr>
              <a:xfrm>
                <a:off x="8039901" y="3031017"/>
                <a:ext cx="891272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Radio photosphere</a:t>
                </a: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226ABED-A8F7-8385-3003-92408F96DDE0}"/>
                </a:ext>
              </a:extLst>
            </p:cNvPr>
            <p:cNvSpPr/>
            <p:nvPr/>
          </p:nvSpPr>
          <p:spPr>
            <a:xfrm>
              <a:off x="6610211" y="1092951"/>
              <a:ext cx="2281739" cy="17101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BB30D22-C09D-1DD3-9A43-E930F83F751A}"/>
                </a:ext>
              </a:extLst>
            </p:cNvPr>
            <p:cNvSpPr/>
            <p:nvPr/>
          </p:nvSpPr>
          <p:spPr>
            <a:xfrm>
              <a:off x="6556611" y="3582968"/>
              <a:ext cx="228345" cy="1596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ECE603A-DF4F-834A-869B-45D3D761DF9A}"/>
              </a:ext>
            </a:extLst>
          </p:cNvPr>
          <p:cNvSpPr txBox="1"/>
          <p:nvPr/>
        </p:nvSpPr>
        <p:spPr>
          <a:xfrm>
            <a:off x="1701226" y="3939586"/>
            <a:ext cx="5407296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600" dirty="0" err="1">
                <a:solidFill>
                  <a:schemeClr val="bg1"/>
                </a:solidFill>
              </a:rPr>
              <a:t>ngVLA</a:t>
            </a:r>
            <a:r>
              <a:rPr lang="en-US" sz="1600" dirty="0">
                <a:solidFill>
                  <a:schemeClr val="bg1"/>
                </a:solidFill>
              </a:rPr>
              <a:t> imaging of ‘boiling’ AGB star atmosphere 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bg1"/>
                </a:solidFill>
              </a:rPr>
              <a:t>ngVLA</a:t>
            </a:r>
            <a:r>
              <a:rPr lang="en-US" sz="1400" dirty="0">
                <a:solidFill>
                  <a:schemeClr val="bg1"/>
                </a:solidFill>
              </a:rPr>
              <a:t> @ 46 GHz; 1.5 mas ~ 0.04 stellar radii at d=150pc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1.3 year pulse period observed every 2-3 weeks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625678-4025-CF77-3AC6-E28AA3D689D0}"/>
              </a:ext>
            </a:extLst>
          </p:cNvPr>
          <p:cNvSpPr txBox="1"/>
          <p:nvPr/>
        </p:nvSpPr>
        <p:spPr>
          <a:xfrm>
            <a:off x="2642495" y="80689"/>
            <a:ext cx="540542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Stellar end-of-life: movies of stars</a:t>
            </a:r>
            <a:endParaRPr lang="en-US" sz="18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Movies of extreme mass-loss in evolved (AGB) stars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Primary enrichment mechanism of ISM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1B2AC0-DD03-7F29-D706-BC111FB35A39}"/>
              </a:ext>
            </a:extLst>
          </p:cNvPr>
          <p:cNvSpPr txBox="1"/>
          <p:nvPr/>
        </p:nvSpPr>
        <p:spPr>
          <a:xfrm>
            <a:off x="7029214" y="3715692"/>
            <a:ext cx="215423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Petretti, Akiyama &amp; Mathews 2021</a:t>
            </a:r>
          </a:p>
        </p:txBody>
      </p:sp>
    </p:spTree>
    <p:extLst>
      <p:ext uri="{BB962C8B-B14F-4D97-AF65-F5344CB8AC3E}">
        <p14:creationId xmlns:p14="http://schemas.microsoft.com/office/powerpoint/2010/main" val="283125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E424B2B-68BB-8944-836F-98CBB7482520}"/>
              </a:ext>
            </a:extLst>
          </p:cNvPr>
          <p:cNvSpPr txBox="1"/>
          <p:nvPr/>
        </p:nvSpPr>
        <p:spPr>
          <a:xfrm>
            <a:off x="267619" y="2832301"/>
            <a:ext cx="8438029" cy="21749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Gill Sans MT" panose="020B0502020104020203" pitchFamily="34" charset="0"/>
              </a:rPr>
              <a:t>1</a:t>
            </a:r>
            <a:r>
              <a:rPr lang="en-US" sz="1400" baseline="30000" dirty="0">
                <a:latin typeface="Gill Sans MT" panose="020B0502020104020203" pitchFamily="34" charset="0"/>
              </a:rPr>
              <a:t>st</a:t>
            </a:r>
            <a:r>
              <a:rPr lang="en-US" sz="1400" dirty="0">
                <a:latin typeface="Gill Sans MT" panose="020B0502020104020203" pitchFamily="34" charset="0"/>
              </a:rPr>
              <a:t> GW source: multi-wavelength campaign discovered the EM counter-part to merging binary ~ 30 M</a:t>
            </a:r>
            <a:r>
              <a:rPr lang="en-US" sz="1400" baseline="-25000" dirty="0">
                <a:latin typeface="Gill Sans MT" panose="020B0502020104020203" pitchFamily="34" charset="0"/>
              </a:rPr>
              <a:t>o</a:t>
            </a:r>
            <a:r>
              <a:rPr lang="en-US" sz="1400" dirty="0">
                <a:latin typeface="Gill Sans MT" panose="020B0502020104020203" pitchFamily="34" charset="0"/>
              </a:rPr>
              <a:t> black-holes, identified with a galaxy at 430 Mpc</a:t>
            </a:r>
          </a:p>
          <a:p>
            <a:pPr marL="285750" indent="-28575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Gill Sans MT" panose="020B0502020104020203" pitchFamily="34" charset="77"/>
              </a:rPr>
              <a:t>Radio light curve and VLBA imaging =&gt; emerging relativistic jet from merging binary black holes: a wide angle jet which is trapped by the explosion debris </a:t>
            </a:r>
          </a:p>
          <a:p>
            <a:pPr marL="285750" indent="-28575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rgbClr val="FF0000"/>
                </a:solidFill>
                <a:latin typeface="Gill Sans MT" panose="020B0502020104020203" pitchFamily="34" charset="77"/>
              </a:rPr>
              <a:t>ngVLA</a:t>
            </a:r>
            <a:r>
              <a:rPr lang="en-US" sz="1400" dirty="0">
                <a:solidFill>
                  <a:srgbClr val="FF0000"/>
                </a:solidFill>
                <a:latin typeface="Gill Sans MT" panose="020B0502020104020203" pitchFamily="34" charset="77"/>
              </a:rPr>
              <a:t> 30x search volume =&gt;</a:t>
            </a:r>
            <a:r>
              <a:rPr lang="en-US" sz="1400" dirty="0">
                <a:latin typeface="Gill Sans MT" panose="020B0502020104020203" pitchFamily="34" charset="77"/>
              </a:rPr>
              <a:t> Expect 10 to 20 searchable LIGO events/year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  <a:latin typeface="Gill Sans MT" panose="020B0502020104020203" pitchFamily="34" charset="77"/>
              </a:rPr>
              <a:t>sub-mas resolution =&gt;</a:t>
            </a:r>
            <a:r>
              <a:rPr lang="en-US" sz="1400" dirty="0">
                <a:latin typeface="Gill Sans MT" panose="020B0502020104020203" pitchFamily="34" charset="77"/>
              </a:rPr>
              <a:t> ONLY method to determine EM source sizes and shapes on scales &lt; 0.6 pc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Gill Sans MT" panose="020B0502020104020203" pitchFamily="34" charset="77"/>
              </a:rPr>
              <a:t>Multi-messenger, time-domain astronomy (LIGO, neutrino sources, LSST and Euclid surveys, GRBs, TDEs…): radio provides unique tools to unlock physics of the ‘explosive universe’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47205E-7712-A24C-BD3E-053652BE1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49" y="717939"/>
            <a:ext cx="3022345" cy="185381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1B25AC4-B39C-454F-BE39-3114DA915BA9}"/>
              </a:ext>
            </a:extLst>
          </p:cNvPr>
          <p:cNvSpPr txBox="1"/>
          <p:nvPr/>
        </p:nvSpPr>
        <p:spPr>
          <a:xfrm>
            <a:off x="1349995" y="107912"/>
            <a:ext cx="67003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spcBef>
                <a:spcPts val="360"/>
              </a:spcBef>
            </a:pPr>
            <a:r>
              <a:rPr lang="en-US" sz="2400" dirty="0">
                <a:latin typeface="Gill Sans MT" pitchFamily="34" charset="0"/>
                <a:cs typeface="Gill Sans" pitchFamily="17" charset="0"/>
              </a:rPr>
              <a:t>KSG 5: New Windows on the Dynamic Universe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42846C-D32A-FE1E-32CE-20B05C10AD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281" y="717939"/>
            <a:ext cx="1690545" cy="17129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EF4FCE-E516-9CB0-B619-F9D49EE3C3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142" y="666684"/>
            <a:ext cx="4168332" cy="20227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A706576-D076-631A-FEAB-A0C1C28110B7}"/>
              </a:ext>
            </a:extLst>
          </p:cNvPr>
          <p:cNvSpPr txBox="1"/>
          <p:nvPr/>
        </p:nvSpPr>
        <p:spPr>
          <a:xfrm>
            <a:off x="4151612" y="1916208"/>
            <a:ext cx="1159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Gill Sans MT" panose="020B0502020104020203" pitchFamily="34" charset="77"/>
              </a:rPr>
              <a:t>Dobie ea. 2018; </a:t>
            </a:r>
          </a:p>
          <a:p>
            <a:r>
              <a:rPr lang="en-US" sz="900" dirty="0" err="1">
                <a:latin typeface="Gill Sans MT" panose="020B0502020104020203" pitchFamily="34" charset="77"/>
              </a:rPr>
              <a:t>Mooley</a:t>
            </a:r>
            <a:r>
              <a:rPr lang="en-US" sz="900" dirty="0">
                <a:latin typeface="Gill Sans MT" panose="020B0502020104020203" pitchFamily="34" charset="77"/>
              </a:rPr>
              <a:t> ea. 2018</a:t>
            </a:r>
          </a:p>
          <a:p>
            <a:endParaRPr lang="en-US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A85853-DE5E-894D-F46C-52F7EEDEDE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438" y="1902159"/>
            <a:ext cx="909261" cy="86379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40259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FCBD6ED-7181-252F-B660-8FB4FAF97E59}"/>
              </a:ext>
            </a:extLst>
          </p:cNvPr>
          <p:cNvGrpSpPr/>
          <p:nvPr/>
        </p:nvGrpSpPr>
        <p:grpSpPr>
          <a:xfrm>
            <a:off x="139333" y="1098393"/>
            <a:ext cx="3176993" cy="1699322"/>
            <a:chOff x="853436" y="618304"/>
            <a:chExt cx="3176993" cy="169932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B29DC83-B528-54BA-3D2B-9348A5F50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436" y="618304"/>
              <a:ext cx="3176993" cy="1699322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7CFCD9D-76B7-328F-B6B2-2705A7C461A7}"/>
                </a:ext>
              </a:extLst>
            </p:cNvPr>
            <p:cNvCxnSpPr>
              <a:cxnSpLocks/>
            </p:cNvCxnSpPr>
            <p:nvPr/>
          </p:nvCxnSpPr>
          <p:spPr>
            <a:xfrm>
              <a:off x="2167755" y="2262291"/>
              <a:ext cx="53190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77ECC55-0E45-1A3F-EAEF-2E7D6D1C5907}"/>
                </a:ext>
              </a:extLst>
            </p:cNvPr>
            <p:cNvSpPr txBox="1"/>
            <p:nvPr/>
          </p:nvSpPr>
          <p:spPr>
            <a:xfrm>
              <a:off x="1959430" y="2034695"/>
              <a:ext cx="14986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42uas = 5.6 R</a:t>
              </a:r>
              <a:r>
                <a:rPr lang="en-US" sz="1100" baseline="-25000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CCD7A81-065B-BE63-A988-16C391F1CB30}"/>
                </a:ext>
              </a:extLst>
            </p:cNvPr>
            <p:cNvSpPr txBox="1"/>
            <p:nvPr/>
          </p:nvSpPr>
          <p:spPr>
            <a:xfrm>
              <a:off x="853436" y="618304"/>
              <a:ext cx="14369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M87 EHT 230 GHz @ 20uas resolution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EFBE940-76CB-89B4-EE75-4708B96D57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676" y="135076"/>
            <a:ext cx="5647324" cy="2859405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5089B84-3A43-A35F-A3B5-6E8D9233C86A}"/>
              </a:ext>
            </a:extLst>
          </p:cNvPr>
          <p:cNvCxnSpPr>
            <a:cxnSpLocks/>
          </p:cNvCxnSpPr>
          <p:nvPr/>
        </p:nvCxnSpPr>
        <p:spPr>
          <a:xfrm flipH="1" flipV="1">
            <a:off x="2396870" y="2054811"/>
            <a:ext cx="1862432" cy="8834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23C19FD-DC6F-F3FE-6387-A34959D686FF}"/>
              </a:ext>
            </a:extLst>
          </p:cNvPr>
          <p:cNvSpPr txBox="1"/>
          <p:nvPr/>
        </p:nvSpPr>
        <p:spPr>
          <a:xfrm>
            <a:off x="295113" y="61799"/>
            <a:ext cx="3218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Imaging the Black Hole Disk – Jet connection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32D852-CAB2-F229-7E80-ACAC84539EFD}"/>
              </a:ext>
            </a:extLst>
          </p:cNvPr>
          <p:cNvSpPr txBox="1"/>
          <p:nvPr/>
        </p:nvSpPr>
        <p:spPr>
          <a:xfrm>
            <a:off x="1727829" y="1065004"/>
            <a:ext cx="28564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baseline="-25000" dirty="0">
                <a:solidFill>
                  <a:schemeClr val="bg1"/>
                </a:solidFill>
              </a:rPr>
              <a:t>SMBH </a:t>
            </a:r>
            <a:r>
              <a:rPr lang="en-US" dirty="0">
                <a:solidFill>
                  <a:schemeClr val="bg1"/>
                </a:solidFill>
              </a:rPr>
              <a:t>= 6.5 x 10</a:t>
            </a:r>
            <a:r>
              <a:rPr lang="en-US" baseline="30000" dirty="0">
                <a:solidFill>
                  <a:schemeClr val="bg1"/>
                </a:solidFill>
              </a:rPr>
              <a:t>9</a:t>
            </a:r>
            <a:r>
              <a:rPr lang="en-US" dirty="0">
                <a:solidFill>
                  <a:schemeClr val="bg1"/>
                </a:solidFill>
              </a:rPr>
              <a:t> M</a:t>
            </a:r>
            <a:r>
              <a:rPr lang="en-US" baseline="-25000" dirty="0">
                <a:solidFill>
                  <a:schemeClr val="bg1"/>
                </a:solidFill>
              </a:rPr>
              <a:t>o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610A11A-5E82-44C3-DB64-D89FB79AD6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47" y="56388"/>
            <a:ext cx="1809669" cy="123001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2C3C7D0-5F61-48BB-599B-0C3F6D22E2E8}"/>
              </a:ext>
            </a:extLst>
          </p:cNvPr>
          <p:cNvSpPr txBox="1"/>
          <p:nvPr/>
        </p:nvSpPr>
        <p:spPr>
          <a:xfrm>
            <a:off x="3835447" y="213676"/>
            <a:ext cx="13019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V</a:t>
            </a:r>
            <a:r>
              <a:rPr lang="en-US" sz="1200" baseline="-25000" dirty="0" err="1">
                <a:solidFill>
                  <a:schemeClr val="bg1"/>
                </a:solidFill>
              </a:rPr>
              <a:t>app</a:t>
            </a:r>
            <a:r>
              <a:rPr lang="en-US" sz="1200" dirty="0">
                <a:solidFill>
                  <a:schemeClr val="bg1"/>
                </a:solidFill>
              </a:rPr>
              <a:t> up to 6c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3C4E3FE-0434-06A3-92F1-7BBD5AF0D38E}"/>
              </a:ext>
            </a:extLst>
          </p:cNvPr>
          <p:cNvSpPr txBox="1"/>
          <p:nvPr/>
        </p:nvSpPr>
        <p:spPr>
          <a:xfrm>
            <a:off x="29808" y="3009210"/>
            <a:ext cx="52288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Event Horizon Telescope  imaging of the general relativistic shadow of the SMBH in M87 and </a:t>
            </a:r>
            <a:r>
              <a:rPr lang="en-US" sz="1400" dirty="0" err="1"/>
              <a:t>Sgr</a:t>
            </a:r>
            <a:r>
              <a:rPr lang="en-US" sz="1400" dirty="0"/>
              <a:t> A* has reinvigorated interest in radio AGN and their accretion disks and relativistic jets.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E4DAEBA-F3EB-A917-4414-99130B402410}"/>
              </a:ext>
            </a:extLst>
          </p:cNvPr>
          <p:cNvSpPr txBox="1"/>
          <p:nvPr/>
        </p:nvSpPr>
        <p:spPr>
          <a:xfrm>
            <a:off x="7584917" y="1856510"/>
            <a:ext cx="10166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Walker + 2018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A6CCDF8-F8F8-658A-B0A9-24B2555D3AD4}"/>
              </a:ext>
            </a:extLst>
          </p:cNvPr>
          <p:cNvGrpSpPr/>
          <p:nvPr/>
        </p:nvGrpSpPr>
        <p:grpSpPr>
          <a:xfrm>
            <a:off x="52422" y="2858798"/>
            <a:ext cx="8549120" cy="2161167"/>
            <a:chOff x="38962" y="2853856"/>
            <a:chExt cx="8549120" cy="216116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6F69CF1-3FCE-1429-4691-0C8EA0C8C43B}"/>
                </a:ext>
              </a:extLst>
            </p:cNvPr>
            <p:cNvGrpSpPr/>
            <p:nvPr/>
          </p:nvGrpSpPr>
          <p:grpSpPr>
            <a:xfrm>
              <a:off x="5565871" y="2853856"/>
              <a:ext cx="3022211" cy="2161167"/>
              <a:chOff x="1077058" y="-55995"/>
              <a:chExt cx="3022211" cy="2161167"/>
            </a:xfrm>
          </p:grpSpPr>
          <p:pic>
            <p:nvPicPr>
              <p:cNvPr id="35" name="Picture 1">
                <a:extLst>
                  <a:ext uri="{FF2B5EF4-FFF2-40B4-BE49-F238E27FC236}">
                    <a16:creationId xmlns:a16="http://schemas.microsoft.com/office/drawing/2014/main" id="{7ECBB7C4-535C-D3CF-5ED5-F5019612E7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7058" y="-55995"/>
                <a:ext cx="2787814" cy="21519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B931989-CDDB-201F-E9A8-26A51A48738B}"/>
                  </a:ext>
                </a:extLst>
              </p:cNvPr>
              <p:cNvSpPr txBox="1"/>
              <p:nvPr/>
            </p:nvSpPr>
            <p:spPr>
              <a:xfrm>
                <a:off x="1077058" y="1828173"/>
                <a:ext cx="125307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Lu et al. 2023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B396BCB-7CCE-2257-6E13-8BC36F306C3C}"/>
                  </a:ext>
                </a:extLst>
              </p:cNvPr>
              <p:cNvSpPr txBox="1"/>
              <p:nvPr/>
            </p:nvSpPr>
            <p:spPr>
              <a:xfrm>
                <a:off x="1197598" y="-40469"/>
                <a:ext cx="2901671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90 GHz GMVA @ 40uas: R ~ 8.4 R</a:t>
                </a:r>
                <a:r>
                  <a:rPr lang="en-US" baseline="-25000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18A94C25-5F15-52C0-A471-D820954A3F7E}"/>
                  </a:ext>
                </a:extLst>
              </p:cNvPr>
              <p:cNvSpPr/>
              <p:nvPr/>
            </p:nvSpPr>
            <p:spPr>
              <a:xfrm>
                <a:off x="1140404" y="1521817"/>
                <a:ext cx="157174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DF77A06-457B-20BA-6FA4-90B1E4468C6C}"/>
                  </a:ext>
                </a:extLst>
              </p:cNvPr>
              <p:cNvSpPr txBox="1"/>
              <p:nvPr/>
            </p:nvSpPr>
            <p:spPr>
              <a:xfrm>
                <a:off x="1218991" y="977751"/>
                <a:ext cx="557349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dirty="0">
                    <a:solidFill>
                      <a:schemeClr val="bg1"/>
                    </a:solidFill>
                  </a:rPr>
                  <a:t>50uas</a:t>
                </a: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1514992-E863-724B-F0A7-01BED5BA5830}"/>
                </a:ext>
              </a:extLst>
            </p:cNvPr>
            <p:cNvSpPr txBox="1"/>
            <p:nvPr/>
          </p:nvSpPr>
          <p:spPr>
            <a:xfrm>
              <a:off x="7446111" y="4749566"/>
              <a:ext cx="58060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0.5mas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9CCB874-C94A-FDD3-E9F7-9841A839D715}"/>
                </a:ext>
              </a:extLst>
            </p:cNvPr>
            <p:cNvSpPr txBox="1"/>
            <p:nvPr/>
          </p:nvSpPr>
          <p:spPr>
            <a:xfrm>
              <a:off x="38962" y="3847544"/>
              <a:ext cx="5084956" cy="1031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400" dirty="0"/>
                <a:t>GMVA 90 GHz imaging also shows ‘ring’ but 1.5x larger, plus jet on scales ~ 0.1 pc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400" dirty="0"/>
                <a:t>M87 90 GHz results open a new </a:t>
              </a:r>
              <a:r>
                <a:rPr lang="en-US" sz="1400" dirty="0" err="1"/>
                <a:t>ngVLA</a:t>
              </a:r>
              <a:r>
                <a:rPr lang="en-US" sz="1400" dirty="0"/>
                <a:t> key science program: imaging the accretion disk – jet connection  on scales ~ 10 R</a:t>
              </a:r>
              <a:r>
                <a:rPr lang="en-US" sz="1400" baseline="-25000" dirty="0"/>
                <a:t>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725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B8C2FDD-E7FA-FE81-2405-273461F41723}"/>
              </a:ext>
            </a:extLst>
          </p:cNvPr>
          <p:cNvSpPr txBox="1"/>
          <p:nvPr/>
        </p:nvSpPr>
        <p:spPr>
          <a:xfrm>
            <a:off x="164903" y="385306"/>
            <a:ext cx="4769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LEVERAGE: 4 </a:t>
            </a:r>
            <a:r>
              <a:rPr lang="en-US" sz="2000" dirty="0" err="1"/>
              <a:t>ngVLA</a:t>
            </a:r>
            <a:r>
              <a:rPr lang="en-US" sz="2000" dirty="0"/>
              <a:t> stations in Germany</a:t>
            </a:r>
          </a:p>
          <a:p>
            <a:r>
              <a:rPr lang="en-US" sz="1600" dirty="0" err="1"/>
              <a:t>Kadler</a:t>
            </a:r>
            <a:r>
              <a:rPr lang="en-US" sz="1600" dirty="0"/>
              <a:t> et al.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DA9310-C053-B114-8483-5D6A3E58D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489" y="2182257"/>
            <a:ext cx="3642242" cy="2824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21E43F-7DEC-D4D4-C22B-D91E4E1EED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101" y="72261"/>
            <a:ext cx="2163900" cy="19187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89E00A-BE16-6E03-0293-33EAFEBFC7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001" y="72261"/>
            <a:ext cx="2190096" cy="20321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99C2A69-AE38-7EE9-8539-0DBB09EEBC49}"/>
              </a:ext>
            </a:extLst>
          </p:cNvPr>
          <p:cNvSpPr txBox="1"/>
          <p:nvPr/>
        </p:nvSpPr>
        <p:spPr>
          <a:xfrm>
            <a:off x="50200" y="1609350"/>
            <a:ext cx="476961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Increase </a:t>
            </a:r>
            <a:r>
              <a:rPr lang="en-US" sz="1800" dirty="0" err="1"/>
              <a:t>uv</a:t>
            </a:r>
            <a:r>
              <a:rPr lang="en-US" sz="1800" dirty="0"/>
              <a:t>-coverage to baselines ~ 10000 km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Improve resolution to ~ 60 </a:t>
            </a:r>
            <a:r>
              <a:rPr lang="en-US" sz="1800" dirty="0" err="1"/>
              <a:t>uas</a:t>
            </a:r>
            <a:r>
              <a:rPr lang="en-US" sz="1800" dirty="0"/>
              <a:t> @ 90GHz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Image GR shadow on scales of 60 </a:t>
            </a:r>
            <a:r>
              <a:rPr lang="en-US" sz="1800" dirty="0" err="1"/>
              <a:t>uas</a:t>
            </a:r>
            <a:r>
              <a:rPr lang="en-US" sz="1800" dirty="0"/>
              <a:t> ~ 8 R</a:t>
            </a:r>
            <a:r>
              <a:rPr lang="en-US" sz="1800" baseline="-25000" dirty="0"/>
              <a:t>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Image Jet – accretion disk transition out to 1mas ~ 0.07pc</a:t>
            </a:r>
          </a:p>
        </p:txBody>
      </p:sp>
    </p:spTree>
    <p:extLst>
      <p:ext uri="{BB962C8B-B14F-4D97-AF65-F5344CB8AC3E}">
        <p14:creationId xmlns:p14="http://schemas.microsoft.com/office/powerpoint/2010/main" val="3339034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9F34E7-5E0A-F099-5686-01247B026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52" y="2531432"/>
            <a:ext cx="7122695" cy="26120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66331D-BAD0-0E6A-7D7A-FF4E6B4251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446" y="220006"/>
            <a:ext cx="4212343" cy="23114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6A51C2-F54C-5549-77D2-D61B96D88323}"/>
              </a:ext>
            </a:extLst>
          </p:cNvPr>
          <p:cNvSpPr txBox="1"/>
          <p:nvPr/>
        </p:nvSpPr>
        <p:spPr>
          <a:xfrm>
            <a:off x="6023954" y="806012"/>
            <a:ext cx="2728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Walker </a:t>
            </a:r>
            <a:r>
              <a:rPr lang="en-US" sz="1600" dirty="0" err="1"/>
              <a:t>ngVLA</a:t>
            </a:r>
            <a:r>
              <a:rPr lang="en-US" sz="1600" dirty="0"/>
              <a:t> memo 128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ngVLA</a:t>
            </a:r>
            <a:r>
              <a:rPr lang="en-US" sz="1400" dirty="0"/>
              <a:t> + GMVA + LEVERAGE + ‘Southern Stations’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Greatly improved </a:t>
            </a:r>
            <a:r>
              <a:rPr lang="en-US" sz="1400" dirty="0" err="1"/>
              <a:t>u,v</a:t>
            </a:r>
            <a:r>
              <a:rPr lang="en-US" sz="1400" dirty="0"/>
              <a:t> coverage for southern sources</a:t>
            </a:r>
          </a:p>
        </p:txBody>
      </p:sp>
    </p:spTree>
    <p:extLst>
      <p:ext uri="{BB962C8B-B14F-4D97-AF65-F5344CB8AC3E}">
        <p14:creationId xmlns:p14="http://schemas.microsoft.com/office/powerpoint/2010/main" val="291319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07200A25-B776-7C7F-8231-74E737392BDA}"/>
              </a:ext>
            </a:extLst>
          </p:cNvPr>
          <p:cNvGrpSpPr/>
          <p:nvPr/>
        </p:nvGrpSpPr>
        <p:grpSpPr>
          <a:xfrm>
            <a:off x="3306000" y="1777113"/>
            <a:ext cx="2935616" cy="2906764"/>
            <a:chOff x="3306000" y="1777113"/>
            <a:chExt cx="2935616" cy="290676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EA48199-BE53-B1D1-AC85-0334634B5CAF}"/>
                </a:ext>
              </a:extLst>
            </p:cNvPr>
            <p:cNvGrpSpPr/>
            <p:nvPr/>
          </p:nvGrpSpPr>
          <p:grpSpPr>
            <a:xfrm>
              <a:off x="3306000" y="1777113"/>
              <a:ext cx="2935616" cy="2906764"/>
              <a:chOff x="3606706" y="1755298"/>
              <a:chExt cx="2238433" cy="2232274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6EAA16F-1B35-5347-96B3-4AC4FC1A50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626675" y="1755298"/>
                <a:ext cx="2117799" cy="2232274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06DF81C-6710-1F41-965E-1596C4A3FDB9}"/>
                  </a:ext>
                </a:extLst>
              </p:cNvPr>
              <p:cNvSpPr txBox="1"/>
              <p:nvPr/>
            </p:nvSpPr>
            <p:spPr>
              <a:xfrm>
                <a:off x="3606706" y="1755298"/>
                <a:ext cx="2238433" cy="2009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chemeClr val="bg1"/>
                    </a:solidFill>
                  </a:rPr>
                  <a:t>ASPECS ALMA 200hrs: 36 CO galaxies z ~ 1 to 3</a:t>
                </a:r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FFAC23-3F46-C8A7-EB1B-1B0B625A3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96664" y="3523071"/>
              <a:ext cx="799780" cy="797273"/>
            </a:xfrm>
            <a:prstGeom prst="rect">
              <a:avLst/>
            </a:prstGeom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88409B95-14FD-4154-74EC-1F5F6F2C6D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4994" y="3514907"/>
              <a:ext cx="357170" cy="27332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0DD5D8E-76DF-8746-8293-AB16E3C26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7192" y="-26097"/>
            <a:ext cx="7000059" cy="99417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KSG3: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Molecular Deep Fields in three dimensions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3E1CCD-6E6A-8A2B-107F-D6372FF55CFD}"/>
              </a:ext>
            </a:extLst>
          </p:cNvPr>
          <p:cNvSpPr txBox="1"/>
          <p:nvPr/>
        </p:nvSpPr>
        <p:spPr>
          <a:xfrm>
            <a:off x="2947307" y="756421"/>
            <a:ext cx="5225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Revealing the ‘missing half’ of galaxy formation: the molecular gas = fuel for star formation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A2C262C-A87F-AB70-F92D-48BBB9A70885}"/>
              </a:ext>
            </a:extLst>
          </p:cNvPr>
          <p:cNvGrpSpPr/>
          <p:nvPr/>
        </p:nvGrpSpPr>
        <p:grpSpPr>
          <a:xfrm>
            <a:off x="6324" y="-17042"/>
            <a:ext cx="3274025" cy="4733575"/>
            <a:chOff x="6324" y="-8878"/>
            <a:chExt cx="3274025" cy="473357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05E54F4-29C0-27C1-BE6D-67CA6D742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42" y="1772716"/>
              <a:ext cx="3233407" cy="295198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EE41DBD-B412-ED41-B0F3-FA52E0F2E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" y="-8878"/>
              <a:ext cx="2579711" cy="1669002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D680CC2-934E-4C21-AC4D-DB9A26E03FC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11550" y="968075"/>
              <a:ext cx="147829" cy="78934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AECE4D-15B5-6F40-ED7A-0FB717D7D399}"/>
                </a:ext>
              </a:extLst>
            </p:cNvPr>
            <p:cNvSpPr txBox="1"/>
            <p:nvPr/>
          </p:nvSpPr>
          <p:spPr>
            <a:xfrm>
              <a:off x="275620" y="1772716"/>
              <a:ext cx="2671687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UDF JWST: 5000 galaxies to z = 15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C65640-4007-AF39-51E4-CDF90D3C0FAB}"/>
              </a:ext>
            </a:extLst>
          </p:cNvPr>
          <p:cNvGrpSpPr/>
          <p:nvPr/>
        </p:nvGrpSpPr>
        <p:grpSpPr>
          <a:xfrm>
            <a:off x="737992" y="1772716"/>
            <a:ext cx="8359066" cy="3252226"/>
            <a:chOff x="737992" y="1772716"/>
            <a:chExt cx="8359066" cy="32522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71AAA53-900A-8E42-8D70-5E774244B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1441" y="1772716"/>
              <a:ext cx="2935617" cy="2500976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C2818B1-81B4-3DF9-88F9-48CCEC7FC704}"/>
                </a:ext>
              </a:extLst>
            </p:cNvPr>
            <p:cNvSpPr txBox="1"/>
            <p:nvPr/>
          </p:nvSpPr>
          <p:spPr>
            <a:xfrm>
              <a:off x="6720198" y="3547703"/>
              <a:ext cx="1818101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solidFill>
                    <a:schemeClr val="bg1"/>
                  </a:solidFill>
                </a:rPr>
                <a:t>ngVLA</a:t>
              </a:r>
              <a:r>
                <a:rPr lang="en-US" sz="1200" dirty="0">
                  <a:solidFill>
                    <a:schemeClr val="bg1"/>
                  </a:solidFill>
                </a:rPr>
                <a:t> ~ 3000 CO galaxies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DBBC186-1941-F144-9686-7F38AE30A81A}"/>
                </a:ext>
              </a:extLst>
            </p:cNvPr>
            <p:cNvSpPr txBox="1"/>
            <p:nvPr/>
          </p:nvSpPr>
          <p:spPr>
            <a:xfrm>
              <a:off x="737992" y="4440167"/>
              <a:ext cx="7434458" cy="58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Times New Roman"/>
                  <a:cs typeface="Times New Roman"/>
                </a:rPr>
                <a:t>10x sensitivity + 2.5x bandwidth =&gt; 100-fold increase in CO detection rate over VLA,  ALMA =&gt; </a:t>
              </a:r>
              <a:r>
                <a:rPr lang="en-US" sz="1600" i="1" dirty="0">
                  <a:latin typeface="Times New Roman"/>
                  <a:cs typeface="Times New Roman"/>
                </a:rPr>
                <a:t>Galaxy counts in CO ~ deepest optical fields, with redshifts!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681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D5D8E-76DF-8746-8293-AB16E3C26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290" y="10601"/>
            <a:ext cx="7247710" cy="99417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KSG3: </a:t>
            </a:r>
            <a:r>
              <a:rPr lang="en-US" sz="2400" i="1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Measuring the Dense Gas History of the Universe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7214B9-B4CF-6C4D-B40A-5025B69EC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83" y="1073511"/>
            <a:ext cx="4164415" cy="286594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4F88E9A-DA11-2A4E-8D15-946872D16DA8}"/>
              </a:ext>
            </a:extLst>
          </p:cNvPr>
          <p:cNvSpPr txBox="1"/>
          <p:nvPr/>
        </p:nvSpPr>
        <p:spPr>
          <a:xfrm>
            <a:off x="1702221" y="4109117"/>
            <a:ext cx="6138660" cy="710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/>
                <a:cs typeface="Times New Roman"/>
              </a:rPr>
              <a:t>Precise measurement of Dense Gas History of Universe</a:t>
            </a:r>
          </a:p>
          <a:p>
            <a:pPr marL="285750" indent="-28575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/>
                <a:cs typeface="Times New Roman"/>
              </a:rPr>
              <a:t>kpc-scale imaging of gas dynamics: Dark matter?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AC2537-BF52-7A45-B88E-5B599FF16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037469"/>
            <a:ext cx="4426882" cy="19364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A24D1D-AF92-28E9-DBFD-7590535865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852" y="2812261"/>
            <a:ext cx="1224066" cy="121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7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D4F570E-CAF4-380F-71AD-21CD80760F2C}"/>
              </a:ext>
            </a:extLst>
          </p:cNvPr>
          <p:cNvSpPr txBox="1">
            <a:spLocks/>
          </p:cNvSpPr>
          <p:nvPr/>
        </p:nvSpPr>
        <p:spPr>
          <a:xfrm>
            <a:off x="237277" y="186120"/>
            <a:ext cx="5716574" cy="42530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Prototype: First Fringes and Images May 1 2026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DF0E58-D92C-89F1-643A-F1E3D49754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09" y="2954929"/>
            <a:ext cx="2533746" cy="19077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D030AAB-27F5-6A52-FEE5-95267802FD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02" y="633825"/>
            <a:ext cx="2941960" cy="22154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0469F93-E112-78EA-6DFA-3E020ACC10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75364" y="1092900"/>
            <a:ext cx="3626461" cy="273051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9CD55A5-BC13-5CCB-1737-C7089A56C853}"/>
              </a:ext>
            </a:extLst>
          </p:cNvPr>
          <p:cNvGrpSpPr/>
          <p:nvPr/>
        </p:nvGrpSpPr>
        <p:grpSpPr>
          <a:xfrm>
            <a:off x="6016896" y="186120"/>
            <a:ext cx="3047291" cy="4771260"/>
            <a:chOff x="6016896" y="186120"/>
            <a:chExt cx="3047291" cy="477126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F827E72-551E-C9E9-95C0-7563F8E9A29E}"/>
                </a:ext>
              </a:extLst>
            </p:cNvPr>
            <p:cNvGrpSpPr/>
            <p:nvPr/>
          </p:nvGrpSpPr>
          <p:grpSpPr>
            <a:xfrm>
              <a:off x="6111315" y="186120"/>
              <a:ext cx="2795408" cy="2215456"/>
              <a:chOff x="1841335" y="474345"/>
              <a:chExt cx="7772400" cy="590931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62EACC1-B9E5-27F0-0309-FB02F77BD6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41335" y="474345"/>
                <a:ext cx="7772400" cy="590931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0BC4F12-A7B6-A106-CD47-6DC37A8681A2}"/>
                  </a:ext>
                </a:extLst>
              </p:cNvPr>
              <p:cNvSpPr txBox="1"/>
              <p:nvPr/>
            </p:nvSpPr>
            <p:spPr>
              <a:xfrm>
                <a:off x="4757778" y="2384710"/>
                <a:ext cx="4530595" cy="985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‘Start’ on source 3C84 </a:t>
                </a:r>
              </a:p>
              <a:p>
                <a:r>
                  <a:rPr lang="en-US" sz="900" dirty="0"/>
                  <a:t>Baseline: </a:t>
                </a:r>
                <a:r>
                  <a:rPr lang="en-US" sz="900" dirty="0" err="1"/>
                  <a:t>ngVLA</a:t>
                </a:r>
                <a:r>
                  <a:rPr lang="en-US" sz="900" dirty="0"/>
                  <a:t> – VLA/E08</a:t>
                </a:r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7BE66C69-CCCA-CF4B-D5A7-C3D4EF4D11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566344" y="1988908"/>
                <a:ext cx="332510" cy="600364"/>
              </a:xfrm>
              <a:prstGeom prst="straightConnector1">
                <a:avLst/>
              </a:prstGeom>
              <a:ln w="19050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62AB506-83E7-F84F-A83B-6EF192ADC569}"/>
                </a:ext>
              </a:extLst>
            </p:cNvPr>
            <p:cNvGrpSpPr/>
            <p:nvPr/>
          </p:nvGrpSpPr>
          <p:grpSpPr>
            <a:xfrm>
              <a:off x="6016896" y="2468359"/>
              <a:ext cx="2993185" cy="1921197"/>
              <a:chOff x="6071002" y="2468359"/>
              <a:chExt cx="2993185" cy="1921197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55DFE3FA-9AFF-E491-C331-908F2400B7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1002" y="2468359"/>
                <a:ext cx="2993185" cy="1921197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357AFA-8043-3008-6A47-7D80CF255AA8}"/>
                  </a:ext>
                </a:extLst>
              </p:cNvPr>
              <p:cNvSpPr txBox="1"/>
              <p:nvPr/>
            </p:nvSpPr>
            <p:spPr>
              <a:xfrm>
                <a:off x="6265533" y="2479624"/>
                <a:ext cx="2641190" cy="561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First image 3C84 w. </a:t>
                </a:r>
                <a:r>
                  <a:rPr lang="en-US" sz="1050" dirty="0" err="1">
                    <a:solidFill>
                      <a:schemeClr val="bg1"/>
                    </a:solidFill>
                  </a:rPr>
                  <a:t>ngVLA+VLA</a:t>
                </a:r>
                <a:endParaRPr lang="en-US" sz="1050" dirty="0">
                  <a:solidFill>
                    <a:schemeClr val="bg1"/>
                  </a:solidFill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000" dirty="0">
                    <a:solidFill>
                      <a:schemeClr val="bg1"/>
                    </a:solidFill>
                  </a:rPr>
                  <a:t>8.3 GHz, 0.3” res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000" dirty="0">
                    <a:solidFill>
                      <a:schemeClr val="bg1"/>
                    </a:solidFill>
                  </a:rPr>
                  <a:t>DNR ~ 50k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C093366-1BD1-3B5A-0904-8D94B44C04F0}"/>
                </a:ext>
              </a:extLst>
            </p:cNvPr>
            <p:cNvSpPr txBox="1"/>
            <p:nvPr/>
          </p:nvSpPr>
          <p:spPr>
            <a:xfrm>
              <a:off x="6111315" y="4449549"/>
              <a:ext cx="2952872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System works from Rx through IF to correlator to CASA!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729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E2F36D-BD5E-5A65-5FF3-B218D1F51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42772F-F6C8-509D-DF3B-4C7FC1775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90A8921-E1AC-D562-D155-0790BACF5BA5}"/>
              </a:ext>
            </a:extLst>
          </p:cNvPr>
          <p:cNvSpPr txBox="1"/>
          <p:nvPr/>
        </p:nvSpPr>
        <p:spPr>
          <a:xfrm>
            <a:off x="3204054" y="-20134"/>
            <a:ext cx="2213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Project Timeline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57F39C1-013B-9917-4FA7-ACFFF69A540E}"/>
              </a:ext>
            </a:extLst>
          </p:cNvPr>
          <p:cNvGrpSpPr/>
          <p:nvPr/>
        </p:nvGrpSpPr>
        <p:grpSpPr>
          <a:xfrm>
            <a:off x="-14845" y="2597096"/>
            <a:ext cx="9037819" cy="1669855"/>
            <a:chOff x="-14845" y="2495435"/>
            <a:chExt cx="9037819" cy="166985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135695F-97B7-D00F-154B-66863427A5E1}"/>
                </a:ext>
              </a:extLst>
            </p:cNvPr>
            <p:cNvGrpSpPr/>
            <p:nvPr/>
          </p:nvGrpSpPr>
          <p:grpSpPr>
            <a:xfrm>
              <a:off x="-14845" y="2495435"/>
              <a:ext cx="9037819" cy="1669855"/>
              <a:chOff x="-21569" y="2495435"/>
              <a:chExt cx="9037819" cy="1669855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5E999A72-A646-CAA5-6ABB-ABC3ED0CFD86}"/>
                  </a:ext>
                </a:extLst>
              </p:cNvPr>
              <p:cNvGrpSpPr/>
              <p:nvPr/>
            </p:nvGrpSpPr>
            <p:grpSpPr>
              <a:xfrm>
                <a:off x="-21569" y="2495435"/>
                <a:ext cx="9037819" cy="1669855"/>
                <a:chOff x="-92593" y="2833333"/>
                <a:chExt cx="9037819" cy="1669855"/>
              </a:xfrm>
            </p:grpSpPr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A37770B3-E4B9-1607-F7E1-D89C1E52F0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52604" y="3115961"/>
                  <a:ext cx="0" cy="1107964"/>
                </a:xfrm>
                <a:prstGeom prst="line">
                  <a:avLst/>
                </a:prstGeom>
                <a:ln w="38100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DA154258-958B-8E4C-2DDE-ACB838FDA6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1335" y="3144932"/>
                  <a:ext cx="0" cy="137764"/>
                </a:xfrm>
                <a:prstGeom prst="line">
                  <a:avLst/>
                </a:prstGeom>
                <a:ln w="38100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30287FB-38CB-5636-EC1C-9B3F4D347E0B}"/>
                    </a:ext>
                  </a:extLst>
                </p:cNvPr>
                <p:cNvSpPr txBox="1"/>
                <p:nvPr/>
              </p:nvSpPr>
              <p:spPr>
                <a:xfrm>
                  <a:off x="-33650" y="2844850"/>
                  <a:ext cx="537327" cy="3000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2018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CF93502-5DB4-DD3B-B2F3-99AFF7AE07F5}"/>
                    </a:ext>
                  </a:extLst>
                </p:cNvPr>
                <p:cNvSpPr txBox="1"/>
                <p:nvPr/>
              </p:nvSpPr>
              <p:spPr>
                <a:xfrm>
                  <a:off x="947816" y="2844850"/>
                  <a:ext cx="537327" cy="3000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2021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F1CC47E0-C321-C8EC-E313-52A406E5E458}"/>
                    </a:ext>
                  </a:extLst>
                </p:cNvPr>
                <p:cNvSpPr txBox="1"/>
                <p:nvPr/>
              </p:nvSpPr>
              <p:spPr>
                <a:xfrm>
                  <a:off x="4982351" y="2850565"/>
                  <a:ext cx="537327" cy="3000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2029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E22DC782-579F-5277-0C40-0B4FDF8C56A1}"/>
                    </a:ext>
                  </a:extLst>
                </p:cNvPr>
                <p:cNvSpPr txBox="1"/>
                <p:nvPr/>
              </p:nvSpPr>
              <p:spPr>
                <a:xfrm>
                  <a:off x="8107829" y="2833333"/>
                  <a:ext cx="537327" cy="3000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2038</a:t>
                  </a:r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3C86F914-8A2C-E601-D073-CC01BEC94B70}"/>
                    </a:ext>
                  </a:extLst>
                </p:cNvPr>
                <p:cNvSpPr/>
                <p:nvPr/>
              </p:nvSpPr>
              <p:spPr>
                <a:xfrm>
                  <a:off x="-92593" y="3625564"/>
                  <a:ext cx="1152144" cy="5078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dirty="0"/>
                    <a:t>Science Book</a:t>
                  </a:r>
                </a:p>
                <a:p>
                  <a:r>
                    <a:rPr lang="en-US" dirty="0"/>
                    <a:t>Ref. Design</a:t>
                  </a:r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781BE184-8AFC-7EDA-4CED-D6F1524C19E0}"/>
                    </a:ext>
                  </a:extLst>
                </p:cNvPr>
                <p:cNvSpPr/>
                <p:nvPr/>
              </p:nvSpPr>
              <p:spPr>
                <a:xfrm>
                  <a:off x="823242" y="4203106"/>
                  <a:ext cx="2363750" cy="3000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dirty="0"/>
                    <a:t>Astro2020 Report</a:t>
                  </a: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2405CDAE-F42D-6DD1-686B-759324965826}"/>
                    </a:ext>
                  </a:extLst>
                </p:cNvPr>
                <p:cNvSpPr/>
                <p:nvPr/>
              </p:nvSpPr>
              <p:spPr>
                <a:xfrm>
                  <a:off x="1345251" y="3707223"/>
                  <a:ext cx="1515835" cy="5078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dirty="0"/>
                    <a:t>NSF development funds</a:t>
                  </a:r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68281533-F372-B6F0-1338-7A769F1D1CF9}"/>
                    </a:ext>
                  </a:extLst>
                </p:cNvPr>
                <p:cNvSpPr/>
                <p:nvPr/>
              </p:nvSpPr>
              <p:spPr>
                <a:xfrm>
                  <a:off x="3050232" y="3728598"/>
                  <a:ext cx="1667815" cy="30008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dirty="0"/>
                    <a:t>Prototype at VLA</a:t>
                  </a:r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2F730115-4D7B-6A0E-981D-1409B69F801E}"/>
                    </a:ext>
                  </a:extLst>
                </p:cNvPr>
                <p:cNvSpPr/>
                <p:nvPr/>
              </p:nvSpPr>
              <p:spPr>
                <a:xfrm>
                  <a:off x="3647060" y="3290771"/>
                  <a:ext cx="872868" cy="30008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/>
                    <a:t>1</a:t>
                  </a:r>
                  <a:r>
                    <a:rPr lang="en-US" baseline="30000" dirty="0"/>
                    <a:t>st</a:t>
                  </a:r>
                  <a:r>
                    <a:rPr lang="en-US" dirty="0"/>
                    <a:t> fringes</a:t>
                  </a: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4F467F5E-A472-CC81-F481-923F2F8BEC4A}"/>
                    </a:ext>
                  </a:extLst>
                </p:cNvPr>
                <p:cNvSpPr/>
                <p:nvPr/>
              </p:nvSpPr>
              <p:spPr>
                <a:xfrm>
                  <a:off x="6598269" y="3242513"/>
                  <a:ext cx="1268214" cy="30008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dirty="0"/>
                    <a:t>Early Science 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7A2B86B-8D8D-B43F-9D1C-172CA6EEE9D4}"/>
                    </a:ext>
                  </a:extLst>
                </p:cNvPr>
                <p:cNvSpPr/>
                <p:nvPr/>
              </p:nvSpPr>
              <p:spPr>
                <a:xfrm>
                  <a:off x="7902476" y="3466419"/>
                  <a:ext cx="1027748" cy="5078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dirty="0"/>
                    <a:t>Full Science Operations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4D62FA8E-830B-67FD-9363-9A3314D5B2E0}"/>
                    </a:ext>
                  </a:extLst>
                </p:cNvPr>
                <p:cNvSpPr/>
                <p:nvPr/>
              </p:nvSpPr>
              <p:spPr>
                <a:xfrm>
                  <a:off x="4728532" y="3739900"/>
                  <a:ext cx="1342575" cy="30008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dirty="0"/>
                    <a:t>NSF/MREFC FDR</a:t>
                  </a:r>
                </a:p>
              </p:txBody>
            </p:sp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A885A10E-7861-72C1-3B78-7379EB0A99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10175" y="3137514"/>
                  <a:ext cx="0" cy="552586"/>
                </a:xfrm>
                <a:prstGeom prst="line">
                  <a:avLst/>
                </a:prstGeom>
                <a:ln w="38100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3658FB66-9CBA-18E4-643B-3C9907D524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32672" y="3094626"/>
                  <a:ext cx="0" cy="137764"/>
                </a:xfrm>
                <a:prstGeom prst="line">
                  <a:avLst/>
                </a:prstGeom>
                <a:ln w="38100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1038ED5D-FDD5-95F0-A122-8B72D86A1A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27296" y="3109550"/>
                  <a:ext cx="0" cy="137764"/>
                </a:xfrm>
                <a:prstGeom prst="line">
                  <a:avLst/>
                </a:prstGeom>
                <a:ln w="38100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>
                  <a:extLst>
                    <a:ext uri="{FF2B5EF4-FFF2-40B4-BE49-F238E27FC236}">
                      <a16:creationId xmlns:a16="http://schemas.microsoft.com/office/drawing/2014/main" id="{1D46E8DF-D0AC-CDEF-F7E3-C00602237B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10424" y="3094626"/>
                  <a:ext cx="0" cy="463364"/>
                </a:xfrm>
                <a:prstGeom prst="line">
                  <a:avLst/>
                </a:prstGeom>
                <a:ln w="38100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8528C301-31BF-B74E-D5C1-E4A548FB50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77423" y="3098687"/>
                  <a:ext cx="0" cy="137764"/>
                </a:xfrm>
                <a:prstGeom prst="line">
                  <a:avLst/>
                </a:prstGeom>
                <a:ln w="38100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>
                  <a:extLst>
                    <a:ext uri="{FF2B5EF4-FFF2-40B4-BE49-F238E27FC236}">
                      <a16:creationId xmlns:a16="http://schemas.microsoft.com/office/drawing/2014/main" id="{7739F82D-CC28-1627-1608-11674BFE36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8978" y="3099500"/>
                  <a:ext cx="0" cy="417356"/>
                </a:xfrm>
                <a:prstGeom prst="line">
                  <a:avLst/>
                </a:prstGeom>
                <a:ln w="38100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738FF047-A724-D3B8-68EB-8DD3289D90C6}"/>
                    </a:ext>
                  </a:extLst>
                </p:cNvPr>
                <p:cNvSpPr txBox="1"/>
                <p:nvPr/>
              </p:nvSpPr>
              <p:spPr>
                <a:xfrm>
                  <a:off x="1971536" y="2844850"/>
                  <a:ext cx="537327" cy="3000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2023</a:t>
                  </a:r>
                </a:p>
              </p:txBody>
            </p: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B262B8C3-A977-1CC6-D3C2-B6D6F73154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5894" y="3115961"/>
                  <a:ext cx="8961120" cy="0"/>
                </a:xfrm>
                <a:prstGeom prst="line">
                  <a:avLst/>
                </a:prstGeom>
                <a:ln w="635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9A7F762E-4AEC-7AE2-97E2-8F2DA7341F27}"/>
                    </a:ext>
                  </a:extLst>
                </p:cNvPr>
                <p:cNvSpPr txBox="1"/>
                <p:nvPr/>
              </p:nvSpPr>
              <p:spPr>
                <a:xfrm>
                  <a:off x="3378721" y="2853369"/>
                  <a:ext cx="537327" cy="3000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2026</a:t>
                  </a:r>
                </a:p>
              </p:txBody>
            </p:sp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4B5C38D-C459-F2FD-EDC7-85F2345B015C}"/>
                    </a:ext>
                  </a:extLst>
                </p:cNvPr>
                <p:cNvSpPr txBox="1"/>
                <p:nvPr/>
              </p:nvSpPr>
              <p:spPr>
                <a:xfrm>
                  <a:off x="411711" y="2846328"/>
                  <a:ext cx="537327" cy="3000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2019</a:t>
                  </a:r>
                </a:p>
              </p:txBody>
            </p:sp>
            <p:cxnSp>
              <p:nvCxnSpPr>
                <p:cNvPr id="7" name="Straight Connector 6">
                  <a:extLst>
                    <a:ext uri="{FF2B5EF4-FFF2-40B4-BE49-F238E27FC236}">
                      <a16:creationId xmlns:a16="http://schemas.microsoft.com/office/drawing/2014/main" id="{917CC3CD-B239-7D75-1225-D74F7FB578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910" y="3146412"/>
                  <a:ext cx="0" cy="472834"/>
                </a:xfrm>
                <a:prstGeom prst="line">
                  <a:avLst/>
                </a:prstGeom>
                <a:ln w="38100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DEFCA4D3-6688-6E5D-D4F6-69602F96A06A}"/>
                    </a:ext>
                  </a:extLst>
                </p:cNvPr>
                <p:cNvSpPr/>
                <p:nvPr/>
              </p:nvSpPr>
              <p:spPr>
                <a:xfrm>
                  <a:off x="305308" y="3211759"/>
                  <a:ext cx="1152144" cy="5078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dirty="0"/>
                    <a:t>Astro2020 submission</a:t>
                  </a:r>
                </a:p>
              </p:txBody>
            </p: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24174C18-C3EC-8024-DB38-FFC8B25A69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04155" y="3153451"/>
                  <a:ext cx="0" cy="93863"/>
                </a:xfrm>
                <a:prstGeom prst="line">
                  <a:avLst/>
                </a:prstGeom>
                <a:ln w="38100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D44AEBD0-1ABB-33CD-6A30-ACE7E6B648DD}"/>
                    </a:ext>
                  </a:extLst>
                </p:cNvPr>
                <p:cNvSpPr/>
                <p:nvPr/>
              </p:nvSpPr>
              <p:spPr>
                <a:xfrm>
                  <a:off x="5788240" y="3145568"/>
                  <a:ext cx="204187" cy="938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0D9CDE3C-FE32-692B-5274-E2E1E62FB5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253193" y="3153449"/>
                  <a:ext cx="0" cy="129245"/>
                </a:xfrm>
                <a:prstGeom prst="line">
                  <a:avLst/>
                </a:prstGeom>
                <a:ln w="38100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56D97B00-8D2D-2291-53DB-D70610B1F65D}"/>
                    </a:ext>
                  </a:extLst>
                </p:cNvPr>
                <p:cNvSpPr/>
                <p:nvPr/>
              </p:nvSpPr>
              <p:spPr>
                <a:xfrm>
                  <a:off x="5442009" y="3155429"/>
                  <a:ext cx="147181" cy="1292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0676ED0C-FD3B-AD07-3486-B915953308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26790" y="2804191"/>
                <a:ext cx="0" cy="298723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" name="Straight Arrow Connector 1">
                <a:extLst>
                  <a:ext uri="{FF2B5EF4-FFF2-40B4-BE49-F238E27FC236}">
                    <a16:creationId xmlns:a16="http://schemas.microsoft.com/office/drawing/2014/main" id="{5E40B844-E6A9-ED18-C4D2-0C64612CD7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7316" y="2799214"/>
                <a:ext cx="0" cy="65005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AC201F6-49D4-9616-5E8F-BAA611D627ED}"/>
                  </a:ext>
                </a:extLst>
              </p:cNvPr>
              <p:cNvSpPr/>
              <p:nvPr/>
            </p:nvSpPr>
            <p:spPr>
              <a:xfrm>
                <a:off x="3837214" y="2808735"/>
                <a:ext cx="149858" cy="1292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5E2145E-E8C3-1E3A-C41A-FBCBAA69D44C}"/>
                  </a:ext>
                </a:extLst>
              </p:cNvPr>
              <p:cNvSpPr/>
              <p:nvPr/>
            </p:nvSpPr>
            <p:spPr>
              <a:xfrm>
                <a:off x="4360216" y="2802514"/>
                <a:ext cx="45719" cy="137761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EA0B9340-5389-B2A0-4C58-5BD30B701392}"/>
                </a:ext>
              </a:extLst>
            </p:cNvPr>
            <p:cNvCxnSpPr>
              <a:cxnSpLocks/>
            </p:cNvCxnSpPr>
            <p:nvPr/>
          </p:nvCxnSpPr>
          <p:spPr>
            <a:xfrm>
              <a:off x="3987072" y="2806876"/>
              <a:ext cx="0" cy="20301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EBF0835-9B24-CD15-C472-15FCEDF8A6D7}"/>
                </a:ext>
              </a:extLst>
            </p:cNvPr>
            <p:cNvSpPr/>
            <p:nvPr/>
          </p:nvSpPr>
          <p:spPr>
            <a:xfrm>
              <a:off x="5435231" y="2912529"/>
              <a:ext cx="1090042" cy="300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Construction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7C096CC-6554-0799-12F2-7100FD43A05E}"/>
                </a:ext>
              </a:extLst>
            </p:cNvPr>
            <p:cNvSpPr/>
            <p:nvPr/>
          </p:nvSpPr>
          <p:spPr>
            <a:xfrm>
              <a:off x="1974979" y="3052018"/>
              <a:ext cx="1548693" cy="300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NSF/MREFC CoDR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C456683A-6CCB-C843-4880-D42FCB2C499D}"/>
                </a:ext>
              </a:extLst>
            </p:cNvPr>
            <p:cNvCxnSpPr>
              <a:cxnSpLocks/>
            </p:cNvCxnSpPr>
            <p:nvPr/>
          </p:nvCxnSpPr>
          <p:spPr>
            <a:xfrm>
              <a:off x="5329063" y="2796970"/>
              <a:ext cx="0" cy="650059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B903227-5EFF-9540-25AB-A98F72C2C340}"/>
                </a:ext>
              </a:extLst>
            </p:cNvPr>
            <p:cNvSpPr/>
            <p:nvPr/>
          </p:nvSpPr>
          <p:spPr>
            <a:xfrm>
              <a:off x="5843873" y="2806994"/>
              <a:ext cx="45719" cy="137761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AEF1D55-F97F-192D-6F52-65BCCB724717}"/>
                </a:ext>
              </a:extLst>
            </p:cNvPr>
            <p:cNvSpPr txBox="1"/>
            <p:nvPr/>
          </p:nvSpPr>
          <p:spPr>
            <a:xfrm>
              <a:off x="5602467" y="2510421"/>
              <a:ext cx="537327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2030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0C3C9B9-F531-16FB-E298-333A57AC4E03}"/>
                </a:ext>
              </a:extLst>
            </p:cNvPr>
            <p:cNvSpPr/>
            <p:nvPr/>
          </p:nvSpPr>
          <p:spPr>
            <a:xfrm>
              <a:off x="7062013" y="2807538"/>
              <a:ext cx="45719" cy="137761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B7C1570-3F64-174C-E72B-2698E5510EF7}"/>
                </a:ext>
              </a:extLst>
            </p:cNvPr>
            <p:cNvSpPr txBox="1"/>
            <p:nvPr/>
          </p:nvSpPr>
          <p:spPr>
            <a:xfrm>
              <a:off x="6818912" y="2514874"/>
              <a:ext cx="537327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2033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EF1DC90-7D9F-203B-0998-5C40CCCD1CAD}"/>
              </a:ext>
            </a:extLst>
          </p:cNvPr>
          <p:cNvGrpSpPr/>
          <p:nvPr/>
        </p:nvGrpSpPr>
        <p:grpSpPr>
          <a:xfrm>
            <a:off x="194398" y="233593"/>
            <a:ext cx="8913496" cy="2383633"/>
            <a:chOff x="194398" y="195716"/>
            <a:chExt cx="8913496" cy="238363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15582EB-D522-B091-0873-4AF60859D1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4398" y="898886"/>
              <a:ext cx="1600200" cy="79554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44CD655-A116-2FED-DFD8-A743E1EF8D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15105" y="1429603"/>
              <a:ext cx="1090103" cy="1065764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D3CE36E3-DFA5-0465-BD04-EF8D9E067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81115" y="604563"/>
              <a:ext cx="1369746" cy="909467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2F247E3A-E47F-C158-B486-263C0AD02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5897" y="886819"/>
              <a:ext cx="1407185" cy="1137119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BD06BB8-02FF-5B38-6775-7DCE261FF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786" y="1759494"/>
              <a:ext cx="774778" cy="735673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836D19A-58CE-1905-D07D-497BC8545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0822" y="1759494"/>
              <a:ext cx="1277317" cy="819855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A47AA34C-7E6B-F831-7DA2-0C2488AE6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0629" y="490014"/>
              <a:ext cx="1188524" cy="136181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799A3AF2-DC3B-5EEF-58DA-E81756FAC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4630" y="1564379"/>
              <a:ext cx="1300643" cy="86358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32305A7-761A-5FF0-798B-49FFC9323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5813" y="195716"/>
              <a:ext cx="2462081" cy="1201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612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3C6B9D6-49ED-A141-B53C-46FB83D867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433916" y="1090613"/>
            <a:ext cx="3422650" cy="3336925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4F8B3869-4BD3-FF4A-A762-1F58D21782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3834" y="1192212"/>
            <a:ext cx="4286250" cy="33369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6826B0-F5E2-0E43-A11A-3E0CDA580A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4101" y="0"/>
            <a:ext cx="7955797" cy="11303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Astro2020 identified the </a:t>
            </a:r>
            <a:r>
              <a:rPr lang="en-US" sz="2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ngVLA</a:t>
            </a:r>
            <a:r>
              <a: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as a high-priority large, ground-based facility </a:t>
            </a:r>
            <a:r>
              <a:rPr lang="en-US" sz="2000" b="1" dirty="0"/>
              <a:t>for science operations in 2030’s</a:t>
            </a:r>
            <a:endParaRPr lang="en-US" sz="2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0594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D02F9-5BEA-B85E-3D2C-3D4858FCD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47A427-2F65-B1AF-695A-8E35FE361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D2818-6D48-1044-BD14-9DC10391FEA3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A2EA40-22F0-0252-CD66-0E5F288947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2" y="213131"/>
            <a:ext cx="10003182" cy="47619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D9C068-C437-93FC-AEBA-B22160ED02A5}"/>
              </a:ext>
            </a:extLst>
          </p:cNvPr>
          <p:cNvSpPr txBox="1"/>
          <p:nvPr/>
        </p:nvSpPr>
        <p:spPr>
          <a:xfrm>
            <a:off x="497505" y="1502001"/>
            <a:ext cx="12843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>
                <a:solidFill>
                  <a:schemeClr val="bg1"/>
                </a:solidFill>
              </a:rPr>
              <a:t>ngvla.nrao.edu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1340CA-3466-7E7D-9597-3814A19A8D78}"/>
              </a:ext>
            </a:extLst>
          </p:cNvPr>
          <p:cNvSpPr txBox="1"/>
          <p:nvPr/>
        </p:nvSpPr>
        <p:spPr>
          <a:xfrm>
            <a:off x="162320" y="2145923"/>
            <a:ext cx="4647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Gill Sans MT" panose="020B0502020104020203" pitchFamily="34" charset="77"/>
              </a:rPr>
              <a:t>ngVLA</a:t>
            </a:r>
            <a:r>
              <a:rPr lang="en-US" sz="1600" dirty="0">
                <a:solidFill>
                  <a:schemeClr val="bg1"/>
                </a:solidFill>
                <a:latin typeface="Gill Sans MT" panose="020B0502020104020203" pitchFamily="34" charset="77"/>
              </a:rPr>
              <a:t> Science Meetings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Gill Sans MT" panose="020B0502020104020203" pitchFamily="34" charset="77"/>
              </a:rPr>
              <a:t>2026: Multidisciplinary, Tohoku U., Japan 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Gill Sans MT" panose="020B0502020104020203" pitchFamily="34" charset="77"/>
              </a:rPr>
              <a:t>2027: Long Baseline Science in DC Area</a:t>
            </a:r>
          </a:p>
        </p:txBody>
      </p:sp>
    </p:spTree>
    <p:extLst>
      <p:ext uri="{BB962C8B-B14F-4D97-AF65-F5344CB8AC3E}">
        <p14:creationId xmlns:p14="http://schemas.microsoft.com/office/powerpoint/2010/main" val="2163456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35884" y="137256"/>
            <a:ext cx="7168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+mj-lt"/>
                <a:cs typeface="Times New Roman"/>
              </a:rPr>
              <a:t>New Parameter (‘Discovery’) Space for the mid-Century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2498" y="3768708"/>
            <a:ext cx="8134105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en-US" sz="1800" dirty="0">
                <a:cs typeface="Times New Roman"/>
              </a:rPr>
              <a:t>Complementary suite of arrays from meter to submm wavelengths</a:t>
            </a:r>
          </a:p>
          <a:p>
            <a:pPr marL="308610" indent="-182880">
              <a:buFont typeface="Arial" charset="0"/>
              <a:buChar char="•"/>
            </a:pPr>
            <a:r>
              <a:rPr lang="en-US" sz="1600" b="1" dirty="0">
                <a:cs typeface="Times New Roman"/>
              </a:rPr>
              <a:t>&gt; 120GHz: </a:t>
            </a:r>
            <a:r>
              <a:rPr lang="en-US" sz="1600" dirty="0">
                <a:cs typeface="Times New Roman"/>
              </a:rPr>
              <a:t>ALMA 2030 superb for chemistry, dust, fine structure lines</a:t>
            </a:r>
          </a:p>
          <a:p>
            <a:pPr marL="308610" lvl="1" indent="-182880">
              <a:buFont typeface="Arial" charset="0"/>
              <a:buChar char="•"/>
            </a:pPr>
            <a:r>
              <a:rPr lang="en-US" sz="1600" b="1" dirty="0">
                <a:cs typeface="Times New Roman"/>
              </a:rPr>
              <a:t>1.0 - 116GHz: </a:t>
            </a:r>
            <a:r>
              <a:rPr lang="en-US" sz="1600" dirty="0">
                <a:cs typeface="Times New Roman"/>
              </a:rPr>
              <a:t>ngVLA superb for terrestrial planet formation, dense gas history, black holes</a:t>
            </a:r>
          </a:p>
          <a:p>
            <a:pPr marL="308610" lvl="1" indent="-182880">
              <a:buFont typeface="Arial" charset="0"/>
              <a:buChar char="•"/>
            </a:pPr>
            <a:r>
              <a:rPr lang="en-US" sz="1600" b="1" dirty="0">
                <a:cs typeface="Times New Roman"/>
              </a:rPr>
              <a:t>&lt; 10 GHz: </a:t>
            </a:r>
            <a:r>
              <a:rPr lang="en-US" sz="1600" dirty="0">
                <a:cs typeface="Times New Roman"/>
              </a:rPr>
              <a:t>SKA superb for pulsars, reionization, HI + continuum imaging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64187F-CF12-BD9D-5E8E-E52772D0F0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79" t="8354" r="7488" b="4646"/>
          <a:stretch/>
        </p:blipFill>
        <p:spPr>
          <a:xfrm>
            <a:off x="2060754" y="555289"/>
            <a:ext cx="4751307" cy="319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3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E7BCAF-973D-995C-BE4B-6A0C60A11C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505" y="25160"/>
            <a:ext cx="5178157" cy="17173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63B5D6-869F-F523-2976-463FE3736F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745" y="1800187"/>
            <a:ext cx="4265255" cy="32259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6C7570-8D19-B060-F898-2C22339162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086" y="2169206"/>
            <a:ext cx="3611448" cy="236295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B009E4D-E8E2-F541-2DB5-34E5C2F7CD58}"/>
              </a:ext>
            </a:extLst>
          </p:cNvPr>
          <p:cNvCxnSpPr>
            <a:cxnSpLocks/>
          </p:cNvCxnSpPr>
          <p:nvPr/>
        </p:nvCxnSpPr>
        <p:spPr>
          <a:xfrm>
            <a:off x="2439372" y="3610548"/>
            <a:ext cx="2828714" cy="89848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F4085D-2B60-F3E6-296C-D6616079F4B0}"/>
              </a:ext>
            </a:extLst>
          </p:cNvPr>
          <p:cNvCxnSpPr>
            <a:cxnSpLocks/>
          </p:cNvCxnSpPr>
          <p:nvPr/>
        </p:nvCxnSpPr>
        <p:spPr>
          <a:xfrm flipV="1">
            <a:off x="2439372" y="2225685"/>
            <a:ext cx="2828714" cy="93927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416FB10-7462-4315-1EE1-297E4133A6B1}"/>
              </a:ext>
            </a:extLst>
          </p:cNvPr>
          <p:cNvSpPr txBox="1"/>
          <p:nvPr/>
        </p:nvSpPr>
        <p:spPr>
          <a:xfrm>
            <a:off x="5277968" y="4134975"/>
            <a:ext cx="51811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1km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C8FEFF-B558-6B59-1E60-4CCA1B804180}"/>
              </a:ext>
            </a:extLst>
          </p:cNvPr>
          <p:cNvSpPr txBox="1"/>
          <p:nvPr/>
        </p:nvSpPr>
        <p:spPr>
          <a:xfrm>
            <a:off x="454956" y="4592679"/>
            <a:ext cx="5939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10km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F0970D-B81B-4B64-4241-B23745017C75}"/>
              </a:ext>
            </a:extLst>
          </p:cNvPr>
          <p:cNvSpPr txBox="1"/>
          <p:nvPr/>
        </p:nvSpPr>
        <p:spPr>
          <a:xfrm>
            <a:off x="7656407" y="3932328"/>
            <a:ext cx="5181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10m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9372CC7-E2BE-02DC-791F-A0F8D74867AD}"/>
              </a:ext>
            </a:extLst>
          </p:cNvPr>
          <p:cNvGrpSpPr/>
          <p:nvPr/>
        </p:nvGrpSpPr>
        <p:grpSpPr>
          <a:xfrm>
            <a:off x="7166786" y="232348"/>
            <a:ext cx="979241" cy="1453726"/>
            <a:chOff x="7166786" y="232348"/>
            <a:chExt cx="979241" cy="145372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8DE693C-294C-C9D6-35E4-976D2BD6C30A}"/>
                </a:ext>
              </a:extLst>
            </p:cNvPr>
            <p:cNvSpPr txBox="1"/>
            <p:nvPr/>
          </p:nvSpPr>
          <p:spPr>
            <a:xfrm>
              <a:off x="7166786" y="232348"/>
              <a:ext cx="97924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Resolution at 32GHz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A540968-6C34-68F8-5779-3FE75DE7095B}"/>
                </a:ext>
              </a:extLst>
            </p:cNvPr>
            <p:cNvSpPr txBox="1"/>
            <p:nvPr/>
          </p:nvSpPr>
          <p:spPr>
            <a:xfrm>
              <a:off x="7330190" y="1409075"/>
              <a:ext cx="5246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34”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01CCC59-9AB1-BE4C-540B-C8DE3DC0F481}"/>
                </a:ext>
              </a:extLst>
            </p:cNvPr>
            <p:cNvSpPr txBox="1"/>
            <p:nvPr/>
          </p:nvSpPr>
          <p:spPr>
            <a:xfrm>
              <a:off x="7300389" y="1221299"/>
              <a:ext cx="7120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0.002”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4CD6A2F-873D-FA69-5C74-222C13F25D1A}"/>
                </a:ext>
              </a:extLst>
            </p:cNvPr>
            <p:cNvSpPr txBox="1"/>
            <p:nvPr/>
          </p:nvSpPr>
          <p:spPr>
            <a:xfrm>
              <a:off x="7300389" y="1029010"/>
              <a:ext cx="7120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0.018”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113EDA7-60DE-43B6-5F87-57D516C456D4}"/>
                </a:ext>
              </a:extLst>
            </p:cNvPr>
            <p:cNvSpPr txBox="1"/>
            <p:nvPr/>
          </p:nvSpPr>
          <p:spPr>
            <a:xfrm>
              <a:off x="7300568" y="842167"/>
              <a:ext cx="7120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0.045”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753241F-EF96-77AD-5D0B-F483D127FA5F}"/>
                </a:ext>
              </a:extLst>
            </p:cNvPr>
            <p:cNvSpPr txBox="1"/>
            <p:nvPr/>
          </p:nvSpPr>
          <p:spPr>
            <a:xfrm>
              <a:off x="7303766" y="656933"/>
              <a:ext cx="7120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0.44”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669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D8E9A250-A3C1-068A-D9CF-BBA0C5E62713}"/>
              </a:ext>
            </a:extLst>
          </p:cNvPr>
          <p:cNvSpPr txBox="1"/>
          <p:nvPr/>
        </p:nvSpPr>
        <p:spPr>
          <a:xfrm>
            <a:off x="905522" y="4211332"/>
            <a:ext cx="733295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10m to 8000km =&gt; 200” to 0.2 mas @ 32GHz: subarrays will be key usage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739C13-FCF5-9E7D-50C9-24CCC4EB8A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550" y="108065"/>
            <a:ext cx="5270268" cy="398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81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4795C85-EDD3-56ED-82C9-CCF6DE419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329" y="141772"/>
            <a:ext cx="3474492" cy="378798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E4E3F16-01FB-564A-2E07-0D23C43B31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6233828"/>
              </p:ext>
            </p:extLst>
          </p:nvPr>
        </p:nvGraphicFramePr>
        <p:xfrm>
          <a:off x="1030258" y="1305751"/>
          <a:ext cx="3229228" cy="985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8524">
                  <a:extLst>
                    <a:ext uri="{9D8B030D-6E8A-4147-A177-3AD203B41FA5}">
                      <a16:colId xmlns:a16="http://schemas.microsoft.com/office/drawing/2014/main" val="3039313669"/>
                    </a:ext>
                  </a:extLst>
                </a:gridCol>
                <a:gridCol w="1820704">
                  <a:extLst>
                    <a:ext uri="{9D8B030D-6E8A-4147-A177-3AD203B41FA5}">
                      <a16:colId xmlns:a16="http://schemas.microsoft.com/office/drawing/2014/main" val="3389131678"/>
                    </a:ext>
                  </a:extLst>
                </a:gridCol>
              </a:tblGrid>
              <a:tr h="229206">
                <a:tc gridSpan="2">
                  <a:txBody>
                    <a:bodyPr/>
                    <a:lstStyle/>
                    <a:p>
                      <a:r>
                        <a:rPr lang="en-US" sz="1100" dirty="0"/>
                        <a:t>Key Specifications</a:t>
                      </a:r>
                    </a:p>
                  </a:txBody>
                  <a:tcPr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D70A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6530881"/>
                  </a:ext>
                </a:extLst>
              </a:tr>
              <a:tr h="188958">
                <a:tc>
                  <a:txBody>
                    <a:bodyPr/>
                    <a:lstStyle/>
                    <a:p>
                      <a:r>
                        <a:rPr lang="en-US" sz="1100" dirty="0"/>
                        <a:t>18m Aperture</a:t>
                      </a:r>
                    </a:p>
                  </a:txBody>
                  <a:tcPr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Offset Gregorian</a:t>
                      </a:r>
                    </a:p>
                  </a:txBody>
                  <a:tcPr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3678309"/>
                  </a:ext>
                </a:extLst>
              </a:tr>
              <a:tr h="188958">
                <a:tc>
                  <a:txBody>
                    <a:bodyPr/>
                    <a:lstStyle/>
                    <a:p>
                      <a:r>
                        <a:rPr lang="en-US" sz="1100" dirty="0"/>
                        <a:t>Shaped Optics</a:t>
                      </a:r>
                    </a:p>
                  </a:txBody>
                  <a:tcPr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3° Slew &amp; Settle</a:t>
                      </a:r>
                      <a:r>
                        <a:rPr lang="en-US" sz="1100" baseline="0" dirty="0"/>
                        <a:t> in 7 sec</a:t>
                      </a:r>
                      <a:endParaRPr lang="en-US" sz="1100" dirty="0"/>
                    </a:p>
                  </a:txBody>
                  <a:tcPr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3783399"/>
                  </a:ext>
                </a:extLst>
              </a:tr>
              <a:tr h="188958">
                <a:tc>
                  <a:txBody>
                    <a:bodyPr/>
                    <a:lstStyle/>
                    <a:p>
                      <a:r>
                        <a:rPr lang="en-US" sz="1100" dirty="0"/>
                        <a:t>Surface: 160 µm </a:t>
                      </a:r>
                      <a:r>
                        <a:rPr lang="en-US" sz="1100" dirty="0" err="1"/>
                        <a:t>rms</a:t>
                      </a:r>
                      <a:r>
                        <a:rPr lang="en-US" sz="1100" baseline="0" dirty="0"/>
                        <a:t> </a:t>
                      </a:r>
                      <a:endParaRPr lang="en-US" sz="1100" dirty="0"/>
                    </a:p>
                  </a:txBody>
                  <a:tcPr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Reference</a:t>
                      </a:r>
                      <a:r>
                        <a:rPr lang="en-US" sz="1100" baseline="0" dirty="0"/>
                        <a:t> pointing: 3” rms</a:t>
                      </a:r>
                      <a:endParaRPr lang="en-US" sz="1100" dirty="0"/>
                    </a:p>
                  </a:txBody>
                  <a:tcPr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8842398"/>
                  </a:ext>
                </a:extLst>
              </a:tr>
              <a:tr h="188958">
                <a:tc>
                  <a:txBody>
                    <a:bodyPr/>
                    <a:lstStyle/>
                    <a:p>
                      <a:r>
                        <a:rPr lang="en-US" sz="1100" dirty="0"/>
                        <a:t>Precision conditions:</a:t>
                      </a:r>
                    </a:p>
                  </a:txBody>
                  <a:tcPr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Total efficiency &gt;80% (X..Q)</a:t>
                      </a:r>
                    </a:p>
                  </a:txBody>
                  <a:tcPr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0026951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346158EC-FC07-9ACD-AD50-E2C776A4377F}"/>
              </a:ext>
            </a:extLst>
          </p:cNvPr>
          <p:cNvSpPr txBox="1">
            <a:spLocks/>
          </p:cNvSpPr>
          <p:nvPr/>
        </p:nvSpPr>
        <p:spPr>
          <a:xfrm>
            <a:off x="473143" y="145072"/>
            <a:ext cx="7000059" cy="99417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18m Prototype Antenna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C9CBF3-5987-4542-B250-2B4EBF3B54AC}"/>
              </a:ext>
            </a:extLst>
          </p:cNvPr>
          <p:cNvSpPr/>
          <p:nvPr/>
        </p:nvSpPr>
        <p:spPr>
          <a:xfrm>
            <a:off x="1030257" y="2571750"/>
            <a:ext cx="3617491" cy="118494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b="1" dirty="0"/>
              <a:t>Status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Antenna proto-type contract 2022 to MTEX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Delivered to VLA site end 2025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Testing includes correlation with VLA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71D31B-9A35-B59C-BCE9-0DD480E63C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418" y="3796738"/>
            <a:ext cx="2172699" cy="82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93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E62AC89-FBD0-5A8F-77ED-B5417D396973}"/>
              </a:ext>
            </a:extLst>
          </p:cNvPr>
          <p:cNvSpPr/>
          <p:nvPr/>
        </p:nvSpPr>
        <p:spPr>
          <a:xfrm>
            <a:off x="-154641" y="-73959"/>
            <a:ext cx="1586753" cy="1149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829767-4C4D-7246-8CB2-68EBEF0AA00D}"/>
              </a:ext>
            </a:extLst>
          </p:cNvPr>
          <p:cNvSpPr txBox="1"/>
          <p:nvPr/>
        </p:nvSpPr>
        <p:spPr>
          <a:xfrm>
            <a:off x="120077" y="534501"/>
            <a:ext cx="8910699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Reference Design: Build on ALMA, JVLA, SKA development =&gt; low-technical-risk, well costed, </a:t>
            </a:r>
            <a:r>
              <a:rPr lang="en-US" sz="1400" i="1" dirty="0"/>
              <a:t>optimize life-cycle cost</a:t>
            </a:r>
            <a:r>
              <a:rPr lang="en-US" sz="1400" dirty="0"/>
              <a:t>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U.S. agencies (DOD, NASA): ICRF, Space Situational Awareness (radar), Spacecraft tracking/imaging, `burst-telemetry’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International partners: Mexico, Japan, others?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Integrated Receiver and Digitizer: RF signal -&gt; mix to baseband; sampled and digitized (8bit) to fiber; 20 GHz BW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All compact and field replaceable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D8C746-AC7A-C155-08A6-3F2F7163A55E}"/>
              </a:ext>
            </a:extLst>
          </p:cNvPr>
          <p:cNvSpPr txBox="1"/>
          <p:nvPr/>
        </p:nvSpPr>
        <p:spPr>
          <a:xfrm>
            <a:off x="1305432" y="72836"/>
            <a:ext cx="6505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Technical Design: Well advanced and costed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ABBD9E-0899-D119-3AA6-FBE96F1AD196}"/>
              </a:ext>
            </a:extLst>
          </p:cNvPr>
          <p:cNvSpPr txBox="1"/>
          <p:nvPr/>
        </p:nvSpPr>
        <p:spPr>
          <a:xfrm>
            <a:off x="7627600" y="4675074"/>
            <a:ext cx="140317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Saxony, Germany</a:t>
            </a:r>
          </a:p>
        </p:txBody>
      </p:sp>
      <p:graphicFrame>
        <p:nvGraphicFramePr>
          <p:cNvPr id="10" name="Content Placeholder 4">
            <a:extLst>
              <a:ext uri="{FF2B5EF4-FFF2-40B4-BE49-F238E27FC236}">
                <a16:creationId xmlns:a16="http://schemas.microsoft.com/office/drawing/2014/main" id="{34A86B98-D38D-3A4F-5FD3-2BE3978A68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6339817"/>
              </p:ext>
            </p:extLst>
          </p:nvPr>
        </p:nvGraphicFramePr>
        <p:xfrm>
          <a:off x="491584" y="2477938"/>
          <a:ext cx="1539098" cy="18821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50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40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6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Band</a:t>
                      </a:r>
                      <a:b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# 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Freq. Range (GHz)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7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1.2 - 3.5</a:t>
                      </a:r>
                      <a:endParaRPr lang="en-US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5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3.5 - 12.3</a:t>
                      </a:r>
                      <a:endParaRPr lang="en-US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5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12.3 - 20.5</a:t>
                      </a:r>
                      <a:endParaRPr lang="en-US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5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20.5 - 34</a:t>
                      </a:r>
                      <a:endParaRPr lang="en-US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55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30.5 - 50.5</a:t>
                      </a:r>
                      <a:endParaRPr lang="en-US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67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70 - 116</a:t>
                      </a:r>
                      <a:endParaRPr lang="en-US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1" name="Content Placeholder 4">
            <a:extLst>
              <a:ext uri="{FF2B5EF4-FFF2-40B4-BE49-F238E27FC236}">
                <a16:creationId xmlns:a16="http://schemas.microsoft.com/office/drawing/2014/main" id="{4F7D2911-310D-4059-7AC4-5640390E9C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7511125"/>
              </p:ext>
            </p:extLst>
          </p:nvPr>
        </p:nvGraphicFramePr>
        <p:xfrm>
          <a:off x="6451787" y="2456425"/>
          <a:ext cx="2672887" cy="18933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90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38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46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Correlator / Beamformer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Requirement (design)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7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digital efficiency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&gt;95%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28925821"/>
                  </a:ext>
                </a:extLst>
              </a:tr>
              <a:tr h="2467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narrowest channel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&lt;1 kHz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5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# channels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&gt;240,000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5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sub-band width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&lt;250MHz (218.75)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5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total bandwidth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&gt;14GHz/pol (20)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6759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# formed beams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0EE55030-A5C2-0D2E-122B-0CB09159E4B6}"/>
              </a:ext>
            </a:extLst>
          </p:cNvPr>
          <p:cNvGrpSpPr/>
          <p:nvPr/>
        </p:nvGrpSpPr>
        <p:grpSpPr>
          <a:xfrm>
            <a:off x="2437696" y="2159921"/>
            <a:ext cx="3805699" cy="2562221"/>
            <a:chOff x="2538548" y="2476771"/>
            <a:chExt cx="3805699" cy="256222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8940565-3F14-59A1-0D62-F509F5BD8510}"/>
                </a:ext>
              </a:extLst>
            </p:cNvPr>
            <p:cNvGrpSpPr/>
            <p:nvPr/>
          </p:nvGrpSpPr>
          <p:grpSpPr>
            <a:xfrm>
              <a:off x="2538548" y="2476771"/>
              <a:ext cx="3805699" cy="2562221"/>
              <a:chOff x="-50128" y="2257465"/>
              <a:chExt cx="3568936" cy="2796501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BC59809-6C5C-A9BE-0F3A-0FC918922B24}"/>
                  </a:ext>
                </a:extLst>
              </p:cNvPr>
              <p:cNvGrpSpPr/>
              <p:nvPr/>
            </p:nvGrpSpPr>
            <p:grpSpPr>
              <a:xfrm>
                <a:off x="-50128" y="2257465"/>
                <a:ext cx="3568936" cy="2796501"/>
                <a:chOff x="529536" y="2257465"/>
                <a:chExt cx="3568936" cy="2796501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11A297B5-8DB7-5E08-9AF2-1EF6EA2F3C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9536" y="2257465"/>
                  <a:ext cx="3568936" cy="2796501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FD2C3102-37A4-705A-CE96-6C0A96A15F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9536" y="4169093"/>
                  <a:ext cx="859064" cy="884873"/>
                </a:xfrm>
                <a:prstGeom prst="rect">
                  <a:avLst/>
                </a:prstGeom>
              </p:spPr>
            </p:pic>
          </p:grpSp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82E2B87B-28C8-F71C-60A3-1B2CDED96F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11257" y="2257465"/>
                <a:ext cx="1407551" cy="1035663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C079B77-7ABA-1ABA-055B-555D6F7750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80733" y="4221276"/>
              <a:ext cx="863514" cy="81074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6395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C9D661-FDD0-2E0D-D29B-510252989A41}"/>
              </a:ext>
            </a:extLst>
          </p:cNvPr>
          <p:cNvSpPr txBox="1"/>
          <p:nvPr/>
        </p:nvSpPr>
        <p:spPr>
          <a:xfrm>
            <a:off x="168528" y="306896"/>
            <a:ext cx="42757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dirty="0"/>
              <a:t>Fiber: real time VLBI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Dedicated lines &lt; 300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ISP leased bandwidth &gt; 300 km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Data Rates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Data rate into correlator ~ 800 Gbps per antenna =&gt; 210 </a:t>
            </a:r>
            <a:r>
              <a:rPr lang="en-US" sz="1600" dirty="0" err="1"/>
              <a:t>Tbps</a:t>
            </a:r>
            <a:r>
              <a:rPr lang="en-US" sz="1600" dirty="0"/>
              <a:t> total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Archive:  240 PB/</a:t>
            </a:r>
            <a:r>
              <a:rPr lang="en-US" sz="1600" dirty="0" err="1"/>
              <a:t>yr</a:t>
            </a:r>
            <a:r>
              <a:rPr lang="en-US" sz="1600" dirty="0"/>
              <a:t> 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Power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Correlator ~ 1 MW, Antennas ~ 3.6MW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Exploring power purchasing agreement: on-site photovoltaic system</a:t>
            </a:r>
          </a:p>
        </p:txBody>
      </p:sp>
      <p:pic>
        <p:nvPicPr>
          <p:cNvPr id="2" name="Content Placeholder 14">
            <a:extLst>
              <a:ext uri="{FF2B5EF4-FFF2-40B4-BE49-F238E27FC236}">
                <a16:creationId xmlns:a16="http://schemas.microsoft.com/office/drawing/2014/main" id="{7E11F7B4-A42E-FFAE-7041-721FA898BD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9748" y="53789"/>
            <a:ext cx="4196994" cy="29610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AD69C9-5E7D-6129-2305-0AFBAFF5B51A}"/>
              </a:ext>
            </a:extLst>
          </p:cNvPr>
          <p:cNvSpPr txBox="1"/>
          <p:nvPr/>
        </p:nvSpPr>
        <p:spPr>
          <a:xfrm>
            <a:off x="699249" y="3718881"/>
            <a:ext cx="3563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Long Haul Fiber Workgroup Preliminary Report 020.60.00.00.00-0002-REP-A-LONG_HAUL_FIBER_WORKGROUP_REPORT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74EF7C-B3CC-BB37-02C3-BF340CDA2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476" y="3014838"/>
            <a:ext cx="3765176" cy="205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47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8B11565-A7AD-0FBA-B63E-879E6A19D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218" y="81848"/>
            <a:ext cx="4291183" cy="42884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9EBC67-09C3-8345-BBEA-691FFB8395CB}"/>
              </a:ext>
            </a:extLst>
          </p:cNvPr>
          <p:cNvSpPr txBox="1"/>
          <p:nvPr/>
        </p:nvSpPr>
        <p:spPr>
          <a:xfrm>
            <a:off x="0" y="1319306"/>
            <a:ext cx="4851025" cy="2762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338"/>
              </a:spcBef>
              <a:defRPr/>
            </a:pPr>
            <a:r>
              <a:rPr lang="en-US" sz="1800" dirty="0">
                <a:latin typeface="Gill Sans MT" panose="020B0502020104020203" pitchFamily="34" charset="77"/>
              </a:rPr>
              <a:t>Science Advisor Committee and Working Groups</a:t>
            </a:r>
          </a:p>
          <a:p>
            <a:pPr marL="214313" indent="-214313">
              <a:spcBef>
                <a:spcPts val="338"/>
              </a:spcBef>
              <a:buFont typeface="Arial" charset="0"/>
              <a:buChar char="•"/>
              <a:defRPr/>
            </a:pPr>
            <a:r>
              <a:rPr lang="en-US" sz="1600" dirty="0">
                <a:latin typeface="Gill Sans MT" panose="020B0502020104020203" pitchFamily="34" charset="77"/>
              </a:rPr>
              <a:t>Chairs: D. </a:t>
            </a:r>
            <a:r>
              <a:rPr lang="en-US" sz="1600" dirty="0" err="1">
                <a:latin typeface="Gill Sans MT" panose="020B0502020104020203" pitchFamily="34" charset="77"/>
              </a:rPr>
              <a:t>Wilner</a:t>
            </a:r>
            <a:r>
              <a:rPr lang="en-US" sz="1600" dirty="0">
                <a:latin typeface="Gill Sans MT" panose="020B0502020104020203" pitchFamily="34" charset="77"/>
              </a:rPr>
              <a:t> and B. Matthews</a:t>
            </a:r>
          </a:p>
          <a:p>
            <a:pPr marL="6286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4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SWG1: Stars, Planetary Systems, and their Origins </a:t>
            </a:r>
          </a:p>
          <a:p>
            <a:pPr marL="6286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4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SWG2: Astrochemistry and the Emergence of Life</a:t>
            </a:r>
          </a:p>
          <a:p>
            <a:pPr marL="6286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4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SWG3: Galaxies and Galaxy Evolution </a:t>
            </a:r>
          </a:p>
          <a:p>
            <a:pPr marL="6286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4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SWG4: Pulsars, Cosmology, and Fundamental Physics </a:t>
            </a:r>
          </a:p>
          <a:p>
            <a:pPr marL="6286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4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SWG5: Exploring the Dynamic Universe</a:t>
            </a:r>
            <a:endParaRPr lang="en-US" sz="1400" dirty="0">
              <a:solidFill>
                <a:srgbClr val="333333"/>
              </a:solidFill>
              <a:latin typeface="Gill Sans MT" panose="020B0502020104020203" pitchFamily="34" charset="77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77"/>
              </a:rPr>
              <a:t>2019 Science Book:  90 chapters, 300 authors </a:t>
            </a:r>
            <a:endParaRPr lang="en-US" sz="1600" dirty="0">
              <a:latin typeface="Gill Sans MT" panose="020B0502020104020203" pitchFamily="34" charset="77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33333"/>
                </a:solidFill>
                <a:latin typeface="Gill Sans MT" panose="020B0502020104020203" pitchFamily="34" charset="77"/>
                <a:cs typeface="Times New Roman" panose="02020603050405020304" pitchFamily="18" charset="0"/>
              </a:rPr>
              <a:t>Key Science:</a:t>
            </a:r>
            <a:r>
              <a:rPr lang="en-US" sz="16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 SAC </a:t>
            </a:r>
            <a:r>
              <a:rPr lang="en-US" sz="1600" i="0" dirty="0" err="1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ngVLA</a:t>
            </a:r>
            <a:r>
              <a:rPr lang="en-US" sz="16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 Memo 125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4A5A0D-7317-F74B-DFE8-8A107D8D9B4A}"/>
              </a:ext>
            </a:extLst>
          </p:cNvPr>
          <p:cNvSpPr txBox="1">
            <a:spLocks noChangeAspect="1"/>
          </p:cNvSpPr>
          <p:nvPr/>
        </p:nvSpPr>
        <p:spPr>
          <a:xfrm>
            <a:off x="771967" y="0"/>
            <a:ext cx="440791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err="1">
                <a:solidFill>
                  <a:srgbClr val="163B7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ngVLA</a:t>
            </a:r>
            <a:r>
              <a:rPr lang="en-US" sz="3300" dirty="0">
                <a:solidFill>
                  <a:srgbClr val="163B7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Science</a:t>
            </a:r>
          </a:p>
          <a:p>
            <a:pPr algn="ctr"/>
            <a:r>
              <a:rPr lang="en-US" sz="1800" dirty="0"/>
              <a:t>Strength in Versatility</a:t>
            </a:r>
          </a:p>
          <a:p>
            <a:pPr algn="ctr"/>
            <a:r>
              <a:rPr lang="en-US" sz="1800" dirty="0"/>
              <a:t>Planets to Cosmology</a:t>
            </a:r>
            <a:endParaRPr lang="en-US" sz="180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122209-002C-3FA1-00AD-BCDFF6B17355}"/>
              </a:ext>
            </a:extLst>
          </p:cNvPr>
          <p:cNvSpPr txBox="1"/>
          <p:nvPr/>
        </p:nvSpPr>
        <p:spPr>
          <a:xfrm>
            <a:off x="4720848" y="1565299"/>
            <a:ext cx="440791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5770" indent="-342900">
              <a:lnSpc>
                <a:spcPct val="150000"/>
              </a:lnSpc>
              <a:spcBef>
                <a:spcPts val="338"/>
              </a:spcBef>
              <a:buFont typeface="+mj-lt"/>
              <a:buAutoNum type="arabicPeriod"/>
            </a:pPr>
            <a:r>
              <a:rPr lang="en-US" sz="1200" b="1" i="1" dirty="0">
                <a:solidFill>
                  <a:schemeClr val="bg1"/>
                </a:solidFill>
                <a:cs typeface="Times New Roman"/>
              </a:rPr>
              <a:t>Formation of Solar System Analogues on Terrestrial Scales</a:t>
            </a:r>
          </a:p>
          <a:p>
            <a:pPr marL="445770" indent="-342900">
              <a:lnSpc>
                <a:spcPct val="150000"/>
              </a:lnSpc>
              <a:spcBef>
                <a:spcPts val="338"/>
              </a:spcBef>
              <a:buFont typeface="+mj-lt"/>
              <a:buAutoNum type="arabicPeriod"/>
            </a:pPr>
            <a:r>
              <a:rPr lang="en-US" sz="1200" b="1" i="1" dirty="0">
                <a:solidFill>
                  <a:schemeClr val="bg1"/>
                </a:solidFill>
                <a:cs typeface="Times New Roman"/>
              </a:rPr>
              <a:t>Probing the Initial Conditions for Planets and Life with Astrochemistry</a:t>
            </a:r>
          </a:p>
          <a:p>
            <a:pPr marL="445770" indent="-342900">
              <a:lnSpc>
                <a:spcPct val="150000"/>
              </a:lnSpc>
              <a:spcBef>
                <a:spcPts val="338"/>
              </a:spcBef>
              <a:buFont typeface="+mj-lt"/>
              <a:buAutoNum type="arabicPeriod"/>
            </a:pPr>
            <a:r>
              <a:rPr lang="en-US" sz="1200" b="1" i="1" dirty="0">
                <a:solidFill>
                  <a:schemeClr val="bg1"/>
                </a:solidFill>
                <a:cs typeface="Times New Roman"/>
              </a:rPr>
              <a:t>Charting the Assembly, Structure, and Evolution of Galaxies</a:t>
            </a:r>
            <a:endParaRPr lang="en-US" sz="1200" b="1" i="1" dirty="0">
              <a:solidFill>
                <a:schemeClr val="bg1"/>
              </a:solidFill>
            </a:endParaRPr>
          </a:p>
          <a:p>
            <a:pPr marL="445770" indent="-342900">
              <a:lnSpc>
                <a:spcPct val="150000"/>
              </a:lnSpc>
              <a:spcBef>
                <a:spcPts val="338"/>
              </a:spcBef>
              <a:buFont typeface="+mj-lt"/>
              <a:buAutoNum type="arabicPeriod"/>
            </a:pPr>
            <a:r>
              <a:rPr lang="en-US" sz="1200" b="1" i="1" dirty="0">
                <a:solidFill>
                  <a:schemeClr val="bg1"/>
                </a:solidFill>
              </a:rPr>
              <a:t>Galactic Center </a:t>
            </a:r>
            <a:r>
              <a:rPr lang="en-US" sz="1200" b="1" i="1" dirty="0" err="1">
                <a:solidFill>
                  <a:schemeClr val="bg1"/>
                </a:solidFill>
              </a:rPr>
              <a:t>Pulars</a:t>
            </a:r>
            <a:r>
              <a:rPr lang="en-US" sz="1200" b="1" i="1" dirty="0">
                <a:solidFill>
                  <a:schemeClr val="bg1"/>
                </a:solidFill>
              </a:rPr>
              <a:t> as Fundamental Tests of Gravity</a:t>
            </a:r>
          </a:p>
          <a:p>
            <a:pPr marL="445770" indent="-342900">
              <a:lnSpc>
                <a:spcPct val="150000"/>
              </a:lnSpc>
              <a:spcBef>
                <a:spcPts val="338"/>
              </a:spcBef>
              <a:buFont typeface="+mj-lt"/>
              <a:buAutoNum type="arabicPeriod"/>
            </a:pPr>
            <a:r>
              <a:rPr lang="en-US" sz="1200" b="1" i="1" dirty="0">
                <a:solidFill>
                  <a:schemeClr val="bg1"/>
                </a:solidFill>
              </a:rPr>
              <a:t>Understanding the Formation and Evolution of Stellar and Supermassive  in the Era of Multi-Messenger Astronomy</a:t>
            </a:r>
            <a:endParaRPr lang="en-US" sz="1200" dirty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70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55471</TotalTime>
  <Words>1865</Words>
  <Application>Microsoft Macintosh PowerPoint</Application>
  <PresentationFormat>On-screen Show (16:9)</PresentationFormat>
  <Paragraphs>252</Paragraphs>
  <Slides>20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Calibri</vt:lpstr>
      <vt:lpstr>Calibri Light</vt:lpstr>
      <vt:lpstr>Courier New</vt:lpstr>
      <vt:lpstr>Gill Sans MT</vt:lpstr>
      <vt:lpstr>Helvetica</vt:lpstr>
      <vt:lpstr>Orbitron Medium</vt:lpstr>
      <vt:lpstr>Quicksand</vt:lpstr>
      <vt:lpstr>Times New Roman</vt:lpstr>
      <vt:lpstr>Wingdings</vt:lpstr>
      <vt:lpstr>Office Theme</vt:lpstr>
      <vt:lpstr>PowerPoint Presentation</vt:lpstr>
      <vt:lpstr>Astro2020 identified the ngVLA as a high-priority large, ground-based facility for science operations in 2030’s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KSG1&amp;2: Unveiling the Formation of Solar System Analogues and Life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KSG3: Molecular Deep Fields in three dimensions</vt:lpstr>
      <vt:lpstr>KSG3: Measuring the Dense Gas History of the Universe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Chris Carilli</cp:lastModifiedBy>
  <cp:revision>843</cp:revision>
  <dcterms:created xsi:type="dcterms:W3CDTF">2016-12-02T21:40:55Z</dcterms:created>
  <dcterms:modified xsi:type="dcterms:W3CDTF">2026-05-12T16:30:23Z</dcterms:modified>
</cp:coreProperties>
</file>